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88"/>
  </p:notesMasterIdLst>
  <p:sldIdLst>
    <p:sldId id="256" r:id="rId5"/>
    <p:sldId id="267" r:id="rId6"/>
    <p:sldId id="268" r:id="rId7"/>
    <p:sldId id="270" r:id="rId8"/>
    <p:sldId id="271" r:id="rId9"/>
    <p:sldId id="272" r:id="rId10"/>
    <p:sldId id="273" r:id="rId11"/>
    <p:sldId id="274" r:id="rId12"/>
    <p:sldId id="275" r:id="rId13"/>
    <p:sldId id="276" r:id="rId14"/>
    <p:sldId id="257" r:id="rId15"/>
    <p:sldId id="258" r:id="rId16"/>
    <p:sldId id="259" r:id="rId17"/>
    <p:sldId id="260" r:id="rId18"/>
    <p:sldId id="261" r:id="rId19"/>
    <p:sldId id="278" r:id="rId20"/>
    <p:sldId id="277" r:id="rId21"/>
    <p:sldId id="262" r:id="rId22"/>
    <p:sldId id="280" r:id="rId23"/>
    <p:sldId id="281" r:id="rId24"/>
    <p:sldId id="305" r:id="rId25"/>
    <p:sldId id="263" r:id="rId26"/>
    <p:sldId id="283" r:id="rId27"/>
    <p:sldId id="284" r:id="rId28"/>
    <p:sldId id="285" r:id="rId29"/>
    <p:sldId id="306" r:id="rId30"/>
    <p:sldId id="286" r:id="rId31"/>
    <p:sldId id="287" r:id="rId32"/>
    <p:sldId id="288" r:id="rId33"/>
    <p:sldId id="297" r:id="rId34"/>
    <p:sldId id="298" r:id="rId35"/>
    <p:sldId id="307" r:id="rId36"/>
    <p:sldId id="299" r:id="rId37"/>
    <p:sldId id="300" r:id="rId38"/>
    <p:sldId id="301" r:id="rId39"/>
    <p:sldId id="302" r:id="rId40"/>
    <p:sldId id="308" r:id="rId41"/>
    <p:sldId id="309" r:id="rId42"/>
    <p:sldId id="310" r:id="rId43"/>
    <p:sldId id="311" r:id="rId44"/>
    <p:sldId id="312" r:id="rId45"/>
    <p:sldId id="313" r:id="rId46"/>
    <p:sldId id="314" r:id="rId47"/>
    <p:sldId id="315" r:id="rId48"/>
    <p:sldId id="316" r:id="rId49"/>
    <p:sldId id="317" r:id="rId50"/>
    <p:sldId id="318" r:id="rId51"/>
    <p:sldId id="319" r:id="rId52"/>
    <p:sldId id="320" r:id="rId53"/>
    <p:sldId id="321" r:id="rId54"/>
    <p:sldId id="322" r:id="rId55"/>
    <p:sldId id="323" r:id="rId56"/>
    <p:sldId id="324" r:id="rId57"/>
    <p:sldId id="325" r:id="rId58"/>
    <p:sldId id="326" r:id="rId59"/>
    <p:sldId id="327" r:id="rId60"/>
    <p:sldId id="330" r:id="rId61"/>
    <p:sldId id="329" r:id="rId62"/>
    <p:sldId id="331" r:id="rId63"/>
    <p:sldId id="328" r:id="rId64"/>
    <p:sldId id="333" r:id="rId65"/>
    <p:sldId id="334" r:id="rId66"/>
    <p:sldId id="335" r:id="rId67"/>
    <p:sldId id="336" r:id="rId68"/>
    <p:sldId id="338" r:id="rId69"/>
    <p:sldId id="339" r:id="rId70"/>
    <p:sldId id="341" r:id="rId71"/>
    <p:sldId id="342" r:id="rId72"/>
    <p:sldId id="343" r:id="rId73"/>
    <p:sldId id="347" r:id="rId74"/>
    <p:sldId id="352" r:id="rId75"/>
    <p:sldId id="348" r:id="rId76"/>
    <p:sldId id="349" r:id="rId77"/>
    <p:sldId id="350" r:id="rId78"/>
    <p:sldId id="289" r:id="rId79"/>
    <p:sldId id="290" r:id="rId80"/>
    <p:sldId id="291" r:id="rId81"/>
    <p:sldId id="292" r:id="rId82"/>
    <p:sldId id="293" r:id="rId83"/>
    <p:sldId id="294" r:id="rId84"/>
    <p:sldId id="295" r:id="rId85"/>
    <p:sldId id="296" r:id="rId86"/>
    <p:sldId id="353"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60"/>
  </p:normalViewPr>
  <p:slideViewPr>
    <p:cSldViewPr snapToGrid="0">
      <p:cViewPr varScale="1">
        <p:scale>
          <a:sx n="89" d="100"/>
          <a:sy n="89" d="100"/>
        </p:scale>
        <p:origin x="379"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viewProps" Target="viewProp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0-07T06:47:38.60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brush xml:id="br2">
      <inkml:brushProperty name="width" value="0.05292" units="cm"/>
      <inkml:brushProperty name="height" value="0.05292" units="cm"/>
      <inkml:brushProperty name="color" value="#FFFF00"/>
    </inkml:brush>
  </inkml:definitions>
  <inkml:trace contextRef="#ctx0" brushRef="#br0">12700 10248 0,'0'0'0,"0"18"47,0 52-47,0 19 16,0-19-16,0-17 15,0 0-15,0 53 32,0 53-1,-18-107-16,1-16 1,-1 17 0,0-36 15,18 1-31,-17-18 16,-1 0 15,1 0-16,-1 0 1,-17 18 0,17-18-1,-17 17 1,-1-17 0,19 0-1,-1 0 1,0 0 15</inkml:trace>
  <inkml:trace contextRef="#ctx0" brushRef="#br0" timeOffset="946">12259 10037 0,'35'0'109,"1"0"-93,-1 0-16,-18 0 16,36 0-1,106 0 16,-53-36-15,-35 19 0,-19-1-1,1 18 1,-35 0 15,-18-18-15,18 18 15</inkml:trace>
  <inkml:trace contextRef="#ctx0" brushRef="#br0" timeOffset="2154">14023 8678 0,'0'18'62,"0"141"-46,35 493 15,-35-140 0,18-248-15,17-52 0,-17-18-1,-18-17 1,17 193 0,19 36-1,-36-54 1,0-140-16,0 141 15,0-89 1,0-17 0,0-53-1,0 177 1,0-142 0,0-35 15,0-106-16,-18-35 1,-17 0 0,17 177-1,0 16 1,1-104 0,17-107-1,0-18 1,0 1 140,0 0-125</inkml:trace>
  <inkml:trace contextRef="#ctx0" brushRef="#br0" timeOffset="3247.99">13300 14711 0,'17'0'31,"1"0"-31,17 0 16,1 0-16,16 0 15,-16 0-15,17 0 16,35 0-16,423-35 31,230 35 1,-388 0-17,194 35 1,-36-18-1,18-17 1,-35 0 0,-264 0-16,352 0 15,-71-52 1,-52 34 15,105-35-15,-34 0-1,34 35 1,-35 18 0,-35 0-1,-176 0 1,52 0 0,36-17-1,-1-18 1,160-36-1,87 71 1,-193 0 0,-159 0-1,0 0 1,141 0 0,264 0 15,-352 0-16,-194 0 1,-124 0 0</inkml:trace>
  <inkml:trace contextRef="#ctx0" brushRef="#br0" timeOffset="10780.99">15663 10477 0,'0'-17'16,"36"-18"156,-1-36-157,-17 36-15,-18-1 32,0 19-1,17-1 94,-17 1-109,35-36-1,1-53-15,17 53 31,-36 0-15,54-18 0,-71 36-1,35 17 1,0-34 0,-17 52-1,17-36-15,1 1 16,-19 17-1,1 1 1,-1 17 15,1-18-15,35-17 0,-35 35 15,-18 17 47,17 1-62,1 0-1,-18-1-15,0 54 16,35 17-1,1-35 1,-19 18 0,1-18-1,-1-18 1,1 53 0,-18-53 15,18 18-16,-18-35 1,0-1 0,0 1 15,0 17-15,53 1-1,-18 69 1,-35-34-1,35 53 1,-35-89 0,18-18-16,-18 1 15,17-18 1,-17 18 0,0-1 15,36 107-16,-19-1 1,-17 18 0,36 18-1,-19-88 1,19-1 0,-19-70 15,1 0-16,-18 18 1,17 0 0,1-18-1,0 0 1,17 0 0,71 17 15,70-34-16,-52-19 1,87-17 0,-122 0-1,-19 1 1,-35 16 0,-35 19-16,18-1 15,0-17 1,35-54-1,-18 19 1,106-106 0,-88 70-1,0 35 1,35-35 0,-53 53 15,18 0-16,53-52 1,123-72 0,-176 124-1,0 36 1,35-19 0,-35 19-1,18-18 1,-1-1-1,36 1 1,88 35 0,-88 0-1,-18 0 1,1 18 0,-72-1 15,18 1-16,-17 35 17,17 17-17,18 124 1,-35-70 0,17-54-1,-17 1 1,-18-36-1,17 18 1,-17 0 0,18 0-1,-18 18 1,35 87 0,-35-87-1,0-1 16,18 19-15,0-54 0,-1 35-1,1-34 1,-18-1 0,0-17-1,0 17 1,18-17-1,-18-1 1,0 18 0,17 1-1,-17-1 1,18 18 0,-18-35-1,35 52 16,0-17-15,18 0 0,18 70-1,-53-34 1,105 69 0,-17 54-1,-36-88 1,36 17-1,-71-141 1,-17 35-16,-18 0 16,35 71-1,18-35 1,-35-19 0,53 37 15,-36-19-16,0-34 1,18 16 0,0 1-1,0 0 1,-18-17 0,0-1-1,36 18 1,-18-18-1,106 18 1,-54 0 0,-34-18-1,17 18 1,-53-35-16,-17-1 16,17 19 15,-17-36-16,35 0 1,70-18 0,-52 0-1,0-17 1,17-18 0,0-35-1,-18 53 1,-34-18-1,52-35 1,-35 17 0,17 18-1,-52 0 1,35-35 0,-35 0 15,52 0-16,-17-1 1,0-34 0,-53 70-1,18-18 1,35-34 0,-36-1-1,36-18 1,-18 18-1,-17 36 1,-18 35 0,35-54-1,1 1 1,-1 18 0,-18-1 15,-17 36-16,36-89 1,-36 107 0,53-107-1,0 36 1,-36 0 0,19-36-1,-19 54 1,18 35-1,-17 17 1,35-53 0,18-52-1,-36 17 1,18 0 0,-18 53 15,-17 18-16,-1 0 1,1 17 0,0-17-1,-1 17 1,18-35 0,-17 18-1,35 35 1,-18-53-1,-17 53 1,0-18 0,17 18 15,-17 0-15,-1 0 15,1 36-16,35-1 1,-36 18 0,19 35-1,17-17 1,-36 35 0,18-54-1,-35-16 1,18-1-16,0 18 15,17 17 1,0 1 0,-17 0-1,0-19 17,-1-34-1,1 0-16,-1-1-15,19 36 16,-1-17 0,18 34-1,-18-52 1,1 35 0,87 0-1,-70-36 1,-18 19-1,-17-36 1,-1 0 0,1 0-1,0 0 1,-1 0 0,19 0 15,17 0-16,17-53 1,18 17 0,18-17-1,0-17 1,-53 35 0,-53 17-1,18 0 1,-1 1-1,36-1 1,35-53 0,-17 1-1,-36 52 1,-17-17 0,17 17 15,0 1-16,36-1 1,-36-17 0,-17 35-1,35-18 1,-36 18 0,19 0-1,-1 0 1,-17 0-1,17 0 1,0 35 15,-35-17-15,18 0 0,17 35 15,-17 0-16,-18-36-15,35 54 16,-17 17 0,-1 0-1,1-35 1,-18 0 0,17 0-1,1-35 1,-18 17-1,18-35 1,-18 35 0,17-17-1,-17-1 1,18 1 0,0 17 15,-1 1-16,36-1 1,-35-18 0,17 19-1,0-36 1,1 17 0,-19 1-1,54 0 1,-36-1-1,18-17 1,35 0 0,-17 0-1,-1 0 1,-34 0 0,52-17 15,18-36-16,-36 35 1,1-17 0,-54 35-1,19-18 1,-19 18 0,54-53-1,-1 18 1,54 17-1,-36-35 1,0 36 0,1-18-1,-1 17 1,-18 18 0,1 0 15,17 0-16,-17 0 1,-1 0 0,-17 0-1,-18 18 1,-17-1 0,17-17-1,-17 18 1,35-1-1,0 1 1,0 17 0,-18-17-1,0 0 1,18-1 0,18-17 15,17 18-16,-35-18 1,17 0 0,-34 0-1,87 0 1,-17-18 0,35-35-1,-53 36 1,-52-1-1,34 0 1,-35-17 0,36-18-1,158-105 1,-105 69 0,-36 54 15,-18-18-16,1 0 1,0 0 0,34-17-1,1-18 1,18 35 0,17-53-1,-35 53 1,-1 18-1,1-18 1,-35 17 0,17 1-1,-53 17 1,36 1 0,-18-1 15,17-17-16,-17 17 1,18 1 0,-18 17-1,-36-18 1,1 18 0,0 0-1</inkml:trace>
  <inkml:trace contextRef="#ctx0" brushRef="#br0" timeOffset="12335.99">32015 10283 0,'17'0'94,"1"0"-79,-1 36 1,1-1 0,70 88-1,-17 1 1,-1-36 0,-17-17-1,-17 17 1,-19-53-16,19 18 15,-36 0 1,17-18 0,18-17-1,-17 35 1,0-18 0,35 36 15,0 35-16,17-1 1,1 36 0,-1-35-1,-34-70 1,-36-19 0,35 1-1,-35-1 1,0 1-1,17 0 1,1-18 0,0 17-1,-18 1 1,35 0 0,-17 17 15,70 18-16,176 176 1,36 18 0,-141 35-1,-159 124 1,0-177 0,0-140-1,0-1 1,0 0-1,0-70 1,0 17 0,0 0-1,0 53 1,0-35 0,0 35 15,0-17-16,0 17 1,0-17 0,0-54-1,0 36 1,0-35 0,0 35-1,0-18 1,0-17 15,0-36 32,0 0-32</inkml:trace>
  <inkml:trace contextRef="#ctx0" brushRef="#br1" timeOffset="21973.99">16827 11395 0,'-17'0'235,"-1"17"-204,1-17 47,17 18-62,-18 0 15,18-1-16,0 19 17,0-19-17,0 18 1,0-17 15,0 0-15,0-1-1,0 1 1,18 0 15,-1-18 1,1 17-17,-1 1 1,1-18-1,0 0 1,-1 18 0,1-18 15,0 0 0,-1 0-15,36 0-1,0-18 1,-35 18 0,-1 0-1,-17-18 1,0 1 0,36-36-16,-19 17 15,19-52 1,-19 88-1,-17-17 1,18-1 0,-18 0-1,0 1 17,0-1-1,-18 18 16,1 0-16,-1-18-31,0 18 16,1 0 15,-1 0-31,0 0 47,1 0-32,-1 0-15,1 0 32,-1 0-17,0 0 16,1 0 16,-1 0 31,0 0-46,1 0-17,-1 0 17,0 0-32,1 0 31,-1 0-16,0 0 1,-17 0 0,-53 0-1,35 0 1,35 0 0</inkml:trace>
  <inkml:trace contextRef="#ctx0" brushRef="#br1" timeOffset="24332.99">21590 13600 0,'0'-18'31,"-18"18"110,-17 18-126,35 17 1,-88 106 15,70-106-15,18 1-1,-17-19 1,17 1 15,0-1-15,0 1-1,0 0 1,0-1 0,0 1-1,0 0 1,17-18 0,1 17-1,-18 1 1,18-18-1,17 18 1,-18-18 47,1 0-32,0 0 0,-1 0-15,1 0-16,0 0 15,-1 0 1,1-18 0,0 18-1,-1-18 1,-17 1-1,0-1 1,35-17 0,-17 17-1,0 0 1,-1-17 0,19 0 15,-1-36-16,-35 54 1,0-1 0,0 0-1,18 1 1,-18-1 78,0 0-79,-18 18 1,0 0 15,18-17 0,-17 17-15,-19 0 0,19 0-1,-1 0 1,0 0 0,1 0-1,-1 0 1,1 0-1</inkml:trace>
  <inkml:trace contextRef="#ctx0" brushRef="#br1" timeOffset="26637">24747 11359 0,'0'18'265,"0"0"-233,-17 17-1,17-17-31,0-1 15,0 1 17,0 17-1,0 18-15,0-18-1,17 18 1,1-17-1,0-19 1,-18 1 0,0 17-1,35 0 1,-17-17 0,-1 0 15,-17-1-16,18-17 1,-18 18 0,17-18 15,1 0-15,0 0-16,35-35 15,0 17 1,-18-17-1,18-1 1,17-34 15,-52 35-31,0-1 16,17 19 0,-35-19 30,0 19-30,18-36 0,-18 35-1,0 1 1,0-1 15,-18 18-15,18-18 31,-18 18-47,1-17 31,-1 17-15,0 0-16,1-18 31,-1 18-16,0 0 1,1-18 0,-1 18-1,-17 0 1,0 0 0,17 0 140</inkml:trace>
  <inkml:trace contextRef="#ctx0" brushRef="#br1" timeOffset="28999">25118 11112 0,'-18'18'78,"0"35"-78,-17-18 15,18 1-15,-19 52 32,1-18-1,35-52-16,0 0 1</inkml:trace>
  <inkml:trace contextRef="#ctx0" brushRef="#br1" timeOffset="29460">24959 11465 0,'-18'0'203,"1"18"-171,-1-18-17,18 18-15,-18-18 31,18 17 48</inkml:trace>
  <inkml:trace contextRef="#ctx0" brushRef="#br1" timeOffset="38113.04">21625 13635 0,'-17'0'672,"34"0"-172,1 0-344,0 0-94,-1 0-62,1 0 32,-1 0-17,-17-18 126</inkml:trace>
  <inkml:trace contextRef="#ctx0" brushRef="#br2" timeOffset="48167">22578 13988 0,'-18'0'78,"0"70"-62,1-17 15,17 0 0,0-18-15,0-17 0,0 0 15,17-18-31,1 17 15,0-17 17,-1 0-1,1 0-15,-18-53 15,18 18-16,-1 17 1,19-35 0,52-105-1,-53 140-15</inkml:trace>
  <inkml:trace contextRef="#ctx0" brushRef="#br2" timeOffset="48883.99">22842 13882 0,'0'-18'31,"-17"89"110,17 35-125,0-54-16,0 37 15,0-19 1,17 107 0,-17-107-16,0 71 15,0-35 1,0-35-1,0 34 1,-17-52 0,-1 0-1,-52 71 1,17-71 0,53-36 15,-36-17-16,19 0 1,-1 0 15,0 0-15,1 0 0,-1 0 15,0 0 78,-34-88-93,52-18-16,0 0 15,0 18 1,0 53-16,0-53 0</inkml:trace>
  <inkml:trace contextRef="#ctx0" brushRef="#br2" timeOffset="50415.21">22807 13864 0,'0'-17'0,"-18"17"375,-17 35-343,18-35-32,17 17 15,-18 1 1,18 0 0,-18-18-16,1 35 31,-19 18 0,19-35-15,-1-1-1,18 1 1,-18-18 0,1 0 46,17 17 94</inkml:trace>
  <inkml:trace contextRef="#ctx0" brushRef="#br2" timeOffset="52699.21">17004 12241 0,'18'0'250,"-18"-17"-250,0-1 15,0 0 298,17 18-172,1 0-110,-18-17-16,0-1 1,17 1 0,-17-19-16,18 1 31,0-88 0,-18 17-15,0 35-1,0 1 1,0 52 0,0 0-1,0 1 17,0 34 202,-36 54-234,19-36 16,17 18-16,0 0 15,-18 18 16,18-54-15,0 18 0,0-17-1,0 0 1,0-1 0,18 1-1,-1 17 1,1 1-1,0-36 1,-18 35 0,17-35-1,1 35 1,17-17 0,1 17 15,-36-17-16,17-18 1,18 0 0,54 0-1,334 0 1,-282 0 0,18 35-16</inkml:trace>
  <inkml:trace contextRef="#ctx0" brushRef="#br2" timeOffset="56727.21">25365 12224 0,'17'0'47,"1"0"15,0 0-46,-18-18 0,35-70-1,0 17 1,-17 18 0,-1 36-16,-17-18 15,0 17 1,18-17-1,0-1 17,-18 19-1,0-1-31,35-53 16,53-123 15,-53 89-31,-17 16 15,0 37 1,-18 34 15</inkml:trace>
  <inkml:trace contextRef="#ctx0" brushRef="#br2" timeOffset="56797.21">25753 11289 0</inkml:trace>
  <inkml:trace contextRef="#ctx0" brushRef="#br2" timeOffset="57887.21">25735 11289 0,'0'0'0,"-18"0"16,1 0-1,-1 0 1,1 0 0,-1 0-1,0 0 1,1 0 31,-1 0-32,18 18 188,0-1-187,-18 36 31,1 0-47,17-35 16,-18 17-1,18 0 1,0 18-1,0-18 1,0-17 0,0 0-1,0-1 1,0 1 15,0 0-15,0-1-1,35 36 1,-17-35 0,-18-1 15,0 1 0,0 0 0,18 17-15,-18 0 0,17 36-1,1-18 1,0-18 0,-18 18-1,0-35 1,0-1 15,17-17-31,1 0 16,-1 0-1,1 35 1,0-17 0,-1-18 15,1 0 16</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0-07T06:57:25.488"/>
    </inkml:context>
    <inkml:brush xml:id="br0">
      <inkml:brushProperty name="width" value="0.05292" units="cm"/>
      <inkml:brushProperty name="height" value="0.05292" units="cm"/>
      <inkml:brushProperty name="color" value="#FF0000"/>
    </inkml:brush>
  </inkml:definitions>
  <inkml:trace contextRef="#ctx0" brushRef="#br0">20849 5715 0,'18'0'16,"-1"0"31,1 0-32,0 0-15,17 18 16,71 17 0,17-17 15,-52-18 0,-36 17-15,18-17-1,-18 0 1,1 0 0,-19 0-1,19 0 1,-1 0 0,0 0-1,106 0 1,88-35-1,-105 17 1,141-52 0,34 34-1,1-16 17,-141 34-32,17 18 15,-17-18 1,-53 18-1,88-35 1,0 17 0,-70 1-1,17-1 1,-53 18 0,18 0-1,-36-18 1,-17 18-1,-35 0 1,35 0 0,0 0-1,-36 0 17,19 0-17,16 0 1,19 0-1,-18 0 1,70 0 0,-87 0-1,-1 0 1,-17 0 0,-1 0 30,1 0-14</inkml:trace>
  <inkml:trace contextRef="#ctx0" brushRef="#br0" timeOffset="44050.09">11642 2240 0,'17'0'47,"1"0"-16,0 0-15,123 0-1,194-35 1,106-53-1,53 88 1,-247 0 0,-36 0-1,160-36 17,-107 36-17,1 0 1,-89 0-1,71 0 1,-88 0 0,-53 0-1,-53 0 1,17 0-16,71 0 16,-88 0-1,0 0 1,-18 0-1,36 18 1,17 0 0,-35-1-1,35 1 17,-35-18-17,-17 0 1,-19 0-1,-17 18 1</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0-07T06:58:12.172"/>
    </inkml:context>
    <inkml:brush xml:id="br0">
      <inkml:brushProperty name="width" value="0.05292" units="cm"/>
      <inkml:brushProperty name="height" value="0.05292" units="cm"/>
      <inkml:brushProperty name="color" value="#FF0000"/>
    </inkml:brush>
  </inkml:definitions>
  <inkml:trace contextRef="#ctx0" brushRef="#br0">12665 1958 0,'17'0'47,"1"0"-31,17 0-16,1 0 16,16 0-16,-16 0 15,369 0 1,230 35 15,-423-17-15,-18 17-1,-70-17 1,-19-1 15,-52-17-15,-35 0-1,0 0 1,-1 0 0,1 18 31,0-18-16</inkml:trace>
  <inkml:trace contextRef="#ctx0" brushRef="#br0" timeOffset="17855">14270 5309 0,'35'0'109,"-17"0"-109,17 0 16,0 0-16,265 0 31,-212 0-31,424 0 31,-300 0-15,-71 0 0,0 0-1,18 0 1,17 0-1,-141 0 1,106 0 0,-70 0-1,-18 0 17,35-17-17,106-1 1,35 0-1,54 18 1,-1 0 0,-35 0-1,141-17 1,-247-1 0,-71 0-1,1 1 1,-18-1-1,123-17 1,1 35 0,34-18-1,-17 18 17,-53 0-17,-70 0 1,-18 0-1,70-17 1,1-19 0,35 36-1,52-35 1,1 17 0,35-34-1,123 16 1,-158 36-1,0-17 1,-18 17 0,-106 0-1,-35 0 17,0-18-17,17 0 1,36 1-1,282 17 1,-229 0 0,-71 0-1,-53 0 1,-17 0 15,17 0-15,18 0-1,88 0 1,-35 0 0,18 0-1,34 0 1,-16 0 15,-54-18-15,-35 18-1,-36-18 1,1 18 0,0 0 77,34 0-61,19 0-32,35 18 15,-36 17-15,160 18 32,17 18-17,-124-18 1,-70-36-1,-35-17 1,-1 0 0,19 0-1,-1 0 1,71 18 0,52 17-1,-105-17 1,-17-18-1,-19 0 1,1 0 0,0 0-1,-1 0 17,36 0-17,106 0 1,-18 0-1,-106-18 1,18 18 0,-18 0-1,-35-17 1,36 17 0,-19-18-1,36 0 1,53 1-1,18-19 1,-54 36 0,18-17-1,-35-1 17,-35 18-17,35-17 1,-18 17-1,18 0 1,-18-18 0,159 0-1,-88 18 1,-18-17 0,-52 17-1,-19 0 1,1 0-1,0 0 1,-1 0 15,-70 17 110</inkml:trace>
  <inkml:trace contextRef="#ctx0" brushRef="#br0" timeOffset="19574">6615 5997 0,'17'0'125,"160"0"-110,-72 0 1,-52 0-16,18 0 16,17 0-16,36-35 15,-36 35-15,106 0 32,-88 0-1,-36 0-16,-52 0-15,70 0 16,35 0 0,-17 0-1,0 0 17,-35 0-17,-1 0 1,-34 0-1,-1 0 1,0 0 0,18 0-1,0 0 1,-35 0 0,-1 0-1,1 0 1,-1 0-1,1 0 1,0 0 31</inkml:trace>
  <inkml:trace contextRef="#ctx0" brushRef="#br0" timeOffset="45076">15081 7743 0,'18'0'47,"-18"18"-31,35-18-1,0 35-15,54 1 32,-36-36-32,211 17 31,-105-17-15,-71 0-1,18 0 1,-36-35-1,-34 17 1,-19 1 0,1 17-1</inkml:trace>
  <inkml:trace contextRef="#ctx0" brushRef="#br0" timeOffset="46487">21114 7849 0,'35'18'125,"-17"-18"-125,17 18 16,0-18-16,-35 17 16,71-17-1,35 0 16,-89 0-31,36 0 16,-18 0 0,1 0-1,-1 0 17,0 0-17,-17 0 1,17 0-1,-17 0 1,17 0 0,-17 0-1,-1 0 1,1 0 15,0 0 0,-1 0-15,1 0 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61401A-B350-4537-BF46-0087B35109DC}" type="datetimeFigureOut">
              <a:rPr lang="en-IN" smtClean="0"/>
              <a:t>27-09-2022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6207BC-6EE8-4372-BCE9-8CD96DA4E00B}" type="slidenum">
              <a:rPr lang="en-IN" smtClean="0"/>
              <a:t>‹#›</a:t>
            </a:fld>
            <a:endParaRPr lang="en-IN"/>
          </a:p>
        </p:txBody>
      </p:sp>
    </p:spTree>
    <p:extLst>
      <p:ext uri="{BB962C8B-B14F-4D97-AF65-F5344CB8AC3E}">
        <p14:creationId xmlns:p14="http://schemas.microsoft.com/office/powerpoint/2010/main" val="3272032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36207BC-6EE8-4372-BCE9-8CD96DA4E00B}" type="slidenum">
              <a:rPr lang="en-IN" smtClean="0"/>
              <a:t>43</a:t>
            </a:fld>
            <a:endParaRPr lang="en-IN"/>
          </a:p>
        </p:txBody>
      </p:sp>
    </p:spTree>
    <p:extLst>
      <p:ext uri="{BB962C8B-B14F-4D97-AF65-F5344CB8AC3E}">
        <p14:creationId xmlns:p14="http://schemas.microsoft.com/office/powerpoint/2010/main" val="1220008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676D4-59CE-4B94-8F73-2590D4FF38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30C4E2E-3C7E-484F-A5C1-23B8F19AC3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1D82DD1-B929-4CC6-B70C-302E5CC9B7C7}"/>
              </a:ext>
            </a:extLst>
          </p:cNvPr>
          <p:cNvSpPr>
            <a:spLocks noGrp="1"/>
          </p:cNvSpPr>
          <p:nvPr>
            <p:ph type="dt" sz="half" idx="10"/>
          </p:nvPr>
        </p:nvSpPr>
        <p:spPr/>
        <p:txBody>
          <a:bodyPr/>
          <a:lstStyle/>
          <a:p>
            <a:fld id="{64F66571-02FE-45E0-8A82-A030C165762C}" type="datetimeFigureOut">
              <a:rPr lang="en-IN" smtClean="0"/>
              <a:t>27-09-2022</a:t>
            </a:fld>
            <a:endParaRPr lang="en-IN"/>
          </a:p>
        </p:txBody>
      </p:sp>
      <p:sp>
        <p:nvSpPr>
          <p:cNvPr id="5" name="Footer Placeholder 4">
            <a:extLst>
              <a:ext uri="{FF2B5EF4-FFF2-40B4-BE49-F238E27FC236}">
                <a16:creationId xmlns:a16="http://schemas.microsoft.com/office/drawing/2014/main" id="{38CBCDDD-F573-4ADA-83A1-66FDC2DB406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AD199B2-9E95-4D51-896C-78C7426D38B4}"/>
              </a:ext>
            </a:extLst>
          </p:cNvPr>
          <p:cNvSpPr>
            <a:spLocks noGrp="1"/>
          </p:cNvSpPr>
          <p:nvPr>
            <p:ph type="sldNum" sz="quarter" idx="12"/>
          </p:nvPr>
        </p:nvSpPr>
        <p:spPr/>
        <p:txBody>
          <a:bodyPr/>
          <a:lstStyle/>
          <a:p>
            <a:fld id="{9639DE75-AE5E-473C-8925-30C7740D5E3F}" type="slidenum">
              <a:rPr lang="en-IN" smtClean="0"/>
              <a:t>‹#›</a:t>
            </a:fld>
            <a:endParaRPr lang="en-IN"/>
          </a:p>
        </p:txBody>
      </p:sp>
    </p:spTree>
    <p:extLst>
      <p:ext uri="{BB962C8B-B14F-4D97-AF65-F5344CB8AC3E}">
        <p14:creationId xmlns:p14="http://schemas.microsoft.com/office/powerpoint/2010/main" val="1274566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AA139-D9DB-4073-AB09-084778C3F9E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365D1B5-19FE-464F-B38B-126F5FC0F3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75FD7E2-AE79-456D-A1B9-C8513A251564}"/>
              </a:ext>
            </a:extLst>
          </p:cNvPr>
          <p:cNvSpPr>
            <a:spLocks noGrp="1"/>
          </p:cNvSpPr>
          <p:nvPr>
            <p:ph type="dt" sz="half" idx="10"/>
          </p:nvPr>
        </p:nvSpPr>
        <p:spPr/>
        <p:txBody>
          <a:bodyPr/>
          <a:lstStyle/>
          <a:p>
            <a:fld id="{64F66571-02FE-45E0-8A82-A030C165762C}" type="datetimeFigureOut">
              <a:rPr lang="en-IN" smtClean="0"/>
              <a:t>27-09-2022</a:t>
            </a:fld>
            <a:endParaRPr lang="en-IN"/>
          </a:p>
        </p:txBody>
      </p:sp>
      <p:sp>
        <p:nvSpPr>
          <p:cNvPr id="5" name="Footer Placeholder 4">
            <a:extLst>
              <a:ext uri="{FF2B5EF4-FFF2-40B4-BE49-F238E27FC236}">
                <a16:creationId xmlns:a16="http://schemas.microsoft.com/office/drawing/2014/main" id="{A14F71F9-4732-4B13-8E74-205A295F8A2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E341C2A-DC32-41E6-9F9B-52BC39F6C71C}"/>
              </a:ext>
            </a:extLst>
          </p:cNvPr>
          <p:cNvSpPr>
            <a:spLocks noGrp="1"/>
          </p:cNvSpPr>
          <p:nvPr>
            <p:ph type="sldNum" sz="quarter" idx="12"/>
          </p:nvPr>
        </p:nvSpPr>
        <p:spPr/>
        <p:txBody>
          <a:bodyPr/>
          <a:lstStyle/>
          <a:p>
            <a:fld id="{9639DE75-AE5E-473C-8925-30C7740D5E3F}" type="slidenum">
              <a:rPr lang="en-IN" smtClean="0"/>
              <a:t>‹#›</a:t>
            </a:fld>
            <a:endParaRPr lang="en-IN"/>
          </a:p>
        </p:txBody>
      </p:sp>
    </p:spTree>
    <p:extLst>
      <p:ext uri="{BB962C8B-B14F-4D97-AF65-F5344CB8AC3E}">
        <p14:creationId xmlns:p14="http://schemas.microsoft.com/office/powerpoint/2010/main" val="1931491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6EE5EB-AA55-4655-B0F3-0ED7798FA84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006609E-A288-4795-A8B9-9EBD84B6BC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25CE85A-5C60-46FB-892F-A9F3A31F9C17}"/>
              </a:ext>
            </a:extLst>
          </p:cNvPr>
          <p:cNvSpPr>
            <a:spLocks noGrp="1"/>
          </p:cNvSpPr>
          <p:nvPr>
            <p:ph type="dt" sz="half" idx="10"/>
          </p:nvPr>
        </p:nvSpPr>
        <p:spPr/>
        <p:txBody>
          <a:bodyPr/>
          <a:lstStyle/>
          <a:p>
            <a:fld id="{64F66571-02FE-45E0-8A82-A030C165762C}" type="datetimeFigureOut">
              <a:rPr lang="en-IN" smtClean="0"/>
              <a:t>27-09-2022</a:t>
            </a:fld>
            <a:endParaRPr lang="en-IN"/>
          </a:p>
        </p:txBody>
      </p:sp>
      <p:sp>
        <p:nvSpPr>
          <p:cNvPr id="5" name="Footer Placeholder 4">
            <a:extLst>
              <a:ext uri="{FF2B5EF4-FFF2-40B4-BE49-F238E27FC236}">
                <a16:creationId xmlns:a16="http://schemas.microsoft.com/office/drawing/2014/main" id="{98FD3E6B-4252-42C7-8910-D458FAD710D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B8D8DB-63B5-4142-8AC3-5275A6056E4A}"/>
              </a:ext>
            </a:extLst>
          </p:cNvPr>
          <p:cNvSpPr>
            <a:spLocks noGrp="1"/>
          </p:cNvSpPr>
          <p:nvPr>
            <p:ph type="sldNum" sz="quarter" idx="12"/>
          </p:nvPr>
        </p:nvSpPr>
        <p:spPr/>
        <p:txBody>
          <a:bodyPr/>
          <a:lstStyle/>
          <a:p>
            <a:fld id="{9639DE75-AE5E-473C-8925-30C7740D5E3F}" type="slidenum">
              <a:rPr lang="en-IN" smtClean="0"/>
              <a:t>‹#›</a:t>
            </a:fld>
            <a:endParaRPr lang="en-IN"/>
          </a:p>
        </p:txBody>
      </p:sp>
    </p:spTree>
    <p:extLst>
      <p:ext uri="{BB962C8B-B14F-4D97-AF65-F5344CB8AC3E}">
        <p14:creationId xmlns:p14="http://schemas.microsoft.com/office/powerpoint/2010/main" val="22479040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1_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6458366"/>
            <a:ext cx="12192000" cy="399633"/>
          </a:xfrm>
          <a:prstGeom prst="rect">
            <a:avLst/>
          </a:prstGeom>
        </p:spPr>
      </p:pic>
      <p:pic>
        <p:nvPicPr>
          <p:cNvPr id="17" name="bg object 17"/>
          <p:cNvPicPr/>
          <p:nvPr/>
        </p:nvPicPr>
        <p:blipFill>
          <a:blip r:embed="rId3" cstate="print"/>
          <a:stretch>
            <a:fillRect/>
          </a:stretch>
        </p:blipFill>
        <p:spPr>
          <a:xfrm>
            <a:off x="7824192" y="6543201"/>
            <a:ext cx="361397" cy="270181"/>
          </a:xfrm>
          <a:prstGeom prst="rect">
            <a:avLst/>
          </a:prstGeom>
        </p:spPr>
      </p:pic>
      <p:pic>
        <p:nvPicPr>
          <p:cNvPr id="18" name="bg object 18"/>
          <p:cNvPicPr/>
          <p:nvPr/>
        </p:nvPicPr>
        <p:blipFill>
          <a:blip r:embed="rId4" cstate="print"/>
          <a:stretch>
            <a:fillRect/>
          </a:stretch>
        </p:blipFill>
        <p:spPr>
          <a:xfrm>
            <a:off x="513418" y="1241212"/>
            <a:ext cx="227583" cy="177800"/>
          </a:xfrm>
          <a:prstGeom prst="rect">
            <a:avLst/>
          </a:prstGeom>
        </p:spPr>
      </p:pic>
      <p:sp>
        <p:nvSpPr>
          <p:cNvPr id="2" name="Holder 2"/>
          <p:cNvSpPr>
            <a:spLocks noGrp="1"/>
          </p:cNvSpPr>
          <p:nvPr>
            <p:ph type="ctrTitle"/>
          </p:nvPr>
        </p:nvSpPr>
        <p:spPr>
          <a:xfrm>
            <a:off x="348828" y="135229"/>
            <a:ext cx="11494345" cy="609398"/>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00" b="1" i="1">
                <a:solidFill>
                  <a:schemeClr val="bg1"/>
                </a:solidFill>
                <a:latin typeface="Georgia"/>
                <a:cs typeface="Georgia"/>
              </a:defRPr>
            </a:lvl1pPr>
          </a:lstStyle>
          <a:p>
            <a:pPr marL="12700">
              <a:lnSpc>
                <a:spcPts val="1885"/>
              </a:lnSpc>
            </a:pPr>
            <a:r>
              <a:rPr lang="en-IN" spc="-5"/>
              <a:t>InfoLab</a:t>
            </a:r>
            <a:endParaRPr lang="en-IN" spc="-5"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9/27/2022</a:t>
            </a:fld>
            <a:endParaRPr lang="en-US"/>
          </a:p>
        </p:txBody>
      </p:sp>
      <p:sp>
        <p:nvSpPr>
          <p:cNvPr id="6" name="Holder 6"/>
          <p:cNvSpPr>
            <a:spLocks noGrp="1"/>
          </p:cNvSpPr>
          <p:nvPr>
            <p:ph type="sldNum" sz="quarter" idx="7"/>
          </p:nvPr>
        </p:nvSpPr>
        <p:spPr/>
        <p:txBody>
          <a:bodyPr lIns="0" tIns="0" rIns="0" bIns="0"/>
          <a:lstStyle>
            <a:lvl1pPr>
              <a:defRPr sz="1400" b="1" i="0">
                <a:solidFill>
                  <a:schemeClr val="bg1"/>
                </a:solidFill>
                <a:latin typeface="Arial"/>
                <a:cs typeface="Arial"/>
              </a:defRPr>
            </a:lvl1pPr>
          </a:lstStyle>
          <a:p>
            <a:pPr marL="38100">
              <a:lnSpc>
                <a:spcPts val="1460"/>
              </a:lnSpc>
            </a:pPr>
            <a:fld id="{81D60167-4931-47E6-BA6A-407CBD079E47}" type="slidenum">
              <a:rPr lang="en-IN" smtClean="0"/>
              <a:pPr marL="38100">
                <a:lnSpc>
                  <a:spcPts val="1460"/>
                </a:lnSpc>
              </a:pPr>
              <a:t>‹#›</a:t>
            </a:fld>
            <a:endParaRPr lang="en-IN" dirty="0"/>
          </a:p>
        </p:txBody>
      </p:sp>
    </p:spTree>
    <p:extLst>
      <p:ext uri="{BB962C8B-B14F-4D97-AF65-F5344CB8AC3E}">
        <p14:creationId xmlns:p14="http://schemas.microsoft.com/office/powerpoint/2010/main" val="2431626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814A4-CA1D-442F-BE12-3172CEBBF5E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972D344-77AC-4D57-BC82-B10094A6A8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066C714-DAAF-4522-A015-C5CD3DB4AC2F}"/>
              </a:ext>
            </a:extLst>
          </p:cNvPr>
          <p:cNvSpPr>
            <a:spLocks noGrp="1"/>
          </p:cNvSpPr>
          <p:nvPr>
            <p:ph type="dt" sz="half" idx="10"/>
          </p:nvPr>
        </p:nvSpPr>
        <p:spPr/>
        <p:txBody>
          <a:bodyPr/>
          <a:lstStyle/>
          <a:p>
            <a:fld id="{64F66571-02FE-45E0-8A82-A030C165762C}" type="datetimeFigureOut">
              <a:rPr lang="en-IN" smtClean="0"/>
              <a:t>27-09-2022</a:t>
            </a:fld>
            <a:endParaRPr lang="en-IN"/>
          </a:p>
        </p:txBody>
      </p:sp>
      <p:sp>
        <p:nvSpPr>
          <p:cNvPr id="5" name="Footer Placeholder 4">
            <a:extLst>
              <a:ext uri="{FF2B5EF4-FFF2-40B4-BE49-F238E27FC236}">
                <a16:creationId xmlns:a16="http://schemas.microsoft.com/office/drawing/2014/main" id="{C4FDF817-2BF3-41D2-B542-4C5FB3207C9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0A5A48D-0376-41DB-9A92-A1E8809455ED}"/>
              </a:ext>
            </a:extLst>
          </p:cNvPr>
          <p:cNvSpPr>
            <a:spLocks noGrp="1"/>
          </p:cNvSpPr>
          <p:nvPr>
            <p:ph type="sldNum" sz="quarter" idx="12"/>
          </p:nvPr>
        </p:nvSpPr>
        <p:spPr/>
        <p:txBody>
          <a:bodyPr/>
          <a:lstStyle/>
          <a:p>
            <a:fld id="{9639DE75-AE5E-473C-8925-30C7740D5E3F}" type="slidenum">
              <a:rPr lang="en-IN" smtClean="0"/>
              <a:t>‹#›</a:t>
            </a:fld>
            <a:endParaRPr lang="en-IN"/>
          </a:p>
        </p:txBody>
      </p:sp>
    </p:spTree>
    <p:extLst>
      <p:ext uri="{BB962C8B-B14F-4D97-AF65-F5344CB8AC3E}">
        <p14:creationId xmlns:p14="http://schemas.microsoft.com/office/powerpoint/2010/main" val="3408224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37260-FD02-4CD2-B0D9-C7AE60F1B6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9E21DF0-D5E3-46CE-9F88-62F9CD05ED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F82A9F-382C-4F0D-BD82-D725725F65C8}"/>
              </a:ext>
            </a:extLst>
          </p:cNvPr>
          <p:cNvSpPr>
            <a:spLocks noGrp="1"/>
          </p:cNvSpPr>
          <p:nvPr>
            <p:ph type="dt" sz="half" idx="10"/>
          </p:nvPr>
        </p:nvSpPr>
        <p:spPr/>
        <p:txBody>
          <a:bodyPr/>
          <a:lstStyle/>
          <a:p>
            <a:fld id="{64F66571-02FE-45E0-8A82-A030C165762C}" type="datetimeFigureOut">
              <a:rPr lang="en-IN" smtClean="0"/>
              <a:t>27-09-2022</a:t>
            </a:fld>
            <a:endParaRPr lang="en-IN"/>
          </a:p>
        </p:txBody>
      </p:sp>
      <p:sp>
        <p:nvSpPr>
          <p:cNvPr id="5" name="Footer Placeholder 4">
            <a:extLst>
              <a:ext uri="{FF2B5EF4-FFF2-40B4-BE49-F238E27FC236}">
                <a16:creationId xmlns:a16="http://schemas.microsoft.com/office/drawing/2014/main" id="{91E4BFE1-1A7D-4C51-864C-D9456FBAA8F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0D0D1C3-44D7-4B01-B352-0B9FBE44836A}"/>
              </a:ext>
            </a:extLst>
          </p:cNvPr>
          <p:cNvSpPr>
            <a:spLocks noGrp="1"/>
          </p:cNvSpPr>
          <p:nvPr>
            <p:ph type="sldNum" sz="quarter" idx="12"/>
          </p:nvPr>
        </p:nvSpPr>
        <p:spPr/>
        <p:txBody>
          <a:bodyPr/>
          <a:lstStyle/>
          <a:p>
            <a:fld id="{9639DE75-AE5E-473C-8925-30C7740D5E3F}" type="slidenum">
              <a:rPr lang="en-IN" smtClean="0"/>
              <a:t>‹#›</a:t>
            </a:fld>
            <a:endParaRPr lang="en-IN"/>
          </a:p>
        </p:txBody>
      </p:sp>
    </p:spTree>
    <p:extLst>
      <p:ext uri="{BB962C8B-B14F-4D97-AF65-F5344CB8AC3E}">
        <p14:creationId xmlns:p14="http://schemas.microsoft.com/office/powerpoint/2010/main" val="2570919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53252-B86E-4F39-9124-C330B0E368D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0DC2998-CD8C-4AFD-AE6F-16BFC79CC2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B72DA31-8E61-4083-913B-CA7E3F31F3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7E54859-5965-40CD-AFE1-5E22A1DC55E5}"/>
              </a:ext>
            </a:extLst>
          </p:cNvPr>
          <p:cNvSpPr>
            <a:spLocks noGrp="1"/>
          </p:cNvSpPr>
          <p:nvPr>
            <p:ph type="dt" sz="half" idx="10"/>
          </p:nvPr>
        </p:nvSpPr>
        <p:spPr/>
        <p:txBody>
          <a:bodyPr/>
          <a:lstStyle/>
          <a:p>
            <a:fld id="{64F66571-02FE-45E0-8A82-A030C165762C}" type="datetimeFigureOut">
              <a:rPr lang="en-IN" smtClean="0"/>
              <a:t>27-09-2022</a:t>
            </a:fld>
            <a:endParaRPr lang="en-IN"/>
          </a:p>
        </p:txBody>
      </p:sp>
      <p:sp>
        <p:nvSpPr>
          <p:cNvPr id="6" name="Footer Placeholder 5">
            <a:extLst>
              <a:ext uri="{FF2B5EF4-FFF2-40B4-BE49-F238E27FC236}">
                <a16:creationId xmlns:a16="http://schemas.microsoft.com/office/drawing/2014/main" id="{B37E88D7-7651-4D35-959E-2079E7A0376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50A42B2-ED04-42AC-B1DB-966A201084DE}"/>
              </a:ext>
            </a:extLst>
          </p:cNvPr>
          <p:cNvSpPr>
            <a:spLocks noGrp="1"/>
          </p:cNvSpPr>
          <p:nvPr>
            <p:ph type="sldNum" sz="quarter" idx="12"/>
          </p:nvPr>
        </p:nvSpPr>
        <p:spPr/>
        <p:txBody>
          <a:bodyPr/>
          <a:lstStyle/>
          <a:p>
            <a:fld id="{9639DE75-AE5E-473C-8925-30C7740D5E3F}" type="slidenum">
              <a:rPr lang="en-IN" smtClean="0"/>
              <a:t>‹#›</a:t>
            </a:fld>
            <a:endParaRPr lang="en-IN"/>
          </a:p>
        </p:txBody>
      </p:sp>
    </p:spTree>
    <p:extLst>
      <p:ext uri="{BB962C8B-B14F-4D97-AF65-F5344CB8AC3E}">
        <p14:creationId xmlns:p14="http://schemas.microsoft.com/office/powerpoint/2010/main" val="2792726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F0C0A-D864-4426-9D04-6C40FDF5199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D322F15-E6DD-4966-82AC-BBF236B1D9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F986754-BF36-4D09-A37A-12E2E371AC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730137C-5B44-477B-A396-141E1F9654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8084F7-1462-4DA0-86E7-7A16FDD27A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40009EB-421B-4ECC-95D9-BD7582C440AB}"/>
              </a:ext>
            </a:extLst>
          </p:cNvPr>
          <p:cNvSpPr>
            <a:spLocks noGrp="1"/>
          </p:cNvSpPr>
          <p:nvPr>
            <p:ph type="dt" sz="half" idx="10"/>
          </p:nvPr>
        </p:nvSpPr>
        <p:spPr/>
        <p:txBody>
          <a:bodyPr/>
          <a:lstStyle/>
          <a:p>
            <a:fld id="{64F66571-02FE-45E0-8A82-A030C165762C}" type="datetimeFigureOut">
              <a:rPr lang="en-IN" smtClean="0"/>
              <a:t>27-09-2022</a:t>
            </a:fld>
            <a:endParaRPr lang="en-IN"/>
          </a:p>
        </p:txBody>
      </p:sp>
      <p:sp>
        <p:nvSpPr>
          <p:cNvPr id="8" name="Footer Placeholder 7">
            <a:extLst>
              <a:ext uri="{FF2B5EF4-FFF2-40B4-BE49-F238E27FC236}">
                <a16:creationId xmlns:a16="http://schemas.microsoft.com/office/drawing/2014/main" id="{6F779011-68E2-49AF-816C-2EA3AF79822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E715960-BD2A-46E3-894A-8B953BFDDA9E}"/>
              </a:ext>
            </a:extLst>
          </p:cNvPr>
          <p:cNvSpPr>
            <a:spLocks noGrp="1"/>
          </p:cNvSpPr>
          <p:nvPr>
            <p:ph type="sldNum" sz="quarter" idx="12"/>
          </p:nvPr>
        </p:nvSpPr>
        <p:spPr/>
        <p:txBody>
          <a:bodyPr/>
          <a:lstStyle/>
          <a:p>
            <a:fld id="{9639DE75-AE5E-473C-8925-30C7740D5E3F}" type="slidenum">
              <a:rPr lang="en-IN" smtClean="0"/>
              <a:t>‹#›</a:t>
            </a:fld>
            <a:endParaRPr lang="en-IN"/>
          </a:p>
        </p:txBody>
      </p:sp>
    </p:spTree>
    <p:extLst>
      <p:ext uri="{BB962C8B-B14F-4D97-AF65-F5344CB8AC3E}">
        <p14:creationId xmlns:p14="http://schemas.microsoft.com/office/powerpoint/2010/main" val="3055535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D9E2B-F2E1-4771-8495-AD097B70B7A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1926C5E-1F0B-4995-80F5-E4886F269441}"/>
              </a:ext>
            </a:extLst>
          </p:cNvPr>
          <p:cNvSpPr>
            <a:spLocks noGrp="1"/>
          </p:cNvSpPr>
          <p:nvPr>
            <p:ph type="dt" sz="half" idx="10"/>
          </p:nvPr>
        </p:nvSpPr>
        <p:spPr/>
        <p:txBody>
          <a:bodyPr/>
          <a:lstStyle/>
          <a:p>
            <a:fld id="{64F66571-02FE-45E0-8A82-A030C165762C}" type="datetimeFigureOut">
              <a:rPr lang="en-IN" smtClean="0"/>
              <a:t>27-09-2022</a:t>
            </a:fld>
            <a:endParaRPr lang="en-IN"/>
          </a:p>
        </p:txBody>
      </p:sp>
      <p:sp>
        <p:nvSpPr>
          <p:cNvPr id="4" name="Footer Placeholder 3">
            <a:extLst>
              <a:ext uri="{FF2B5EF4-FFF2-40B4-BE49-F238E27FC236}">
                <a16:creationId xmlns:a16="http://schemas.microsoft.com/office/drawing/2014/main" id="{516023EF-EB93-430C-9DC2-1AFD5A37AC8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B781F0E-82FC-4A0A-81EB-C4CC7B38F72F}"/>
              </a:ext>
            </a:extLst>
          </p:cNvPr>
          <p:cNvSpPr>
            <a:spLocks noGrp="1"/>
          </p:cNvSpPr>
          <p:nvPr>
            <p:ph type="sldNum" sz="quarter" idx="12"/>
          </p:nvPr>
        </p:nvSpPr>
        <p:spPr/>
        <p:txBody>
          <a:bodyPr/>
          <a:lstStyle/>
          <a:p>
            <a:fld id="{9639DE75-AE5E-473C-8925-30C7740D5E3F}" type="slidenum">
              <a:rPr lang="en-IN" smtClean="0"/>
              <a:t>‹#›</a:t>
            </a:fld>
            <a:endParaRPr lang="en-IN"/>
          </a:p>
        </p:txBody>
      </p:sp>
    </p:spTree>
    <p:extLst>
      <p:ext uri="{BB962C8B-B14F-4D97-AF65-F5344CB8AC3E}">
        <p14:creationId xmlns:p14="http://schemas.microsoft.com/office/powerpoint/2010/main" val="3187911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A3A3B7-DC0E-40EF-97FC-0D83CA8210C6}"/>
              </a:ext>
            </a:extLst>
          </p:cNvPr>
          <p:cNvSpPr>
            <a:spLocks noGrp="1"/>
          </p:cNvSpPr>
          <p:nvPr>
            <p:ph type="dt" sz="half" idx="10"/>
          </p:nvPr>
        </p:nvSpPr>
        <p:spPr/>
        <p:txBody>
          <a:bodyPr/>
          <a:lstStyle/>
          <a:p>
            <a:fld id="{64F66571-02FE-45E0-8A82-A030C165762C}" type="datetimeFigureOut">
              <a:rPr lang="en-IN" smtClean="0"/>
              <a:t>27-09-2022</a:t>
            </a:fld>
            <a:endParaRPr lang="en-IN"/>
          </a:p>
        </p:txBody>
      </p:sp>
      <p:sp>
        <p:nvSpPr>
          <p:cNvPr id="3" name="Footer Placeholder 2">
            <a:extLst>
              <a:ext uri="{FF2B5EF4-FFF2-40B4-BE49-F238E27FC236}">
                <a16:creationId xmlns:a16="http://schemas.microsoft.com/office/drawing/2014/main" id="{1CE54F48-E7BA-491C-80F6-C77A7F855D0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11C0A43-99AB-4BE8-91E3-47651F067151}"/>
              </a:ext>
            </a:extLst>
          </p:cNvPr>
          <p:cNvSpPr>
            <a:spLocks noGrp="1"/>
          </p:cNvSpPr>
          <p:nvPr>
            <p:ph type="sldNum" sz="quarter" idx="12"/>
          </p:nvPr>
        </p:nvSpPr>
        <p:spPr/>
        <p:txBody>
          <a:bodyPr/>
          <a:lstStyle/>
          <a:p>
            <a:fld id="{9639DE75-AE5E-473C-8925-30C7740D5E3F}" type="slidenum">
              <a:rPr lang="en-IN" smtClean="0"/>
              <a:t>‹#›</a:t>
            </a:fld>
            <a:endParaRPr lang="en-IN"/>
          </a:p>
        </p:txBody>
      </p:sp>
    </p:spTree>
    <p:extLst>
      <p:ext uri="{BB962C8B-B14F-4D97-AF65-F5344CB8AC3E}">
        <p14:creationId xmlns:p14="http://schemas.microsoft.com/office/powerpoint/2010/main" val="518043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46E1D-5BCB-482F-896A-7EE06EBDC9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AE1EF6E-2751-4078-A59D-717E3BCCDF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D3A5B37-F98A-4FB9-8214-90C5C5E0D2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56B232-F180-4CC5-86B8-8C907A17BC1D}"/>
              </a:ext>
            </a:extLst>
          </p:cNvPr>
          <p:cNvSpPr>
            <a:spLocks noGrp="1"/>
          </p:cNvSpPr>
          <p:nvPr>
            <p:ph type="dt" sz="half" idx="10"/>
          </p:nvPr>
        </p:nvSpPr>
        <p:spPr/>
        <p:txBody>
          <a:bodyPr/>
          <a:lstStyle/>
          <a:p>
            <a:fld id="{64F66571-02FE-45E0-8A82-A030C165762C}" type="datetimeFigureOut">
              <a:rPr lang="en-IN" smtClean="0"/>
              <a:t>27-09-2022</a:t>
            </a:fld>
            <a:endParaRPr lang="en-IN"/>
          </a:p>
        </p:txBody>
      </p:sp>
      <p:sp>
        <p:nvSpPr>
          <p:cNvPr id="6" name="Footer Placeholder 5">
            <a:extLst>
              <a:ext uri="{FF2B5EF4-FFF2-40B4-BE49-F238E27FC236}">
                <a16:creationId xmlns:a16="http://schemas.microsoft.com/office/drawing/2014/main" id="{8E6A4587-A8EA-4947-B76E-C01B6A0D8A5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E45D685-B8CB-4DA0-A711-D8C4FC335383}"/>
              </a:ext>
            </a:extLst>
          </p:cNvPr>
          <p:cNvSpPr>
            <a:spLocks noGrp="1"/>
          </p:cNvSpPr>
          <p:nvPr>
            <p:ph type="sldNum" sz="quarter" idx="12"/>
          </p:nvPr>
        </p:nvSpPr>
        <p:spPr/>
        <p:txBody>
          <a:bodyPr/>
          <a:lstStyle/>
          <a:p>
            <a:fld id="{9639DE75-AE5E-473C-8925-30C7740D5E3F}" type="slidenum">
              <a:rPr lang="en-IN" smtClean="0"/>
              <a:t>‹#›</a:t>
            </a:fld>
            <a:endParaRPr lang="en-IN"/>
          </a:p>
        </p:txBody>
      </p:sp>
    </p:spTree>
    <p:extLst>
      <p:ext uri="{BB962C8B-B14F-4D97-AF65-F5344CB8AC3E}">
        <p14:creationId xmlns:p14="http://schemas.microsoft.com/office/powerpoint/2010/main" val="4210542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85607-C41A-41AC-9F0C-3D6D2261FA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ADFAE36-EBB0-4F00-B638-B15BFC1249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7E48B67-0413-46F8-A3B4-A4F01806D8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1F6D71-BFF3-4626-84FF-583BE679BD98}"/>
              </a:ext>
            </a:extLst>
          </p:cNvPr>
          <p:cNvSpPr>
            <a:spLocks noGrp="1"/>
          </p:cNvSpPr>
          <p:nvPr>
            <p:ph type="dt" sz="half" idx="10"/>
          </p:nvPr>
        </p:nvSpPr>
        <p:spPr/>
        <p:txBody>
          <a:bodyPr/>
          <a:lstStyle/>
          <a:p>
            <a:fld id="{64F66571-02FE-45E0-8A82-A030C165762C}" type="datetimeFigureOut">
              <a:rPr lang="en-IN" smtClean="0"/>
              <a:t>27-09-2022</a:t>
            </a:fld>
            <a:endParaRPr lang="en-IN"/>
          </a:p>
        </p:txBody>
      </p:sp>
      <p:sp>
        <p:nvSpPr>
          <p:cNvPr id="6" name="Footer Placeholder 5">
            <a:extLst>
              <a:ext uri="{FF2B5EF4-FFF2-40B4-BE49-F238E27FC236}">
                <a16:creationId xmlns:a16="http://schemas.microsoft.com/office/drawing/2014/main" id="{08E91C8B-4F24-4704-AF8F-BBD877E6016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50F6FCC-A5BF-402D-B51E-A5D7D6F8941F}"/>
              </a:ext>
            </a:extLst>
          </p:cNvPr>
          <p:cNvSpPr>
            <a:spLocks noGrp="1"/>
          </p:cNvSpPr>
          <p:nvPr>
            <p:ph type="sldNum" sz="quarter" idx="12"/>
          </p:nvPr>
        </p:nvSpPr>
        <p:spPr/>
        <p:txBody>
          <a:bodyPr/>
          <a:lstStyle/>
          <a:p>
            <a:fld id="{9639DE75-AE5E-473C-8925-30C7740D5E3F}" type="slidenum">
              <a:rPr lang="en-IN" smtClean="0"/>
              <a:t>‹#›</a:t>
            </a:fld>
            <a:endParaRPr lang="en-IN"/>
          </a:p>
        </p:txBody>
      </p:sp>
    </p:spTree>
    <p:extLst>
      <p:ext uri="{BB962C8B-B14F-4D97-AF65-F5344CB8AC3E}">
        <p14:creationId xmlns:p14="http://schemas.microsoft.com/office/powerpoint/2010/main" val="1032892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DEE92A-0EB5-4511-81F5-51C18F200F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40CE67D-CCFE-48C4-B4AF-0B4BE72ADF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ED54644-81A5-46BC-9D21-8B9ADA6481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F66571-02FE-45E0-8A82-A030C165762C}" type="datetimeFigureOut">
              <a:rPr lang="en-IN" smtClean="0"/>
              <a:t>27-09-2022</a:t>
            </a:fld>
            <a:endParaRPr lang="en-IN"/>
          </a:p>
        </p:txBody>
      </p:sp>
      <p:sp>
        <p:nvSpPr>
          <p:cNvPr id="5" name="Footer Placeholder 4">
            <a:extLst>
              <a:ext uri="{FF2B5EF4-FFF2-40B4-BE49-F238E27FC236}">
                <a16:creationId xmlns:a16="http://schemas.microsoft.com/office/drawing/2014/main" id="{F6870C64-974E-4A64-B224-BEEE648298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9143E96-5DD5-4047-A9A5-3BFE286C4E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39DE75-AE5E-473C-8925-30C7740D5E3F}" type="slidenum">
              <a:rPr lang="en-IN" smtClean="0"/>
              <a:t>‹#›</a:t>
            </a:fld>
            <a:endParaRPr lang="en-IN"/>
          </a:p>
        </p:txBody>
      </p:sp>
    </p:spTree>
    <p:extLst>
      <p:ext uri="{BB962C8B-B14F-4D97-AF65-F5344CB8AC3E}">
        <p14:creationId xmlns:p14="http://schemas.microsoft.com/office/powerpoint/2010/main" val="40345027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5.png"/><Relationship Id="rId4" Type="http://schemas.openxmlformats.org/officeDocument/2006/relationships/image" Target="../media/image2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hyperlink" Target="http://www.pexels.com/photo"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customXml" Target="../ink/ink2.xml"/></Relationships>
</file>

<file path=ppt/slides/_rels/slide3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customXml" Target="../ink/ink3.xml"/><Relationship Id="rId4" Type="http://schemas.openxmlformats.org/officeDocument/2006/relationships/image" Target="../media/image28.jp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hyperlink" Target="http://cs231n.github.io/neural-networks-1/" TargetMode="Externa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hyperlink" Target="http://cs231n.github.io/neural-networks-1/" TargetMode="Externa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2.xml"/><Relationship Id="rId4" Type="http://schemas.openxmlformats.org/officeDocument/2006/relationships/image" Target="../media/image50.emf"/></Relationships>
</file>

<file path=ppt/slides/_rels/slide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jpg"/></Relationships>
</file>

<file path=ppt/slides/_rels/slide73.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jpg"/><Relationship Id="rId4" Type="http://schemas.openxmlformats.org/officeDocument/2006/relationships/image" Target="../media/image57.jpg"/></Relationships>
</file>

<file path=ppt/slides/_rels/slide74.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7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66.jpg"/><Relationship Id="rId5" Type="http://schemas.openxmlformats.org/officeDocument/2006/relationships/image" Target="../media/image65.png"/><Relationship Id="rId4" Type="http://schemas.openxmlformats.org/officeDocument/2006/relationships/image" Target="../media/image64.png"/></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68.jpg"/></Relationships>
</file>

<file path=ppt/slides/_rels/slide81.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68.jpg"/></Relationships>
</file>

<file path=ppt/slides/_rels/slide8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29310-1E4C-42AE-8EF5-F5D6537A6917}"/>
              </a:ext>
            </a:extLst>
          </p:cNvPr>
          <p:cNvSpPr>
            <a:spLocks noGrp="1"/>
          </p:cNvSpPr>
          <p:nvPr>
            <p:ph type="ctrTitle"/>
          </p:nvPr>
        </p:nvSpPr>
        <p:spPr/>
        <p:txBody>
          <a:bodyPr/>
          <a:lstStyle/>
          <a:p>
            <a:r>
              <a:rPr lang="en-IN" sz="6000" spc="-150" dirty="0"/>
              <a:t>R</a:t>
            </a:r>
            <a:r>
              <a:rPr lang="en-IN" sz="6000" spc="-155" dirty="0"/>
              <a:t>egula</a:t>
            </a:r>
            <a:r>
              <a:rPr lang="en-IN" sz="6000" spc="-150" dirty="0"/>
              <a:t>r</a:t>
            </a:r>
            <a:r>
              <a:rPr lang="en-IN" sz="6000" spc="-155" dirty="0"/>
              <a:t>izatio</a:t>
            </a:r>
            <a:r>
              <a:rPr lang="en-IN" sz="6000" dirty="0"/>
              <a:t>n</a:t>
            </a:r>
            <a:r>
              <a:rPr lang="en-IN" sz="6000" spc="-305" dirty="0"/>
              <a:t> </a:t>
            </a:r>
            <a:r>
              <a:rPr lang="en-IN" sz="6000" spc="-155" dirty="0"/>
              <a:t>fo</a:t>
            </a:r>
            <a:r>
              <a:rPr lang="en-IN" sz="6000" dirty="0"/>
              <a:t>r</a:t>
            </a:r>
            <a:r>
              <a:rPr lang="en-IN" sz="6000" spc="-300" dirty="0"/>
              <a:t> </a:t>
            </a:r>
            <a:r>
              <a:rPr lang="en-IN" sz="6000" spc="-150" dirty="0"/>
              <a:t>D</a:t>
            </a:r>
            <a:r>
              <a:rPr lang="en-IN" sz="6000" spc="-155" dirty="0"/>
              <a:t>ee</a:t>
            </a:r>
            <a:r>
              <a:rPr lang="en-IN" sz="6000" dirty="0"/>
              <a:t>p</a:t>
            </a:r>
            <a:r>
              <a:rPr lang="en-IN" sz="6000" spc="-315" dirty="0"/>
              <a:t> </a:t>
            </a:r>
            <a:r>
              <a:rPr lang="en-IN" sz="6000" spc="-155" dirty="0"/>
              <a:t>Lea</a:t>
            </a:r>
            <a:r>
              <a:rPr lang="en-IN" sz="6000" spc="-150" dirty="0"/>
              <a:t>r</a:t>
            </a:r>
            <a:r>
              <a:rPr lang="en-IN" sz="6000" spc="-155" dirty="0"/>
              <a:t>ning</a:t>
            </a:r>
            <a:endParaRPr lang="en-IN" dirty="0"/>
          </a:p>
        </p:txBody>
      </p:sp>
      <p:sp>
        <p:nvSpPr>
          <p:cNvPr id="3" name="Subtitle 2">
            <a:extLst>
              <a:ext uri="{FF2B5EF4-FFF2-40B4-BE49-F238E27FC236}">
                <a16:creationId xmlns:a16="http://schemas.microsoft.com/office/drawing/2014/main" id="{24F5F7A1-FD52-4076-BF27-61F0EB1F0026}"/>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041543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785621" y="183388"/>
            <a:ext cx="3409315" cy="513080"/>
          </a:xfrm>
          <a:prstGeom prst="rect">
            <a:avLst/>
          </a:prstGeom>
        </p:spPr>
        <p:txBody>
          <a:bodyPr vert="horz" wrap="square" lIns="0" tIns="12700" rIns="0" bIns="0" rtlCol="0" anchor="ctr">
            <a:spAutoFit/>
          </a:bodyPr>
          <a:lstStyle/>
          <a:p>
            <a:pPr marL="12700">
              <a:lnSpc>
                <a:spcPct val="100000"/>
              </a:lnSpc>
              <a:spcBef>
                <a:spcPts val="100"/>
              </a:spcBef>
            </a:pPr>
            <a:r>
              <a:rPr sz="3200" spc="-5" dirty="0">
                <a:solidFill>
                  <a:srgbClr val="004990"/>
                </a:solidFill>
              </a:rPr>
              <a:t>Squared</a:t>
            </a:r>
            <a:r>
              <a:rPr sz="3200" spc="-45" dirty="0">
                <a:solidFill>
                  <a:srgbClr val="004990"/>
                </a:solidFill>
              </a:rPr>
              <a:t> </a:t>
            </a:r>
            <a:r>
              <a:rPr sz="3200" spc="-5" dirty="0">
                <a:solidFill>
                  <a:srgbClr val="004990"/>
                </a:solidFill>
              </a:rPr>
              <a:t>L2</a:t>
            </a:r>
            <a:r>
              <a:rPr sz="3200" spc="-45" dirty="0">
                <a:solidFill>
                  <a:srgbClr val="004990"/>
                </a:solidFill>
              </a:rPr>
              <a:t> </a:t>
            </a:r>
            <a:r>
              <a:rPr sz="3200" spc="-5" dirty="0">
                <a:solidFill>
                  <a:srgbClr val="004990"/>
                </a:solidFill>
              </a:rPr>
              <a:t>Norm</a:t>
            </a:r>
            <a:endParaRPr sz="3200"/>
          </a:p>
        </p:txBody>
      </p:sp>
      <p:sp>
        <p:nvSpPr>
          <p:cNvPr id="18" name="object 18"/>
          <p:cNvSpPr txBox="1">
            <a:spLocks noGrp="1"/>
          </p:cNvSpPr>
          <p:nvPr>
            <p:ph type="ftr" sz="quarter" idx="5"/>
          </p:nvPr>
        </p:nvSpPr>
        <p:spPr>
          <a:xfrm>
            <a:off x="6193600" y="6541868"/>
            <a:ext cx="870584" cy="256540"/>
          </a:xfrm>
          <a:prstGeom prst="rect">
            <a:avLst/>
          </a:prstGeom>
        </p:spPr>
        <p:txBody>
          <a:bodyPr vert="horz" wrap="square" lIns="0" tIns="0" rIns="0" bIns="0" rtlCol="0">
            <a:spAutoFit/>
          </a:bodyPr>
          <a:lstStyle>
            <a:defPPr>
              <a:defRPr lang="en-US"/>
            </a:defPPr>
            <a:lvl1pPr marL="0" algn="l" defTabSz="914400" rtl="0" eaLnBrk="1" latinLnBrk="0" hangingPunct="1">
              <a:defRPr sz="1600" b="1" i="1" kern="1200">
                <a:solidFill>
                  <a:schemeClr val="bg1"/>
                </a:solidFill>
                <a:latin typeface="Georgia"/>
                <a:ea typeface="+mn-ea"/>
                <a:cs typeface="Georgi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885"/>
              </a:lnSpc>
            </a:pPr>
            <a:r>
              <a:rPr lang="en-IN" spc="-5"/>
              <a:t>InfoLab</a:t>
            </a:r>
            <a:endParaRPr spc="-5" dirty="0"/>
          </a:p>
        </p:txBody>
      </p:sp>
      <p:sp>
        <p:nvSpPr>
          <p:cNvPr id="19" name="object 19"/>
          <p:cNvSpPr txBox="1">
            <a:spLocks noGrp="1"/>
          </p:cNvSpPr>
          <p:nvPr>
            <p:ph type="sldNum" sz="quarter" idx="7"/>
          </p:nvPr>
        </p:nvSpPr>
        <p:spPr>
          <a:xfrm>
            <a:off x="4278138" y="6587087"/>
            <a:ext cx="273685" cy="203200"/>
          </a:xfrm>
          <a:prstGeom prst="rect">
            <a:avLst/>
          </a:prstGeom>
        </p:spPr>
        <p:txBody>
          <a:bodyPr vert="horz" wrap="square" lIns="0" tIns="0" rIns="0" bIns="0" rtlCol="0">
            <a:spAutoFit/>
          </a:bodyPr>
          <a:lstStyle>
            <a:defPPr>
              <a:defRPr lang="en-US"/>
            </a:defPPr>
            <a:lvl1pPr marL="0" algn="l" defTabSz="914400" rtl="0" eaLnBrk="1" latinLnBrk="0" hangingPunct="1">
              <a:defRPr sz="1400" b="1"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460"/>
              </a:lnSpc>
            </a:pPr>
            <a:fld id="{81D60167-4931-47E6-BA6A-407CBD079E47}" type="slidenum">
              <a:rPr lang="en-IN" smtClean="0"/>
              <a:pPr marL="38100">
                <a:lnSpc>
                  <a:spcPts val="1460"/>
                </a:lnSpc>
              </a:pPr>
              <a:t>10</a:t>
            </a:fld>
            <a:endParaRPr dirty="0"/>
          </a:p>
        </p:txBody>
      </p:sp>
      <p:pic>
        <p:nvPicPr>
          <p:cNvPr id="21" name="Picture 20">
            <a:extLst>
              <a:ext uri="{FF2B5EF4-FFF2-40B4-BE49-F238E27FC236}">
                <a16:creationId xmlns:a16="http://schemas.microsoft.com/office/drawing/2014/main" id="{F27196B1-4117-4070-8DD1-3A32919FA2B8}"/>
              </a:ext>
            </a:extLst>
          </p:cNvPr>
          <p:cNvPicPr>
            <a:picLocks noChangeAspect="1"/>
          </p:cNvPicPr>
          <p:nvPr/>
        </p:nvPicPr>
        <p:blipFill>
          <a:blip r:embed="rId2"/>
          <a:stretch>
            <a:fillRect/>
          </a:stretch>
        </p:blipFill>
        <p:spPr>
          <a:xfrm>
            <a:off x="1919208" y="1277347"/>
            <a:ext cx="4053223" cy="5086264"/>
          </a:xfrm>
          <a:prstGeom prst="rect">
            <a:avLst/>
          </a:prstGeom>
        </p:spPr>
      </p:pic>
    </p:spTree>
    <p:extLst>
      <p:ext uri="{BB962C8B-B14F-4D97-AF65-F5344CB8AC3E}">
        <p14:creationId xmlns:p14="http://schemas.microsoft.com/office/powerpoint/2010/main" val="2723355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31533-E59A-45F3-A10F-572B10506308}"/>
              </a:ext>
            </a:extLst>
          </p:cNvPr>
          <p:cNvSpPr>
            <a:spLocks noGrp="1"/>
          </p:cNvSpPr>
          <p:nvPr>
            <p:ph type="title"/>
          </p:nvPr>
        </p:nvSpPr>
        <p:spPr/>
        <p:txBody>
          <a:bodyPr/>
          <a:lstStyle/>
          <a:p>
            <a:r>
              <a:rPr lang="en-US" dirty="0"/>
              <a:t>Regularization?</a:t>
            </a:r>
            <a:endParaRPr lang="en-IN" dirty="0"/>
          </a:p>
        </p:txBody>
      </p:sp>
      <p:sp>
        <p:nvSpPr>
          <p:cNvPr id="3" name="Content Placeholder 2">
            <a:extLst>
              <a:ext uri="{FF2B5EF4-FFF2-40B4-BE49-F238E27FC236}">
                <a16:creationId xmlns:a16="http://schemas.microsoft.com/office/drawing/2014/main" id="{4C9F407E-1F10-4EEE-82D2-F37F183872F7}"/>
              </a:ext>
            </a:extLst>
          </p:cNvPr>
          <p:cNvSpPr>
            <a:spLocks noGrp="1"/>
          </p:cNvSpPr>
          <p:nvPr>
            <p:ph idx="1"/>
          </p:nvPr>
        </p:nvSpPr>
        <p:spPr/>
        <p:txBody>
          <a:bodyPr>
            <a:normAutofit/>
          </a:bodyPr>
          <a:lstStyle/>
          <a:p>
            <a:r>
              <a:rPr lang="en-US" dirty="0"/>
              <a:t>A central problem in machine learning is how to make an algorithm that will perform well not just on the training data, but also on new inputs. </a:t>
            </a:r>
          </a:p>
          <a:p>
            <a:r>
              <a:rPr lang="en-US" dirty="0"/>
              <a:t>Many strategies used in machine learning are explicitly designed to reduce the test error, possibly at the expense of increased training error. </a:t>
            </a:r>
          </a:p>
          <a:p>
            <a:r>
              <a:rPr lang="en-US" dirty="0"/>
              <a:t>These strategies are known collectively as regularization. </a:t>
            </a:r>
          </a:p>
        </p:txBody>
      </p:sp>
    </p:spTree>
    <p:extLst>
      <p:ext uri="{BB962C8B-B14F-4D97-AF65-F5344CB8AC3E}">
        <p14:creationId xmlns:p14="http://schemas.microsoft.com/office/powerpoint/2010/main" val="3734818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EBF84-E4BE-4637-ADEE-615D95B35CD9}"/>
              </a:ext>
            </a:extLst>
          </p:cNvPr>
          <p:cNvSpPr>
            <a:spLocks noGrp="1"/>
          </p:cNvSpPr>
          <p:nvPr>
            <p:ph type="title"/>
          </p:nvPr>
        </p:nvSpPr>
        <p:spPr>
          <a:xfrm>
            <a:off x="838200" y="365125"/>
            <a:ext cx="10515600" cy="1060021"/>
          </a:xfrm>
        </p:spPr>
        <p:txBody>
          <a:bodyPr/>
          <a:lstStyle/>
          <a:p>
            <a:r>
              <a:rPr lang="en-US" dirty="0"/>
              <a:t>Regularization…</a:t>
            </a:r>
            <a:endParaRPr lang="en-IN" dirty="0"/>
          </a:p>
        </p:txBody>
      </p:sp>
      <p:sp>
        <p:nvSpPr>
          <p:cNvPr id="3" name="Content Placeholder 2">
            <a:extLst>
              <a:ext uri="{FF2B5EF4-FFF2-40B4-BE49-F238E27FC236}">
                <a16:creationId xmlns:a16="http://schemas.microsoft.com/office/drawing/2014/main" id="{647ECC20-3482-4393-B758-D18BBBE7D0B5}"/>
              </a:ext>
            </a:extLst>
          </p:cNvPr>
          <p:cNvSpPr>
            <a:spLocks noGrp="1"/>
          </p:cNvSpPr>
          <p:nvPr>
            <p:ph idx="1"/>
          </p:nvPr>
        </p:nvSpPr>
        <p:spPr/>
        <p:txBody>
          <a:bodyPr>
            <a:normAutofit/>
          </a:bodyPr>
          <a:lstStyle/>
          <a:p>
            <a:r>
              <a:rPr lang="en-US" dirty="0"/>
              <a:t>From Classical ML literature, regularization is known as “any modification we make to a learning algorithm that is intended to reduce its generalization error but not its training error.” </a:t>
            </a:r>
          </a:p>
          <a:p>
            <a:r>
              <a:rPr lang="en-US" dirty="0"/>
              <a:t>There are many regularization strategies. </a:t>
            </a:r>
          </a:p>
          <a:p>
            <a:pPr lvl="1"/>
            <a:r>
              <a:rPr lang="en-US" dirty="0"/>
              <a:t>Some put extra constraints on a machine learning model, such as adding restrictions on the parameter values. </a:t>
            </a:r>
          </a:p>
          <a:p>
            <a:pPr lvl="1"/>
            <a:r>
              <a:rPr lang="en-US" dirty="0"/>
              <a:t>Some add extra terms in the objective function that can be thought of as corresponding to a soft constraint on the parameter values. </a:t>
            </a:r>
          </a:p>
          <a:p>
            <a:pPr lvl="1"/>
            <a:r>
              <a:rPr lang="en-US" dirty="0"/>
              <a:t>If chosen carefully, these extra constraints and penalties can lead to improved performance on the test set.</a:t>
            </a:r>
            <a:endParaRPr lang="en-IN" dirty="0"/>
          </a:p>
        </p:txBody>
      </p:sp>
    </p:spTree>
    <p:extLst>
      <p:ext uri="{BB962C8B-B14F-4D97-AF65-F5344CB8AC3E}">
        <p14:creationId xmlns:p14="http://schemas.microsoft.com/office/powerpoint/2010/main" val="1045311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B4B9A-204A-4EFC-83BC-1B534AB88AA4}"/>
              </a:ext>
            </a:extLst>
          </p:cNvPr>
          <p:cNvSpPr>
            <a:spLocks noGrp="1"/>
          </p:cNvSpPr>
          <p:nvPr>
            <p:ph type="title"/>
          </p:nvPr>
        </p:nvSpPr>
        <p:spPr/>
        <p:txBody>
          <a:bodyPr/>
          <a:lstStyle/>
          <a:p>
            <a:r>
              <a:rPr lang="en-US" dirty="0"/>
              <a:t>Regularization…</a:t>
            </a:r>
            <a:endParaRPr lang="en-IN" dirty="0"/>
          </a:p>
        </p:txBody>
      </p:sp>
      <p:sp>
        <p:nvSpPr>
          <p:cNvPr id="3" name="Content Placeholder 2">
            <a:extLst>
              <a:ext uri="{FF2B5EF4-FFF2-40B4-BE49-F238E27FC236}">
                <a16:creationId xmlns:a16="http://schemas.microsoft.com/office/drawing/2014/main" id="{4C28D98B-0E7C-452B-8797-785E7275EDAE}"/>
              </a:ext>
            </a:extLst>
          </p:cNvPr>
          <p:cNvSpPr>
            <a:spLocks noGrp="1"/>
          </p:cNvSpPr>
          <p:nvPr>
            <p:ph idx="1"/>
          </p:nvPr>
        </p:nvSpPr>
        <p:spPr/>
        <p:txBody>
          <a:bodyPr>
            <a:normAutofit/>
          </a:bodyPr>
          <a:lstStyle/>
          <a:p>
            <a:r>
              <a:rPr lang="en-US" dirty="0"/>
              <a:t>Sometimes these constraints and penalties are designed to encode specific kinds of prior knowledge. </a:t>
            </a:r>
          </a:p>
          <a:p>
            <a:r>
              <a:rPr lang="en-US" dirty="0"/>
              <a:t>Other times, these constraints and penalties are designed to express a generic preference for a simpler model class in order to promote generalization. </a:t>
            </a:r>
          </a:p>
          <a:p>
            <a:r>
              <a:rPr lang="en-US" dirty="0"/>
              <a:t>Sometimes penalties and constraints are necessary to make an underdetermined problem determined. </a:t>
            </a:r>
          </a:p>
          <a:p>
            <a:r>
              <a:rPr lang="en-US" dirty="0"/>
              <a:t>Other forms of regularization, known as ensemble methods, combine multiple hypotheses that explain the training data.</a:t>
            </a:r>
            <a:endParaRPr lang="en-IN" dirty="0"/>
          </a:p>
        </p:txBody>
      </p:sp>
    </p:spTree>
    <p:extLst>
      <p:ext uri="{BB962C8B-B14F-4D97-AF65-F5344CB8AC3E}">
        <p14:creationId xmlns:p14="http://schemas.microsoft.com/office/powerpoint/2010/main" val="3114286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9C5E7-63A5-4673-B5A0-CCE230F44311}"/>
              </a:ext>
            </a:extLst>
          </p:cNvPr>
          <p:cNvSpPr>
            <a:spLocks noGrp="1"/>
          </p:cNvSpPr>
          <p:nvPr>
            <p:ph type="title"/>
          </p:nvPr>
        </p:nvSpPr>
        <p:spPr/>
        <p:txBody>
          <a:bodyPr/>
          <a:lstStyle/>
          <a:p>
            <a:r>
              <a:rPr lang="en-US" dirty="0"/>
              <a:t>Regularization..</a:t>
            </a:r>
            <a:endParaRPr lang="en-IN" dirty="0"/>
          </a:p>
        </p:txBody>
      </p:sp>
      <p:sp>
        <p:nvSpPr>
          <p:cNvPr id="3" name="Content Placeholder 2">
            <a:extLst>
              <a:ext uri="{FF2B5EF4-FFF2-40B4-BE49-F238E27FC236}">
                <a16:creationId xmlns:a16="http://schemas.microsoft.com/office/drawing/2014/main" id="{C40526E3-81DE-427E-912F-B8B939B57AFA}"/>
              </a:ext>
            </a:extLst>
          </p:cNvPr>
          <p:cNvSpPr>
            <a:spLocks noGrp="1"/>
          </p:cNvSpPr>
          <p:nvPr>
            <p:ph idx="1"/>
          </p:nvPr>
        </p:nvSpPr>
        <p:spPr/>
        <p:txBody>
          <a:bodyPr/>
          <a:lstStyle/>
          <a:p>
            <a:r>
              <a:rPr lang="en-US" dirty="0"/>
              <a:t>In the context of deep learning, most regularization strategies are based on regularizing estimators.</a:t>
            </a:r>
          </a:p>
          <a:p>
            <a:r>
              <a:rPr lang="en-US" dirty="0"/>
              <a:t>Regularization of an estimator works by trading increased bias for reduced variance.</a:t>
            </a:r>
          </a:p>
          <a:p>
            <a:r>
              <a:rPr lang="en-US" dirty="0"/>
              <a:t>An effective </a:t>
            </a:r>
            <a:r>
              <a:rPr lang="en-US" dirty="0" err="1"/>
              <a:t>regularizer</a:t>
            </a:r>
            <a:r>
              <a:rPr lang="en-US" dirty="0"/>
              <a:t> is one that makes a profitable trade, reducing variance significantly while not overly increasing the bias.</a:t>
            </a:r>
            <a:endParaRPr lang="en-IN" dirty="0"/>
          </a:p>
        </p:txBody>
      </p:sp>
    </p:spTree>
    <p:extLst>
      <p:ext uri="{BB962C8B-B14F-4D97-AF65-F5344CB8AC3E}">
        <p14:creationId xmlns:p14="http://schemas.microsoft.com/office/powerpoint/2010/main" val="2638468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786F9-CBD4-4AFF-A5A3-B0AE05EA7E3E}"/>
              </a:ext>
            </a:extLst>
          </p:cNvPr>
          <p:cNvSpPr>
            <a:spLocks noGrp="1"/>
          </p:cNvSpPr>
          <p:nvPr>
            <p:ph type="title"/>
          </p:nvPr>
        </p:nvSpPr>
        <p:spPr/>
        <p:txBody>
          <a:bodyPr/>
          <a:lstStyle/>
          <a:p>
            <a:r>
              <a:rPr lang="en-IN" dirty="0"/>
              <a:t>Parameter Norm Penalties</a:t>
            </a:r>
          </a:p>
        </p:txBody>
      </p:sp>
      <p:sp>
        <p:nvSpPr>
          <p:cNvPr id="3" name="Content Placeholder 2">
            <a:extLst>
              <a:ext uri="{FF2B5EF4-FFF2-40B4-BE49-F238E27FC236}">
                <a16:creationId xmlns:a16="http://schemas.microsoft.com/office/drawing/2014/main" id="{DFA1EEA4-858D-4DAE-805F-3C078CC1BE40}"/>
              </a:ext>
            </a:extLst>
          </p:cNvPr>
          <p:cNvSpPr>
            <a:spLocks noGrp="1"/>
          </p:cNvSpPr>
          <p:nvPr>
            <p:ph idx="1"/>
          </p:nvPr>
        </p:nvSpPr>
        <p:spPr>
          <a:xfrm>
            <a:off x="838200" y="1825625"/>
            <a:ext cx="10966622" cy="4351338"/>
          </a:xfrm>
        </p:spPr>
        <p:txBody>
          <a:bodyPr>
            <a:normAutofit fontScale="92500" lnSpcReduction="10000"/>
          </a:bodyPr>
          <a:lstStyle/>
          <a:p>
            <a:r>
              <a:rPr lang="en-US" dirty="0"/>
              <a:t>Many regularization approaches are based on limiting the capacity of models, such as neural networks, linear regression, or logistic regression, by adding a parameter norm penalty Ω(θ) to the objective function J . </a:t>
            </a:r>
          </a:p>
          <a:p>
            <a:r>
              <a:rPr lang="en-US" dirty="0"/>
              <a:t>We denote the regularized objective function by J˜:</a:t>
            </a:r>
          </a:p>
          <a:p>
            <a:endParaRPr lang="en-US" dirty="0"/>
          </a:p>
          <a:p>
            <a:endParaRPr lang="en-US" dirty="0"/>
          </a:p>
          <a:p>
            <a:endParaRPr lang="en-US" dirty="0"/>
          </a:p>
          <a:p>
            <a:pPr marL="0" indent="0">
              <a:buNone/>
            </a:pPr>
            <a:r>
              <a:rPr lang="en-US" dirty="0"/>
              <a:t>where α ∈ [0, ∞) is a hyperparameter that weights the relative contribution of the norm penalty term, Ω, relative to the standard objective function J(x; θ). </a:t>
            </a:r>
          </a:p>
          <a:p>
            <a:pPr marL="0" indent="0">
              <a:buNone/>
            </a:pPr>
            <a:r>
              <a:rPr lang="en-US" dirty="0"/>
              <a:t>Setting α to 0 results in no regularization. Larger values of α correspond to more regularization.</a:t>
            </a:r>
            <a:endParaRPr lang="en-IN" dirty="0"/>
          </a:p>
        </p:txBody>
      </p:sp>
      <p:pic>
        <p:nvPicPr>
          <p:cNvPr id="5" name="Picture 4">
            <a:extLst>
              <a:ext uri="{FF2B5EF4-FFF2-40B4-BE49-F238E27FC236}">
                <a16:creationId xmlns:a16="http://schemas.microsoft.com/office/drawing/2014/main" id="{B3E6E3C4-625F-4D70-A54C-F8D52A0B0E65}"/>
              </a:ext>
            </a:extLst>
          </p:cNvPr>
          <p:cNvPicPr>
            <a:picLocks noChangeAspect="1"/>
          </p:cNvPicPr>
          <p:nvPr/>
        </p:nvPicPr>
        <p:blipFill>
          <a:blip r:embed="rId2"/>
          <a:stretch>
            <a:fillRect/>
          </a:stretch>
        </p:blipFill>
        <p:spPr>
          <a:xfrm>
            <a:off x="2770581" y="3328085"/>
            <a:ext cx="5851558" cy="1005017"/>
          </a:xfrm>
          <a:prstGeom prst="rect">
            <a:avLst/>
          </a:prstGeom>
        </p:spPr>
      </p:pic>
    </p:spTree>
    <p:extLst>
      <p:ext uri="{BB962C8B-B14F-4D97-AF65-F5344CB8AC3E}">
        <p14:creationId xmlns:p14="http://schemas.microsoft.com/office/powerpoint/2010/main" val="2001617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9064" y="1241212"/>
            <a:ext cx="170687" cy="177800"/>
          </a:xfrm>
          <a:prstGeom prst="rect">
            <a:avLst/>
          </a:prstGeom>
        </p:spPr>
      </p:pic>
      <p:pic>
        <p:nvPicPr>
          <p:cNvPr id="3" name="object 3"/>
          <p:cNvPicPr/>
          <p:nvPr/>
        </p:nvPicPr>
        <p:blipFill>
          <a:blip r:embed="rId2" cstate="print"/>
          <a:stretch>
            <a:fillRect/>
          </a:stretch>
        </p:blipFill>
        <p:spPr>
          <a:xfrm>
            <a:off x="1909064" y="3611879"/>
            <a:ext cx="170687" cy="177800"/>
          </a:xfrm>
          <a:prstGeom prst="rect">
            <a:avLst/>
          </a:prstGeom>
        </p:spPr>
      </p:pic>
      <p:pic>
        <p:nvPicPr>
          <p:cNvPr id="4" name="object 4"/>
          <p:cNvPicPr/>
          <p:nvPr/>
        </p:nvPicPr>
        <p:blipFill>
          <a:blip r:embed="rId2" cstate="print"/>
          <a:stretch>
            <a:fillRect/>
          </a:stretch>
        </p:blipFill>
        <p:spPr>
          <a:xfrm>
            <a:off x="1909064" y="5076614"/>
            <a:ext cx="170687" cy="177800"/>
          </a:xfrm>
          <a:prstGeom prst="rect">
            <a:avLst/>
          </a:prstGeom>
        </p:spPr>
      </p:pic>
      <p:sp>
        <p:nvSpPr>
          <p:cNvPr id="6" name="object 6"/>
          <p:cNvSpPr txBox="1">
            <a:spLocks noGrp="1"/>
          </p:cNvSpPr>
          <p:nvPr>
            <p:ph type="title"/>
          </p:nvPr>
        </p:nvSpPr>
        <p:spPr>
          <a:xfrm>
            <a:off x="1785620" y="183388"/>
            <a:ext cx="2959100" cy="513080"/>
          </a:xfrm>
          <a:prstGeom prst="rect">
            <a:avLst/>
          </a:prstGeom>
        </p:spPr>
        <p:txBody>
          <a:bodyPr vert="horz" wrap="square" lIns="0" tIns="12700" rIns="0" bIns="0" rtlCol="0" anchor="ctr">
            <a:spAutoFit/>
          </a:bodyPr>
          <a:lstStyle/>
          <a:p>
            <a:pPr marL="12700">
              <a:lnSpc>
                <a:spcPct val="100000"/>
              </a:lnSpc>
              <a:spcBef>
                <a:spcPts val="100"/>
              </a:spcBef>
            </a:pPr>
            <a:r>
              <a:rPr sz="3200" spc="-5" dirty="0">
                <a:solidFill>
                  <a:srgbClr val="004990"/>
                </a:solidFill>
              </a:rPr>
              <a:t>Norm</a:t>
            </a:r>
            <a:r>
              <a:rPr sz="3200" spc="-70" dirty="0">
                <a:solidFill>
                  <a:srgbClr val="004990"/>
                </a:solidFill>
              </a:rPr>
              <a:t> </a:t>
            </a:r>
            <a:r>
              <a:rPr sz="3200" spc="-5" dirty="0">
                <a:solidFill>
                  <a:srgbClr val="004990"/>
                </a:solidFill>
              </a:rPr>
              <a:t>penalties</a:t>
            </a:r>
            <a:endParaRPr sz="3200" dirty="0"/>
          </a:p>
        </p:txBody>
      </p:sp>
      <p:grpSp>
        <p:nvGrpSpPr>
          <p:cNvPr id="7" name="object 7"/>
          <p:cNvGrpSpPr/>
          <p:nvPr/>
        </p:nvGrpSpPr>
        <p:grpSpPr>
          <a:xfrm>
            <a:off x="3613567" y="2388870"/>
            <a:ext cx="4763770" cy="546100"/>
            <a:chOff x="2089567" y="2388870"/>
            <a:chExt cx="4763770" cy="546100"/>
          </a:xfrm>
        </p:grpSpPr>
        <p:pic>
          <p:nvPicPr>
            <p:cNvPr id="8" name="object 8"/>
            <p:cNvPicPr/>
            <p:nvPr/>
          </p:nvPicPr>
          <p:blipFill>
            <a:blip r:embed="rId3" cstate="print"/>
            <a:stretch>
              <a:fillRect/>
            </a:stretch>
          </p:blipFill>
          <p:spPr>
            <a:xfrm>
              <a:off x="2147987" y="2470150"/>
              <a:ext cx="4572000" cy="393700"/>
            </a:xfrm>
            <a:prstGeom prst="rect">
              <a:avLst/>
            </a:prstGeom>
          </p:spPr>
        </p:pic>
        <p:sp>
          <p:nvSpPr>
            <p:cNvPr id="9" name="object 9"/>
            <p:cNvSpPr/>
            <p:nvPr/>
          </p:nvSpPr>
          <p:spPr>
            <a:xfrm>
              <a:off x="2108617" y="2407920"/>
              <a:ext cx="1463040" cy="497840"/>
            </a:xfrm>
            <a:custGeom>
              <a:avLst/>
              <a:gdLst/>
              <a:ahLst/>
              <a:cxnLst/>
              <a:rect l="l" t="t" r="r" b="b"/>
              <a:pathLst>
                <a:path w="1463039" h="497839">
                  <a:moveTo>
                    <a:pt x="0" y="0"/>
                  </a:moveTo>
                  <a:lnTo>
                    <a:pt x="1463040" y="0"/>
                  </a:lnTo>
                  <a:lnTo>
                    <a:pt x="1463040" y="497840"/>
                  </a:lnTo>
                  <a:lnTo>
                    <a:pt x="0" y="497840"/>
                  </a:lnTo>
                  <a:lnTo>
                    <a:pt x="0" y="0"/>
                  </a:lnTo>
                  <a:close/>
                </a:path>
              </a:pathLst>
            </a:custGeom>
            <a:ln w="38100">
              <a:solidFill>
                <a:srgbClr val="E46C0A"/>
              </a:solidFill>
            </a:ln>
          </p:spPr>
          <p:txBody>
            <a:bodyPr wrap="square" lIns="0" tIns="0" rIns="0" bIns="0" rtlCol="0"/>
            <a:lstStyle/>
            <a:p>
              <a:endParaRPr/>
            </a:p>
          </p:txBody>
        </p:sp>
        <p:sp>
          <p:nvSpPr>
            <p:cNvPr id="10" name="object 10"/>
            <p:cNvSpPr/>
            <p:nvPr/>
          </p:nvSpPr>
          <p:spPr>
            <a:xfrm>
              <a:off x="3996091" y="2418080"/>
              <a:ext cx="1463040" cy="497840"/>
            </a:xfrm>
            <a:custGeom>
              <a:avLst/>
              <a:gdLst/>
              <a:ahLst/>
              <a:cxnLst/>
              <a:rect l="l" t="t" r="r" b="b"/>
              <a:pathLst>
                <a:path w="1463039" h="497839">
                  <a:moveTo>
                    <a:pt x="0" y="0"/>
                  </a:moveTo>
                  <a:lnTo>
                    <a:pt x="1463040" y="0"/>
                  </a:lnTo>
                  <a:lnTo>
                    <a:pt x="1463040" y="497840"/>
                  </a:lnTo>
                  <a:lnTo>
                    <a:pt x="0" y="497840"/>
                  </a:lnTo>
                  <a:lnTo>
                    <a:pt x="0" y="0"/>
                  </a:lnTo>
                  <a:close/>
                </a:path>
              </a:pathLst>
            </a:custGeom>
            <a:ln w="38100">
              <a:solidFill>
                <a:srgbClr val="00B050"/>
              </a:solidFill>
            </a:ln>
          </p:spPr>
          <p:txBody>
            <a:bodyPr wrap="square" lIns="0" tIns="0" rIns="0" bIns="0" rtlCol="0"/>
            <a:lstStyle/>
            <a:p>
              <a:endParaRPr/>
            </a:p>
          </p:txBody>
        </p:sp>
        <p:sp>
          <p:nvSpPr>
            <p:cNvPr id="11" name="object 11"/>
            <p:cNvSpPr/>
            <p:nvPr/>
          </p:nvSpPr>
          <p:spPr>
            <a:xfrm>
              <a:off x="5807492" y="2418080"/>
              <a:ext cx="1026794" cy="497840"/>
            </a:xfrm>
            <a:custGeom>
              <a:avLst/>
              <a:gdLst/>
              <a:ahLst/>
              <a:cxnLst/>
              <a:rect l="l" t="t" r="r" b="b"/>
              <a:pathLst>
                <a:path w="1026795" h="497839">
                  <a:moveTo>
                    <a:pt x="0" y="0"/>
                  </a:moveTo>
                  <a:lnTo>
                    <a:pt x="1026795" y="0"/>
                  </a:lnTo>
                  <a:lnTo>
                    <a:pt x="1026795" y="497840"/>
                  </a:lnTo>
                  <a:lnTo>
                    <a:pt x="0" y="497840"/>
                  </a:lnTo>
                  <a:lnTo>
                    <a:pt x="0" y="0"/>
                  </a:lnTo>
                  <a:close/>
                </a:path>
              </a:pathLst>
            </a:custGeom>
            <a:ln w="38100">
              <a:solidFill>
                <a:srgbClr val="376092"/>
              </a:solidFill>
            </a:ln>
          </p:spPr>
          <p:txBody>
            <a:bodyPr wrap="square" lIns="0" tIns="0" rIns="0" bIns="0" rtlCol="0"/>
            <a:lstStyle/>
            <a:p>
              <a:endParaRPr/>
            </a:p>
          </p:txBody>
        </p:sp>
      </p:grpSp>
      <p:sp>
        <p:nvSpPr>
          <p:cNvPr id="12" name="object 12"/>
          <p:cNvSpPr txBox="1"/>
          <p:nvPr/>
        </p:nvSpPr>
        <p:spPr>
          <a:xfrm>
            <a:off x="2210180" y="1039663"/>
            <a:ext cx="8094980" cy="4404026"/>
          </a:xfrm>
          <a:prstGeom prst="rect">
            <a:avLst/>
          </a:prstGeom>
        </p:spPr>
        <p:txBody>
          <a:bodyPr vert="horz" wrap="square" lIns="0" tIns="82550" rIns="0" bIns="0" rtlCol="0">
            <a:spAutoFit/>
          </a:bodyPr>
          <a:lstStyle/>
          <a:p>
            <a:pPr marL="12700">
              <a:spcBef>
                <a:spcPts val="650"/>
              </a:spcBef>
            </a:pPr>
            <a:r>
              <a:rPr sz="2400" b="1" spc="-5" dirty="0">
                <a:latin typeface="Arial"/>
                <a:cs typeface="Arial"/>
              </a:rPr>
              <a:t>Limiting</a:t>
            </a:r>
            <a:r>
              <a:rPr sz="2400" b="1" spc="-15" dirty="0">
                <a:latin typeface="Arial"/>
                <a:cs typeface="Arial"/>
              </a:rPr>
              <a:t> </a:t>
            </a:r>
            <a:r>
              <a:rPr sz="2400" b="1" spc="-5" dirty="0">
                <a:latin typeface="Arial"/>
                <a:cs typeface="Arial"/>
              </a:rPr>
              <a:t>the capacity of models</a:t>
            </a:r>
            <a:r>
              <a:rPr sz="2400" b="1" dirty="0">
                <a:latin typeface="Arial"/>
                <a:cs typeface="Arial"/>
              </a:rPr>
              <a:t> </a:t>
            </a:r>
            <a:r>
              <a:rPr sz="2400" b="1" spc="-5" dirty="0">
                <a:latin typeface="Arial"/>
                <a:cs typeface="Arial"/>
              </a:rPr>
              <a:t>by adding</a:t>
            </a:r>
            <a:r>
              <a:rPr sz="2400" b="1" spc="-10" dirty="0">
                <a:latin typeface="Arial"/>
                <a:cs typeface="Arial"/>
              </a:rPr>
              <a:t> </a:t>
            </a:r>
            <a:r>
              <a:rPr sz="2400" b="1" spc="-5" dirty="0">
                <a:latin typeface="Arial"/>
                <a:cs typeface="Arial"/>
              </a:rPr>
              <a:t>norm penalty</a:t>
            </a:r>
            <a:endParaRPr sz="2400">
              <a:latin typeface="Arial"/>
              <a:cs typeface="Arial"/>
            </a:endParaRPr>
          </a:p>
          <a:p>
            <a:pPr marL="12700">
              <a:spcBef>
                <a:spcPts val="555"/>
              </a:spcBef>
            </a:pPr>
            <a:r>
              <a:rPr sz="2400" spc="-5" dirty="0">
                <a:latin typeface="Cambria Math"/>
                <a:cs typeface="Cambria Math"/>
              </a:rPr>
              <a:t>𝛀(𝚯)</a:t>
            </a:r>
            <a:r>
              <a:rPr sz="2400" spc="125" dirty="0">
                <a:latin typeface="Cambria Math"/>
                <a:cs typeface="Cambria Math"/>
              </a:rPr>
              <a:t> </a:t>
            </a:r>
            <a:r>
              <a:rPr sz="2400" b="1" dirty="0">
                <a:latin typeface="Arial"/>
                <a:cs typeface="Arial"/>
              </a:rPr>
              <a:t>to</a:t>
            </a:r>
            <a:r>
              <a:rPr sz="2400" b="1" spc="-15" dirty="0">
                <a:latin typeface="Arial"/>
                <a:cs typeface="Arial"/>
              </a:rPr>
              <a:t> </a:t>
            </a:r>
            <a:r>
              <a:rPr sz="2400" b="1" spc="-5" dirty="0">
                <a:latin typeface="Arial"/>
                <a:cs typeface="Arial"/>
              </a:rPr>
              <a:t>the</a:t>
            </a:r>
            <a:r>
              <a:rPr sz="2400" b="1" spc="-10" dirty="0">
                <a:latin typeface="Arial"/>
                <a:cs typeface="Arial"/>
              </a:rPr>
              <a:t> </a:t>
            </a:r>
            <a:r>
              <a:rPr sz="2400" b="1" spc="-5" dirty="0">
                <a:latin typeface="Arial"/>
                <a:cs typeface="Arial"/>
              </a:rPr>
              <a:t>objective</a:t>
            </a:r>
            <a:r>
              <a:rPr sz="2400" b="1" spc="-10" dirty="0">
                <a:latin typeface="Arial"/>
                <a:cs typeface="Arial"/>
              </a:rPr>
              <a:t> </a:t>
            </a:r>
            <a:r>
              <a:rPr sz="2400" b="1" spc="-5" dirty="0">
                <a:latin typeface="Arial"/>
                <a:cs typeface="Arial"/>
              </a:rPr>
              <a:t>function</a:t>
            </a:r>
            <a:r>
              <a:rPr sz="2400" b="1" spc="-15" dirty="0">
                <a:latin typeface="Arial"/>
                <a:cs typeface="Arial"/>
              </a:rPr>
              <a:t> </a:t>
            </a:r>
            <a:r>
              <a:rPr sz="2400" dirty="0">
                <a:latin typeface="Cambria Math"/>
                <a:cs typeface="Cambria Math"/>
              </a:rPr>
              <a:t>𝑱</a:t>
            </a:r>
            <a:endParaRPr sz="2400">
              <a:latin typeface="Cambria Math"/>
              <a:cs typeface="Cambria Math"/>
            </a:endParaRPr>
          </a:p>
          <a:p>
            <a:pPr marR="302895" algn="ctr">
              <a:spcBef>
                <a:spcPts val="1450"/>
              </a:spcBef>
              <a:tabLst>
                <a:tab pos="3709035" algn="l"/>
              </a:tabLst>
            </a:pPr>
            <a:r>
              <a:rPr sz="1600" b="1" spc="-5" dirty="0">
                <a:solidFill>
                  <a:srgbClr val="E46C0A"/>
                </a:solidFill>
                <a:latin typeface="Arial"/>
                <a:cs typeface="Arial"/>
              </a:rPr>
              <a:t>Regularized</a:t>
            </a:r>
            <a:r>
              <a:rPr sz="1600" b="1" spc="20" dirty="0">
                <a:solidFill>
                  <a:srgbClr val="E46C0A"/>
                </a:solidFill>
                <a:latin typeface="Arial"/>
                <a:cs typeface="Arial"/>
              </a:rPr>
              <a:t> </a:t>
            </a:r>
            <a:r>
              <a:rPr sz="1600" b="1" spc="-5" dirty="0">
                <a:solidFill>
                  <a:srgbClr val="E46C0A"/>
                </a:solidFill>
                <a:latin typeface="Arial"/>
                <a:cs typeface="Arial"/>
              </a:rPr>
              <a:t>objective</a:t>
            </a:r>
            <a:r>
              <a:rPr sz="1600" b="1" spc="20" dirty="0">
                <a:solidFill>
                  <a:srgbClr val="E46C0A"/>
                </a:solidFill>
                <a:latin typeface="Arial"/>
                <a:cs typeface="Arial"/>
              </a:rPr>
              <a:t> </a:t>
            </a:r>
            <a:r>
              <a:rPr sz="1600" b="1" spc="-5" dirty="0">
                <a:solidFill>
                  <a:srgbClr val="E46C0A"/>
                </a:solidFill>
                <a:latin typeface="Arial"/>
                <a:cs typeface="Arial"/>
              </a:rPr>
              <a:t>function	</a:t>
            </a:r>
            <a:r>
              <a:rPr sz="1600" b="1" spc="-5" dirty="0">
                <a:solidFill>
                  <a:srgbClr val="376092"/>
                </a:solidFill>
                <a:latin typeface="Arial"/>
                <a:cs typeface="Arial"/>
              </a:rPr>
              <a:t>Penalty</a:t>
            </a:r>
            <a:r>
              <a:rPr sz="1600" b="1" spc="-30" dirty="0">
                <a:solidFill>
                  <a:srgbClr val="376092"/>
                </a:solidFill>
                <a:latin typeface="Arial"/>
                <a:cs typeface="Arial"/>
              </a:rPr>
              <a:t> </a:t>
            </a:r>
            <a:r>
              <a:rPr sz="1600" b="1" spc="-5" dirty="0">
                <a:solidFill>
                  <a:srgbClr val="376092"/>
                </a:solidFill>
                <a:latin typeface="Arial"/>
                <a:cs typeface="Arial"/>
              </a:rPr>
              <a:t>term</a:t>
            </a:r>
            <a:endParaRPr sz="1600">
              <a:latin typeface="Arial"/>
              <a:cs typeface="Arial"/>
            </a:endParaRPr>
          </a:p>
          <a:p>
            <a:pPr>
              <a:lnSpc>
                <a:spcPct val="100000"/>
              </a:lnSpc>
            </a:pPr>
            <a:endParaRPr sz="1600">
              <a:latin typeface="Arial"/>
              <a:cs typeface="Arial"/>
            </a:endParaRPr>
          </a:p>
          <a:p>
            <a:pPr>
              <a:lnSpc>
                <a:spcPct val="100000"/>
              </a:lnSpc>
            </a:pPr>
            <a:endParaRPr sz="1600">
              <a:latin typeface="Arial"/>
              <a:cs typeface="Arial"/>
            </a:endParaRPr>
          </a:p>
          <a:p>
            <a:pPr marL="3289935">
              <a:spcBef>
                <a:spcPts val="960"/>
              </a:spcBef>
            </a:pPr>
            <a:r>
              <a:rPr sz="1600" b="1" dirty="0">
                <a:solidFill>
                  <a:srgbClr val="00B050"/>
                </a:solidFill>
                <a:latin typeface="Arial"/>
                <a:cs typeface="Arial"/>
              </a:rPr>
              <a:t>Original</a:t>
            </a:r>
            <a:r>
              <a:rPr sz="1600" b="1" spc="-5" dirty="0">
                <a:solidFill>
                  <a:srgbClr val="00B050"/>
                </a:solidFill>
                <a:latin typeface="Arial"/>
                <a:cs typeface="Arial"/>
              </a:rPr>
              <a:t> objective</a:t>
            </a:r>
            <a:r>
              <a:rPr sz="1600" b="1" spc="-10" dirty="0">
                <a:solidFill>
                  <a:srgbClr val="00B050"/>
                </a:solidFill>
                <a:latin typeface="Arial"/>
                <a:cs typeface="Arial"/>
              </a:rPr>
              <a:t> </a:t>
            </a:r>
            <a:r>
              <a:rPr sz="1600" b="1" spc="-5" dirty="0">
                <a:solidFill>
                  <a:srgbClr val="00B050"/>
                </a:solidFill>
                <a:latin typeface="Arial"/>
                <a:cs typeface="Arial"/>
              </a:rPr>
              <a:t>function</a:t>
            </a:r>
            <a:endParaRPr sz="1600">
              <a:latin typeface="Arial"/>
              <a:cs typeface="Arial"/>
            </a:endParaRPr>
          </a:p>
          <a:p>
            <a:pPr>
              <a:spcBef>
                <a:spcPts val="55"/>
              </a:spcBef>
            </a:pPr>
            <a:endParaRPr sz="1550">
              <a:latin typeface="Arial"/>
              <a:cs typeface="Arial"/>
            </a:endParaRPr>
          </a:p>
          <a:p>
            <a:pPr marL="12700" marR="23495">
              <a:lnSpc>
                <a:spcPct val="120400"/>
              </a:lnSpc>
            </a:pPr>
            <a:r>
              <a:rPr sz="2400" b="1" spc="-5" dirty="0">
                <a:latin typeface="Arial"/>
                <a:cs typeface="Arial"/>
              </a:rPr>
              <a:t>Not modifying</a:t>
            </a:r>
            <a:r>
              <a:rPr sz="2400" b="1" spc="-10" dirty="0">
                <a:latin typeface="Arial"/>
                <a:cs typeface="Arial"/>
              </a:rPr>
              <a:t> </a:t>
            </a:r>
            <a:r>
              <a:rPr sz="2400" b="1" spc="-5" dirty="0">
                <a:latin typeface="Arial"/>
                <a:cs typeface="Arial"/>
              </a:rPr>
              <a:t>the model</a:t>
            </a:r>
            <a:r>
              <a:rPr sz="2400" b="1" spc="-10" dirty="0">
                <a:latin typeface="Arial"/>
                <a:cs typeface="Arial"/>
              </a:rPr>
              <a:t> </a:t>
            </a:r>
            <a:r>
              <a:rPr sz="2400" b="1" spc="-5" dirty="0">
                <a:latin typeface="Arial"/>
                <a:cs typeface="Arial"/>
              </a:rPr>
              <a:t>in inference phase,</a:t>
            </a:r>
            <a:r>
              <a:rPr sz="2400" b="1" spc="-10" dirty="0">
                <a:latin typeface="Arial"/>
                <a:cs typeface="Arial"/>
              </a:rPr>
              <a:t> </a:t>
            </a:r>
            <a:r>
              <a:rPr sz="2400" b="1" spc="-5" dirty="0">
                <a:latin typeface="Arial"/>
                <a:cs typeface="Arial"/>
              </a:rPr>
              <a:t>but</a:t>
            </a:r>
            <a:r>
              <a:rPr sz="2400" b="1" spc="20" dirty="0">
                <a:latin typeface="Arial"/>
                <a:cs typeface="Arial"/>
              </a:rPr>
              <a:t> </a:t>
            </a:r>
            <a:r>
              <a:rPr sz="2400" b="1" spc="-5" dirty="0">
                <a:solidFill>
                  <a:srgbClr val="FF0000"/>
                </a:solidFill>
                <a:latin typeface="Arial"/>
                <a:cs typeface="Arial"/>
              </a:rPr>
              <a:t>adding </a:t>
            </a:r>
            <a:r>
              <a:rPr sz="2400" b="1" spc="-650" dirty="0">
                <a:solidFill>
                  <a:srgbClr val="FF0000"/>
                </a:solidFill>
                <a:latin typeface="Arial"/>
                <a:cs typeface="Arial"/>
              </a:rPr>
              <a:t> </a:t>
            </a:r>
            <a:r>
              <a:rPr sz="2400" b="1" spc="-5" dirty="0">
                <a:solidFill>
                  <a:srgbClr val="FF0000"/>
                </a:solidFill>
                <a:latin typeface="Arial"/>
                <a:cs typeface="Arial"/>
              </a:rPr>
              <a:t>penalties</a:t>
            </a:r>
            <a:r>
              <a:rPr sz="2400" b="1" spc="-10" dirty="0">
                <a:solidFill>
                  <a:srgbClr val="FF0000"/>
                </a:solidFill>
                <a:latin typeface="Arial"/>
                <a:cs typeface="Arial"/>
              </a:rPr>
              <a:t> </a:t>
            </a:r>
            <a:r>
              <a:rPr sz="2400" b="1" dirty="0">
                <a:latin typeface="Arial"/>
                <a:cs typeface="Arial"/>
              </a:rPr>
              <a:t>to</a:t>
            </a:r>
            <a:r>
              <a:rPr sz="2400" b="1" spc="-10" dirty="0">
                <a:latin typeface="Arial"/>
                <a:cs typeface="Arial"/>
              </a:rPr>
              <a:t> </a:t>
            </a:r>
            <a:r>
              <a:rPr sz="2400" b="1" spc="-5" dirty="0">
                <a:latin typeface="Arial"/>
                <a:cs typeface="Arial"/>
              </a:rPr>
              <a:t>the objective</a:t>
            </a:r>
            <a:r>
              <a:rPr sz="2400" b="1" dirty="0">
                <a:latin typeface="Arial"/>
                <a:cs typeface="Arial"/>
              </a:rPr>
              <a:t> </a:t>
            </a:r>
            <a:r>
              <a:rPr sz="2400" b="1" spc="-5" dirty="0">
                <a:latin typeface="Arial"/>
                <a:cs typeface="Arial"/>
              </a:rPr>
              <a:t>function</a:t>
            </a:r>
            <a:r>
              <a:rPr sz="2400" b="1" spc="-10" dirty="0">
                <a:latin typeface="Arial"/>
                <a:cs typeface="Arial"/>
              </a:rPr>
              <a:t> </a:t>
            </a:r>
            <a:r>
              <a:rPr sz="2400" b="1" spc="-5" dirty="0">
                <a:solidFill>
                  <a:srgbClr val="FF0000"/>
                </a:solidFill>
                <a:latin typeface="Arial"/>
                <a:cs typeface="Arial"/>
              </a:rPr>
              <a:t>in</a:t>
            </a:r>
            <a:r>
              <a:rPr sz="2400" b="1" spc="-10" dirty="0">
                <a:solidFill>
                  <a:srgbClr val="FF0000"/>
                </a:solidFill>
                <a:latin typeface="Arial"/>
                <a:cs typeface="Arial"/>
              </a:rPr>
              <a:t> </a:t>
            </a:r>
            <a:r>
              <a:rPr sz="2400" b="1" spc="-5" dirty="0">
                <a:solidFill>
                  <a:srgbClr val="FF0000"/>
                </a:solidFill>
                <a:latin typeface="Arial"/>
                <a:cs typeface="Arial"/>
              </a:rPr>
              <a:t>learning phase</a:t>
            </a:r>
            <a:endParaRPr sz="2400">
              <a:latin typeface="Arial"/>
              <a:cs typeface="Arial"/>
            </a:endParaRPr>
          </a:p>
          <a:p>
            <a:pPr>
              <a:lnSpc>
                <a:spcPct val="100000"/>
              </a:lnSpc>
            </a:pPr>
            <a:endParaRPr sz="2400">
              <a:latin typeface="Arial"/>
              <a:cs typeface="Arial"/>
            </a:endParaRPr>
          </a:p>
          <a:p>
            <a:pPr>
              <a:spcBef>
                <a:spcPts val="10"/>
              </a:spcBef>
            </a:pPr>
            <a:endParaRPr sz="2100">
              <a:latin typeface="Arial"/>
              <a:cs typeface="Arial"/>
            </a:endParaRPr>
          </a:p>
          <a:p>
            <a:pPr marL="12700"/>
            <a:r>
              <a:rPr sz="2400" b="1" spc="-5" dirty="0">
                <a:latin typeface="Arial"/>
                <a:cs typeface="Arial"/>
              </a:rPr>
              <a:t>Also</a:t>
            </a:r>
            <a:r>
              <a:rPr sz="2400" b="1" spc="-20" dirty="0">
                <a:latin typeface="Arial"/>
                <a:cs typeface="Arial"/>
              </a:rPr>
              <a:t> </a:t>
            </a:r>
            <a:r>
              <a:rPr sz="2400" b="1" spc="-5" dirty="0">
                <a:latin typeface="Arial"/>
                <a:cs typeface="Arial"/>
              </a:rPr>
              <a:t>known</a:t>
            </a:r>
            <a:r>
              <a:rPr sz="2400" b="1" spc="-20" dirty="0">
                <a:latin typeface="Arial"/>
                <a:cs typeface="Arial"/>
              </a:rPr>
              <a:t> </a:t>
            </a:r>
            <a:r>
              <a:rPr sz="2400" b="1" dirty="0">
                <a:latin typeface="Arial"/>
                <a:cs typeface="Arial"/>
              </a:rPr>
              <a:t>as</a:t>
            </a:r>
            <a:r>
              <a:rPr sz="2400" b="1" spc="-15" dirty="0">
                <a:latin typeface="Arial"/>
                <a:cs typeface="Arial"/>
              </a:rPr>
              <a:t> </a:t>
            </a:r>
            <a:r>
              <a:rPr sz="2400" b="1" spc="-5" dirty="0">
                <a:latin typeface="Arial"/>
                <a:cs typeface="Arial"/>
              </a:rPr>
              <a:t>weight decay</a:t>
            </a:r>
            <a:endParaRPr sz="2400">
              <a:latin typeface="Arial"/>
              <a:cs typeface="Arial"/>
            </a:endParaRPr>
          </a:p>
        </p:txBody>
      </p:sp>
      <p:sp>
        <p:nvSpPr>
          <p:cNvPr id="13" name="object 13"/>
          <p:cNvSpPr txBox="1">
            <a:spLocks noGrp="1"/>
          </p:cNvSpPr>
          <p:nvPr>
            <p:ph type="ftr" sz="quarter" idx="5"/>
          </p:nvPr>
        </p:nvSpPr>
        <p:spPr>
          <a:xfrm>
            <a:off x="6193600" y="6541868"/>
            <a:ext cx="870584" cy="256540"/>
          </a:xfrm>
          <a:prstGeom prst="rect">
            <a:avLst/>
          </a:prstGeom>
        </p:spPr>
        <p:txBody>
          <a:bodyPr vert="horz" wrap="square" lIns="0" tIns="0" rIns="0" bIns="0" rtlCol="0">
            <a:spAutoFit/>
          </a:bodyPr>
          <a:lstStyle>
            <a:defPPr>
              <a:defRPr lang="en-US"/>
            </a:defPPr>
            <a:lvl1pPr marL="0" algn="l" defTabSz="914400" rtl="0" eaLnBrk="1" latinLnBrk="0" hangingPunct="1">
              <a:defRPr sz="1600" b="1" i="1" kern="1200">
                <a:solidFill>
                  <a:schemeClr val="bg1"/>
                </a:solidFill>
                <a:latin typeface="Georgia"/>
                <a:ea typeface="+mn-ea"/>
                <a:cs typeface="Georgi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885"/>
              </a:lnSpc>
            </a:pPr>
            <a:r>
              <a:rPr lang="en-IN" spc="-5"/>
              <a:t>InfoLab</a:t>
            </a:r>
            <a:endParaRPr spc="-5" dirty="0"/>
          </a:p>
        </p:txBody>
      </p:sp>
      <p:sp>
        <p:nvSpPr>
          <p:cNvPr id="14" name="object 14"/>
          <p:cNvSpPr txBox="1">
            <a:spLocks noGrp="1"/>
          </p:cNvSpPr>
          <p:nvPr>
            <p:ph type="sldNum" sz="quarter" idx="7"/>
          </p:nvPr>
        </p:nvSpPr>
        <p:spPr>
          <a:xfrm>
            <a:off x="4278138" y="6587087"/>
            <a:ext cx="273685" cy="203200"/>
          </a:xfrm>
          <a:prstGeom prst="rect">
            <a:avLst/>
          </a:prstGeom>
        </p:spPr>
        <p:txBody>
          <a:bodyPr vert="horz" wrap="square" lIns="0" tIns="0" rIns="0" bIns="0" rtlCol="0">
            <a:spAutoFit/>
          </a:bodyPr>
          <a:lstStyle>
            <a:defPPr>
              <a:defRPr lang="en-US"/>
            </a:defPPr>
            <a:lvl1pPr marL="0" algn="l" defTabSz="914400" rtl="0" eaLnBrk="1" latinLnBrk="0" hangingPunct="1">
              <a:defRPr sz="1400" b="1"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460"/>
              </a:lnSpc>
            </a:pPr>
            <a:fld id="{81D60167-4931-47E6-BA6A-407CBD079E47}" type="slidenum">
              <a:rPr lang="en-IN" smtClean="0"/>
              <a:pPr marL="38100">
                <a:lnSpc>
                  <a:spcPts val="1460"/>
                </a:lnSpc>
              </a:pPr>
              <a:t>16</a:t>
            </a:fld>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7286" y="1200403"/>
            <a:ext cx="160020" cy="163575"/>
          </a:xfrm>
          <a:prstGeom prst="rect">
            <a:avLst/>
          </a:prstGeom>
        </p:spPr>
      </p:pic>
      <p:sp>
        <p:nvSpPr>
          <p:cNvPr id="3" name="object 3"/>
          <p:cNvSpPr txBox="1"/>
          <p:nvPr/>
        </p:nvSpPr>
        <p:spPr>
          <a:xfrm>
            <a:off x="2210180" y="1047304"/>
            <a:ext cx="7628890" cy="3661130"/>
          </a:xfrm>
          <a:prstGeom prst="rect">
            <a:avLst/>
          </a:prstGeom>
        </p:spPr>
        <p:txBody>
          <a:bodyPr vert="horz" wrap="square" lIns="0" tIns="12700" rIns="0" bIns="0" rtlCol="0">
            <a:spAutoFit/>
          </a:bodyPr>
          <a:lstStyle/>
          <a:p>
            <a:pPr marL="12700" marR="48895">
              <a:lnSpc>
                <a:spcPct val="109800"/>
              </a:lnSpc>
              <a:spcBef>
                <a:spcPts val="100"/>
              </a:spcBef>
            </a:pPr>
            <a:r>
              <a:rPr sz="2200" b="1" dirty="0">
                <a:latin typeface="Arial"/>
                <a:cs typeface="Arial"/>
              </a:rPr>
              <a:t>L1</a:t>
            </a:r>
            <a:r>
              <a:rPr sz="2200" b="1" spc="-5" dirty="0">
                <a:latin typeface="Arial"/>
                <a:cs typeface="Arial"/>
              </a:rPr>
              <a:t> </a:t>
            </a:r>
            <a:r>
              <a:rPr sz="2200" b="1" dirty="0">
                <a:latin typeface="Arial"/>
                <a:cs typeface="Arial"/>
              </a:rPr>
              <a:t>norm</a:t>
            </a:r>
            <a:r>
              <a:rPr sz="2200" b="1" spc="-5" dirty="0">
                <a:latin typeface="Arial"/>
                <a:cs typeface="Arial"/>
              </a:rPr>
              <a:t> </a:t>
            </a:r>
            <a:r>
              <a:rPr sz="2200" b="1" dirty="0">
                <a:latin typeface="Arial"/>
                <a:cs typeface="Arial"/>
              </a:rPr>
              <a:t>and</a:t>
            </a:r>
            <a:r>
              <a:rPr sz="2200" b="1" spc="5" dirty="0">
                <a:latin typeface="Arial"/>
                <a:cs typeface="Arial"/>
              </a:rPr>
              <a:t> </a:t>
            </a:r>
            <a:r>
              <a:rPr sz="2200" b="1" dirty="0">
                <a:latin typeface="Arial"/>
                <a:cs typeface="Arial"/>
              </a:rPr>
              <a:t>L2 norm</a:t>
            </a:r>
            <a:r>
              <a:rPr sz="2200" b="1" spc="-5" dirty="0">
                <a:latin typeface="Arial"/>
                <a:cs typeface="Arial"/>
              </a:rPr>
              <a:t> are</a:t>
            </a:r>
            <a:r>
              <a:rPr sz="2200" b="1" dirty="0">
                <a:latin typeface="Arial"/>
                <a:cs typeface="Arial"/>
              </a:rPr>
              <a:t> defined</a:t>
            </a:r>
            <a:r>
              <a:rPr sz="2200" b="1" spc="5" dirty="0">
                <a:latin typeface="Arial"/>
                <a:cs typeface="Arial"/>
              </a:rPr>
              <a:t> </a:t>
            </a:r>
            <a:r>
              <a:rPr sz="2200" b="1" dirty="0">
                <a:latin typeface="Arial"/>
                <a:cs typeface="Arial"/>
              </a:rPr>
              <a:t>for</a:t>
            </a:r>
            <a:r>
              <a:rPr sz="2200" b="1" spc="-5" dirty="0">
                <a:latin typeface="Arial"/>
                <a:cs typeface="Arial"/>
              </a:rPr>
              <a:t> </a:t>
            </a:r>
            <a:r>
              <a:rPr sz="2200" b="1" dirty="0">
                <a:latin typeface="Arial"/>
                <a:cs typeface="Arial"/>
              </a:rPr>
              <a:t>the way to</a:t>
            </a:r>
            <a:r>
              <a:rPr sz="2200" b="1" spc="5" dirty="0">
                <a:latin typeface="Arial"/>
                <a:cs typeface="Arial"/>
              </a:rPr>
              <a:t> </a:t>
            </a:r>
            <a:r>
              <a:rPr sz="2200" b="1" spc="-5" dirty="0">
                <a:latin typeface="Arial"/>
                <a:cs typeface="Arial"/>
              </a:rPr>
              <a:t>measure </a:t>
            </a:r>
            <a:r>
              <a:rPr sz="2200" b="1" spc="-600" dirty="0">
                <a:latin typeface="Arial"/>
                <a:cs typeface="Arial"/>
              </a:rPr>
              <a:t> </a:t>
            </a:r>
            <a:r>
              <a:rPr sz="2200" b="1" dirty="0">
                <a:latin typeface="Arial"/>
                <a:cs typeface="Arial"/>
              </a:rPr>
              <a:t>size</a:t>
            </a:r>
            <a:r>
              <a:rPr sz="2200" b="1" spc="-5" dirty="0">
                <a:latin typeface="Arial"/>
                <a:cs typeface="Arial"/>
              </a:rPr>
              <a:t> </a:t>
            </a:r>
            <a:r>
              <a:rPr sz="2200" b="1" dirty="0">
                <a:latin typeface="Arial"/>
                <a:cs typeface="Arial"/>
              </a:rPr>
              <a:t>of</a:t>
            </a:r>
            <a:r>
              <a:rPr sz="2200" b="1" spc="5" dirty="0">
                <a:latin typeface="Arial"/>
                <a:cs typeface="Arial"/>
              </a:rPr>
              <a:t> </a:t>
            </a:r>
            <a:r>
              <a:rPr sz="2200" b="1" dirty="0">
                <a:latin typeface="Arial"/>
                <a:cs typeface="Arial"/>
              </a:rPr>
              <a:t>vector</a:t>
            </a:r>
            <a:endParaRPr sz="2200">
              <a:latin typeface="Arial"/>
              <a:cs typeface="Arial"/>
            </a:endParaRPr>
          </a:p>
          <a:p>
            <a:pPr>
              <a:lnSpc>
                <a:spcPct val="100000"/>
              </a:lnSpc>
            </a:pPr>
            <a:endParaRPr sz="2200">
              <a:latin typeface="Arial"/>
              <a:cs typeface="Arial"/>
            </a:endParaRPr>
          </a:p>
          <a:p>
            <a:pPr marL="12700" marR="5080">
              <a:lnSpc>
                <a:spcPct val="111100"/>
              </a:lnSpc>
              <a:spcBef>
                <a:spcPts val="1405"/>
              </a:spcBef>
            </a:pPr>
            <a:r>
              <a:rPr sz="2200" b="1" spc="-5" dirty="0">
                <a:latin typeface="Arial"/>
                <a:cs typeface="Arial"/>
              </a:rPr>
              <a:t>Sometimes </a:t>
            </a:r>
            <a:r>
              <a:rPr sz="2200" b="1" dirty="0">
                <a:latin typeface="Arial"/>
                <a:cs typeface="Arial"/>
              </a:rPr>
              <a:t>machine learning task would </a:t>
            </a:r>
            <a:r>
              <a:rPr sz="2200" b="1" spc="-5" dirty="0">
                <a:latin typeface="Arial"/>
                <a:cs typeface="Arial"/>
              </a:rPr>
              <a:t>require </a:t>
            </a:r>
            <a:r>
              <a:rPr sz="2200" b="1" dirty="0">
                <a:latin typeface="Arial"/>
                <a:cs typeface="Arial"/>
              </a:rPr>
              <a:t>a size of </a:t>
            </a:r>
            <a:r>
              <a:rPr sz="2200" b="1" spc="-600" dirty="0">
                <a:latin typeface="Arial"/>
                <a:cs typeface="Arial"/>
              </a:rPr>
              <a:t> </a:t>
            </a:r>
            <a:r>
              <a:rPr sz="2200" b="1" spc="-5" dirty="0">
                <a:latin typeface="Arial"/>
                <a:cs typeface="Arial"/>
              </a:rPr>
              <a:t>matrix </a:t>
            </a:r>
            <a:r>
              <a:rPr sz="2200" b="1" dirty="0">
                <a:latin typeface="Arial"/>
                <a:cs typeface="Arial"/>
              </a:rPr>
              <a:t>as well</a:t>
            </a:r>
            <a:endParaRPr sz="2200">
              <a:latin typeface="Arial"/>
              <a:cs typeface="Arial"/>
            </a:endParaRPr>
          </a:p>
          <a:p>
            <a:pPr>
              <a:lnSpc>
                <a:spcPct val="100000"/>
              </a:lnSpc>
            </a:pPr>
            <a:endParaRPr sz="2200">
              <a:latin typeface="Arial"/>
              <a:cs typeface="Arial"/>
            </a:endParaRPr>
          </a:p>
          <a:p>
            <a:pPr marL="12700">
              <a:spcBef>
                <a:spcPts val="1660"/>
              </a:spcBef>
            </a:pPr>
            <a:r>
              <a:rPr sz="2200" b="1" dirty="0">
                <a:latin typeface="Arial"/>
                <a:cs typeface="Arial"/>
              </a:rPr>
              <a:t>Frobenius</a:t>
            </a:r>
            <a:r>
              <a:rPr sz="2200" b="1" spc="-20" dirty="0">
                <a:latin typeface="Arial"/>
                <a:cs typeface="Arial"/>
              </a:rPr>
              <a:t> </a:t>
            </a:r>
            <a:r>
              <a:rPr sz="2200" b="1" dirty="0">
                <a:latin typeface="Arial"/>
                <a:cs typeface="Arial"/>
              </a:rPr>
              <a:t>norm</a:t>
            </a:r>
            <a:r>
              <a:rPr sz="2200" b="1" spc="-25" dirty="0">
                <a:latin typeface="Arial"/>
                <a:cs typeface="Arial"/>
              </a:rPr>
              <a:t> </a:t>
            </a:r>
            <a:r>
              <a:rPr sz="2200" b="1" dirty="0">
                <a:latin typeface="Arial"/>
                <a:cs typeface="Arial"/>
              </a:rPr>
              <a:t>is</a:t>
            </a:r>
            <a:r>
              <a:rPr sz="2200" b="1" spc="-15" dirty="0">
                <a:latin typeface="Arial"/>
                <a:cs typeface="Arial"/>
              </a:rPr>
              <a:t> </a:t>
            </a:r>
            <a:r>
              <a:rPr sz="2200" b="1" dirty="0">
                <a:latin typeface="Arial"/>
                <a:cs typeface="Arial"/>
              </a:rPr>
              <a:t>:</a:t>
            </a:r>
            <a:endParaRPr sz="2200">
              <a:latin typeface="Arial"/>
              <a:cs typeface="Arial"/>
            </a:endParaRPr>
          </a:p>
          <a:p>
            <a:pPr marL="412115" indent="-285115">
              <a:spcBef>
                <a:spcPts val="695"/>
              </a:spcBef>
              <a:buFont typeface="Arial MT"/>
              <a:buChar char="-"/>
              <a:tabLst>
                <a:tab pos="411480" algn="l"/>
                <a:tab pos="412115" algn="l"/>
              </a:tabLst>
            </a:pPr>
            <a:r>
              <a:rPr sz="1900" b="1" dirty="0">
                <a:solidFill>
                  <a:srgbClr val="4F81BD"/>
                </a:solidFill>
                <a:latin typeface="Arial"/>
                <a:cs typeface="Arial"/>
              </a:rPr>
              <a:t>A</a:t>
            </a:r>
            <a:r>
              <a:rPr sz="1900" b="1" spc="-80" dirty="0">
                <a:solidFill>
                  <a:srgbClr val="4F81BD"/>
                </a:solidFill>
                <a:latin typeface="Arial"/>
                <a:cs typeface="Arial"/>
              </a:rPr>
              <a:t> </a:t>
            </a:r>
            <a:r>
              <a:rPr sz="1900" b="1" dirty="0">
                <a:solidFill>
                  <a:srgbClr val="4F81BD"/>
                </a:solidFill>
                <a:latin typeface="Arial"/>
                <a:cs typeface="Arial"/>
              </a:rPr>
              <a:t>way</a:t>
            </a:r>
            <a:r>
              <a:rPr sz="1900" b="1" spc="-10" dirty="0">
                <a:solidFill>
                  <a:srgbClr val="4F81BD"/>
                </a:solidFill>
                <a:latin typeface="Arial"/>
                <a:cs typeface="Arial"/>
              </a:rPr>
              <a:t> </a:t>
            </a:r>
            <a:r>
              <a:rPr sz="1900" b="1" dirty="0">
                <a:solidFill>
                  <a:srgbClr val="4F81BD"/>
                </a:solidFill>
                <a:latin typeface="Arial"/>
                <a:cs typeface="Arial"/>
              </a:rPr>
              <a:t>to</a:t>
            </a:r>
            <a:r>
              <a:rPr sz="1900" b="1" spc="-10" dirty="0">
                <a:solidFill>
                  <a:srgbClr val="4F81BD"/>
                </a:solidFill>
                <a:latin typeface="Arial"/>
                <a:cs typeface="Arial"/>
              </a:rPr>
              <a:t> </a:t>
            </a:r>
            <a:r>
              <a:rPr sz="1900" b="1" dirty="0">
                <a:solidFill>
                  <a:srgbClr val="4F81BD"/>
                </a:solidFill>
                <a:latin typeface="Arial"/>
                <a:cs typeface="Arial"/>
              </a:rPr>
              <a:t>measure</a:t>
            </a:r>
            <a:r>
              <a:rPr sz="1900" b="1" spc="-10" dirty="0">
                <a:solidFill>
                  <a:srgbClr val="4F81BD"/>
                </a:solidFill>
                <a:latin typeface="Arial"/>
                <a:cs typeface="Arial"/>
              </a:rPr>
              <a:t> </a:t>
            </a:r>
            <a:r>
              <a:rPr sz="1900" b="1" dirty="0">
                <a:solidFill>
                  <a:srgbClr val="4F81BD"/>
                </a:solidFill>
                <a:latin typeface="Arial"/>
                <a:cs typeface="Arial"/>
              </a:rPr>
              <a:t>the</a:t>
            </a:r>
            <a:r>
              <a:rPr sz="1900" b="1" spc="-10" dirty="0">
                <a:solidFill>
                  <a:srgbClr val="4F81BD"/>
                </a:solidFill>
                <a:latin typeface="Arial"/>
                <a:cs typeface="Arial"/>
              </a:rPr>
              <a:t> </a:t>
            </a:r>
            <a:r>
              <a:rPr sz="1900" b="1" dirty="0">
                <a:solidFill>
                  <a:srgbClr val="4F81BD"/>
                </a:solidFill>
                <a:latin typeface="Arial"/>
                <a:cs typeface="Arial"/>
              </a:rPr>
              <a:t>size</a:t>
            </a:r>
            <a:r>
              <a:rPr sz="1900" b="1" spc="-10" dirty="0">
                <a:solidFill>
                  <a:srgbClr val="4F81BD"/>
                </a:solidFill>
                <a:latin typeface="Arial"/>
                <a:cs typeface="Arial"/>
              </a:rPr>
              <a:t> </a:t>
            </a:r>
            <a:r>
              <a:rPr sz="1900" b="1" dirty="0">
                <a:solidFill>
                  <a:srgbClr val="4F81BD"/>
                </a:solidFill>
                <a:latin typeface="Arial"/>
                <a:cs typeface="Arial"/>
              </a:rPr>
              <a:t>of</a:t>
            </a:r>
            <a:r>
              <a:rPr sz="1900" b="1" spc="-5" dirty="0">
                <a:solidFill>
                  <a:srgbClr val="4F81BD"/>
                </a:solidFill>
                <a:latin typeface="Arial"/>
                <a:cs typeface="Arial"/>
              </a:rPr>
              <a:t> matrix</a:t>
            </a:r>
            <a:endParaRPr sz="1900">
              <a:latin typeface="Arial"/>
              <a:cs typeface="Arial"/>
            </a:endParaRPr>
          </a:p>
          <a:p>
            <a:pPr marL="412115" indent="-285115">
              <a:spcBef>
                <a:spcPts val="455"/>
              </a:spcBef>
              <a:buFont typeface="Arial MT"/>
              <a:buChar char="-"/>
              <a:tabLst>
                <a:tab pos="411480" algn="l"/>
                <a:tab pos="412115" algn="l"/>
              </a:tabLst>
            </a:pPr>
            <a:r>
              <a:rPr sz="1900" b="1" spc="-5" dirty="0">
                <a:solidFill>
                  <a:srgbClr val="4F81BD"/>
                </a:solidFill>
                <a:latin typeface="Arial"/>
                <a:cs typeface="Arial"/>
              </a:rPr>
              <a:t>Known</a:t>
            </a:r>
            <a:r>
              <a:rPr sz="1900" b="1" spc="-20" dirty="0">
                <a:solidFill>
                  <a:srgbClr val="4F81BD"/>
                </a:solidFill>
                <a:latin typeface="Arial"/>
                <a:cs typeface="Arial"/>
              </a:rPr>
              <a:t> </a:t>
            </a:r>
            <a:r>
              <a:rPr sz="1900" b="1" dirty="0">
                <a:solidFill>
                  <a:srgbClr val="4F81BD"/>
                </a:solidFill>
                <a:latin typeface="Arial"/>
                <a:cs typeface="Arial"/>
              </a:rPr>
              <a:t>as</a:t>
            </a:r>
            <a:r>
              <a:rPr sz="1900" b="1" spc="-15" dirty="0">
                <a:solidFill>
                  <a:srgbClr val="4F81BD"/>
                </a:solidFill>
                <a:latin typeface="Arial"/>
                <a:cs typeface="Arial"/>
              </a:rPr>
              <a:t> </a:t>
            </a:r>
            <a:r>
              <a:rPr sz="1900" b="1" dirty="0">
                <a:solidFill>
                  <a:srgbClr val="4F81BD"/>
                </a:solidFill>
                <a:latin typeface="Arial"/>
                <a:cs typeface="Arial"/>
              </a:rPr>
              <a:t>‘Matrix</a:t>
            </a:r>
            <a:r>
              <a:rPr sz="1900" b="1" spc="-15" dirty="0">
                <a:solidFill>
                  <a:srgbClr val="4F81BD"/>
                </a:solidFill>
                <a:latin typeface="Arial"/>
                <a:cs typeface="Arial"/>
              </a:rPr>
              <a:t> </a:t>
            </a:r>
            <a:r>
              <a:rPr sz="1900" b="1" spc="-5" dirty="0">
                <a:solidFill>
                  <a:srgbClr val="4F81BD"/>
                </a:solidFill>
                <a:latin typeface="Arial"/>
                <a:cs typeface="Arial"/>
              </a:rPr>
              <a:t>norm’</a:t>
            </a:r>
            <a:endParaRPr sz="1900">
              <a:latin typeface="Arial"/>
              <a:cs typeface="Arial"/>
            </a:endParaRPr>
          </a:p>
        </p:txBody>
      </p:sp>
      <p:pic>
        <p:nvPicPr>
          <p:cNvPr id="4" name="object 4"/>
          <p:cNvPicPr/>
          <p:nvPr/>
        </p:nvPicPr>
        <p:blipFill>
          <a:blip r:embed="rId2" cstate="print"/>
          <a:stretch>
            <a:fillRect/>
          </a:stretch>
        </p:blipFill>
        <p:spPr>
          <a:xfrm>
            <a:off x="1907286" y="2440770"/>
            <a:ext cx="160020" cy="163575"/>
          </a:xfrm>
          <a:prstGeom prst="rect">
            <a:avLst/>
          </a:prstGeom>
        </p:spPr>
      </p:pic>
      <p:pic>
        <p:nvPicPr>
          <p:cNvPr id="5" name="object 5"/>
          <p:cNvPicPr/>
          <p:nvPr/>
        </p:nvPicPr>
        <p:blipFill>
          <a:blip r:embed="rId2" cstate="print"/>
          <a:stretch>
            <a:fillRect/>
          </a:stretch>
        </p:blipFill>
        <p:spPr>
          <a:xfrm>
            <a:off x="1907286" y="3681137"/>
            <a:ext cx="160020" cy="163575"/>
          </a:xfrm>
          <a:prstGeom prst="rect">
            <a:avLst/>
          </a:prstGeom>
        </p:spPr>
      </p:pic>
      <p:sp>
        <p:nvSpPr>
          <p:cNvPr id="8" name="object 8"/>
          <p:cNvSpPr txBox="1">
            <a:spLocks noGrp="1"/>
          </p:cNvSpPr>
          <p:nvPr>
            <p:ph type="title"/>
          </p:nvPr>
        </p:nvSpPr>
        <p:spPr>
          <a:xfrm>
            <a:off x="1149405" y="209759"/>
            <a:ext cx="4020185" cy="513080"/>
          </a:xfrm>
          <a:prstGeom prst="rect">
            <a:avLst/>
          </a:prstGeom>
        </p:spPr>
        <p:txBody>
          <a:bodyPr vert="horz" wrap="square" lIns="0" tIns="12700" rIns="0" bIns="0" rtlCol="0" anchor="ctr">
            <a:spAutoFit/>
          </a:bodyPr>
          <a:lstStyle/>
          <a:p>
            <a:pPr marL="12700">
              <a:lnSpc>
                <a:spcPct val="100000"/>
              </a:lnSpc>
              <a:spcBef>
                <a:spcPts val="100"/>
              </a:spcBef>
            </a:pPr>
            <a:r>
              <a:rPr sz="3200" spc="-5" dirty="0">
                <a:solidFill>
                  <a:srgbClr val="004990"/>
                </a:solidFill>
              </a:rPr>
              <a:t>Norms</a:t>
            </a:r>
            <a:r>
              <a:rPr sz="3200" spc="-40" dirty="0">
                <a:solidFill>
                  <a:srgbClr val="004990"/>
                </a:solidFill>
              </a:rPr>
              <a:t> </a:t>
            </a:r>
            <a:r>
              <a:rPr sz="3200" spc="-5" dirty="0">
                <a:solidFill>
                  <a:srgbClr val="004990"/>
                </a:solidFill>
              </a:rPr>
              <a:t>(Matrix</a:t>
            </a:r>
            <a:r>
              <a:rPr sz="3200" spc="-30" dirty="0">
                <a:solidFill>
                  <a:srgbClr val="004990"/>
                </a:solidFill>
              </a:rPr>
              <a:t> </a:t>
            </a:r>
            <a:r>
              <a:rPr sz="3200" spc="-5" dirty="0">
                <a:solidFill>
                  <a:srgbClr val="004990"/>
                </a:solidFill>
              </a:rPr>
              <a:t>norm)</a:t>
            </a:r>
            <a:endParaRPr sz="3200" dirty="0"/>
          </a:p>
        </p:txBody>
      </p:sp>
      <p:pic>
        <p:nvPicPr>
          <p:cNvPr id="9" name="object 9"/>
          <p:cNvPicPr/>
          <p:nvPr/>
        </p:nvPicPr>
        <p:blipFill>
          <a:blip r:embed="rId3" cstate="print"/>
          <a:stretch>
            <a:fillRect/>
          </a:stretch>
        </p:blipFill>
        <p:spPr>
          <a:xfrm>
            <a:off x="4092083" y="5106922"/>
            <a:ext cx="3149600" cy="1155700"/>
          </a:xfrm>
          <a:prstGeom prst="rect">
            <a:avLst/>
          </a:prstGeom>
        </p:spPr>
      </p:pic>
      <p:sp>
        <p:nvSpPr>
          <p:cNvPr id="10" name="object 10"/>
          <p:cNvSpPr txBox="1">
            <a:spLocks noGrp="1"/>
          </p:cNvSpPr>
          <p:nvPr>
            <p:ph type="ftr" sz="quarter" idx="5"/>
          </p:nvPr>
        </p:nvSpPr>
        <p:spPr>
          <a:xfrm>
            <a:off x="6193600" y="6541868"/>
            <a:ext cx="870584" cy="256540"/>
          </a:xfrm>
          <a:prstGeom prst="rect">
            <a:avLst/>
          </a:prstGeom>
        </p:spPr>
        <p:txBody>
          <a:bodyPr vert="horz" wrap="square" lIns="0" tIns="0" rIns="0" bIns="0" rtlCol="0">
            <a:spAutoFit/>
          </a:bodyPr>
          <a:lstStyle>
            <a:defPPr>
              <a:defRPr lang="en-US"/>
            </a:defPPr>
            <a:lvl1pPr marL="0" algn="l" defTabSz="914400" rtl="0" eaLnBrk="1" latinLnBrk="0" hangingPunct="1">
              <a:defRPr sz="1600" b="1" i="1" kern="1200">
                <a:solidFill>
                  <a:schemeClr val="bg1"/>
                </a:solidFill>
                <a:latin typeface="Georgia"/>
                <a:ea typeface="+mn-ea"/>
                <a:cs typeface="Georgi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885"/>
              </a:lnSpc>
            </a:pPr>
            <a:r>
              <a:rPr lang="en-IN" spc="-5"/>
              <a:t>InfoLab</a:t>
            </a:r>
            <a:endParaRPr spc="-5" dirty="0"/>
          </a:p>
        </p:txBody>
      </p:sp>
      <p:sp>
        <p:nvSpPr>
          <p:cNvPr id="11" name="object 11"/>
          <p:cNvSpPr txBox="1">
            <a:spLocks noGrp="1"/>
          </p:cNvSpPr>
          <p:nvPr>
            <p:ph type="sldNum" sz="quarter" idx="7"/>
          </p:nvPr>
        </p:nvSpPr>
        <p:spPr>
          <a:xfrm>
            <a:off x="4278138" y="6587087"/>
            <a:ext cx="273685" cy="203200"/>
          </a:xfrm>
          <a:prstGeom prst="rect">
            <a:avLst/>
          </a:prstGeom>
        </p:spPr>
        <p:txBody>
          <a:bodyPr vert="horz" wrap="square" lIns="0" tIns="0" rIns="0" bIns="0" rtlCol="0">
            <a:spAutoFit/>
          </a:bodyPr>
          <a:lstStyle>
            <a:defPPr>
              <a:defRPr lang="en-US"/>
            </a:defPPr>
            <a:lvl1pPr marL="0" algn="l" defTabSz="914400" rtl="0" eaLnBrk="1" latinLnBrk="0" hangingPunct="1">
              <a:defRPr sz="1400" b="1"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460"/>
              </a:lnSpc>
            </a:pPr>
            <a:fld id="{81D60167-4931-47E6-BA6A-407CBD079E47}" type="slidenum">
              <a:rPr lang="en-IN" smtClean="0"/>
              <a:pPr marL="38100">
                <a:lnSpc>
                  <a:spcPts val="1460"/>
                </a:lnSpc>
              </a:pPr>
              <a:t>17</a:t>
            </a:fld>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F1982-5CEC-4FE1-B0B6-C37322429911}"/>
              </a:ext>
            </a:extLst>
          </p:cNvPr>
          <p:cNvSpPr>
            <a:spLocks noGrp="1"/>
          </p:cNvSpPr>
          <p:nvPr>
            <p:ph type="title"/>
          </p:nvPr>
        </p:nvSpPr>
        <p:spPr/>
        <p:txBody>
          <a:bodyPr/>
          <a:lstStyle/>
          <a:p>
            <a:r>
              <a:rPr lang="en-IN" dirty="0"/>
              <a:t>L2 Parameter Regularization</a:t>
            </a:r>
          </a:p>
        </p:txBody>
      </p:sp>
      <p:sp>
        <p:nvSpPr>
          <p:cNvPr id="3" name="Content Placeholder 2">
            <a:extLst>
              <a:ext uri="{FF2B5EF4-FFF2-40B4-BE49-F238E27FC236}">
                <a16:creationId xmlns:a16="http://schemas.microsoft.com/office/drawing/2014/main" id="{7F7580C7-FDFE-40F0-A59A-683A51D621B2}"/>
              </a:ext>
            </a:extLst>
          </p:cNvPr>
          <p:cNvSpPr>
            <a:spLocks noGrp="1"/>
          </p:cNvSpPr>
          <p:nvPr>
            <p:ph idx="1"/>
          </p:nvPr>
        </p:nvSpPr>
        <p:spPr/>
        <p:txBody>
          <a:bodyPr/>
          <a:lstStyle/>
          <a:p>
            <a:r>
              <a:rPr lang="en-US" dirty="0"/>
              <a:t>The L2 parameter norm penalty commonly known as </a:t>
            </a:r>
            <a:r>
              <a:rPr lang="en-US" dirty="0">
                <a:solidFill>
                  <a:srgbClr val="FF0000"/>
                </a:solidFill>
              </a:rPr>
              <a:t>weight decay</a:t>
            </a:r>
            <a:r>
              <a:rPr lang="en-US" dirty="0"/>
              <a:t>.</a:t>
            </a:r>
          </a:p>
          <a:p>
            <a:r>
              <a:rPr lang="en-US" dirty="0"/>
              <a:t>This regularization strategy drives the weights closer to the origin1</a:t>
            </a:r>
          </a:p>
          <a:p>
            <a:r>
              <a:rPr lang="en-US" dirty="0"/>
              <a:t>by adding a regularization term                                 to the objective function. </a:t>
            </a:r>
          </a:p>
          <a:p>
            <a:r>
              <a:rPr lang="en-US" dirty="0"/>
              <a:t>In other academic communities, L2 regularization is also known as </a:t>
            </a:r>
            <a:r>
              <a:rPr lang="en-US" dirty="0">
                <a:solidFill>
                  <a:srgbClr val="FF0000"/>
                </a:solidFill>
              </a:rPr>
              <a:t>ridge regression </a:t>
            </a:r>
            <a:r>
              <a:rPr lang="en-US" dirty="0"/>
              <a:t>or </a:t>
            </a:r>
            <a:r>
              <a:rPr lang="en-US" dirty="0">
                <a:solidFill>
                  <a:srgbClr val="FF0000"/>
                </a:solidFill>
              </a:rPr>
              <a:t>Tikhonov regularization</a:t>
            </a:r>
            <a:r>
              <a:rPr lang="en-US" dirty="0"/>
              <a:t>.</a:t>
            </a:r>
            <a:endParaRPr lang="en-IN" dirty="0"/>
          </a:p>
        </p:txBody>
      </p:sp>
      <p:pic>
        <p:nvPicPr>
          <p:cNvPr id="5" name="Picture 4">
            <a:extLst>
              <a:ext uri="{FF2B5EF4-FFF2-40B4-BE49-F238E27FC236}">
                <a16:creationId xmlns:a16="http://schemas.microsoft.com/office/drawing/2014/main" id="{7252BCA1-C05C-4113-B97C-F82B45F4F651}"/>
              </a:ext>
            </a:extLst>
          </p:cNvPr>
          <p:cNvPicPr>
            <a:picLocks noChangeAspect="1"/>
          </p:cNvPicPr>
          <p:nvPr/>
        </p:nvPicPr>
        <p:blipFill rotWithShape="1">
          <a:blip r:embed="rId2"/>
          <a:srcRect t="14659" b="13632"/>
          <a:stretch/>
        </p:blipFill>
        <p:spPr>
          <a:xfrm>
            <a:off x="5730518" y="2875004"/>
            <a:ext cx="2525177" cy="463379"/>
          </a:xfrm>
          <a:prstGeom prst="rect">
            <a:avLst/>
          </a:prstGeom>
        </p:spPr>
      </p:pic>
    </p:spTree>
    <p:extLst>
      <p:ext uri="{BB962C8B-B14F-4D97-AF65-F5344CB8AC3E}">
        <p14:creationId xmlns:p14="http://schemas.microsoft.com/office/powerpoint/2010/main" val="4283582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9064" y="1241212"/>
            <a:ext cx="170687" cy="177800"/>
          </a:xfrm>
          <a:prstGeom prst="rect">
            <a:avLst/>
          </a:prstGeom>
        </p:spPr>
      </p:pic>
      <p:sp>
        <p:nvSpPr>
          <p:cNvPr id="3" name="object 3"/>
          <p:cNvSpPr txBox="1"/>
          <p:nvPr/>
        </p:nvSpPr>
        <p:spPr>
          <a:xfrm>
            <a:off x="2210181" y="1109979"/>
            <a:ext cx="6049645" cy="391160"/>
          </a:xfrm>
          <a:prstGeom prst="rect">
            <a:avLst/>
          </a:prstGeom>
        </p:spPr>
        <p:txBody>
          <a:bodyPr vert="horz" wrap="square" lIns="0" tIns="12700" rIns="0" bIns="0" rtlCol="0">
            <a:spAutoFit/>
          </a:bodyPr>
          <a:lstStyle/>
          <a:p>
            <a:pPr marL="12700">
              <a:spcBef>
                <a:spcPts val="100"/>
              </a:spcBef>
            </a:pPr>
            <a:r>
              <a:rPr sz="2400" b="1" spc="-5" dirty="0">
                <a:latin typeface="Arial"/>
                <a:cs typeface="Arial"/>
              </a:rPr>
              <a:t>Substituting</a:t>
            </a:r>
            <a:r>
              <a:rPr sz="2400" b="1" spc="-15" dirty="0">
                <a:latin typeface="Arial"/>
                <a:cs typeface="Arial"/>
              </a:rPr>
              <a:t> </a:t>
            </a:r>
            <a:r>
              <a:rPr sz="2400" b="1" spc="-5" dirty="0">
                <a:latin typeface="Arial"/>
                <a:cs typeface="Arial"/>
              </a:rPr>
              <a:t>squared</a:t>
            </a:r>
            <a:r>
              <a:rPr sz="2400" b="1" spc="-15" dirty="0">
                <a:latin typeface="Arial"/>
                <a:cs typeface="Arial"/>
              </a:rPr>
              <a:t> </a:t>
            </a:r>
            <a:r>
              <a:rPr sz="2400" b="1" spc="-5" dirty="0">
                <a:latin typeface="Arial"/>
                <a:cs typeface="Arial"/>
              </a:rPr>
              <a:t>L2</a:t>
            </a:r>
            <a:r>
              <a:rPr sz="2400" b="1" spc="-10" dirty="0">
                <a:latin typeface="Arial"/>
                <a:cs typeface="Arial"/>
              </a:rPr>
              <a:t> </a:t>
            </a:r>
            <a:r>
              <a:rPr sz="2400" b="1" spc="-5" dirty="0">
                <a:latin typeface="Arial"/>
                <a:cs typeface="Arial"/>
              </a:rPr>
              <a:t>norm</a:t>
            </a:r>
            <a:r>
              <a:rPr sz="2400" b="1" spc="-10" dirty="0">
                <a:latin typeface="Arial"/>
                <a:cs typeface="Arial"/>
              </a:rPr>
              <a:t> </a:t>
            </a:r>
            <a:r>
              <a:rPr sz="2400" b="1" dirty="0">
                <a:latin typeface="Arial"/>
                <a:cs typeface="Arial"/>
              </a:rPr>
              <a:t>to</a:t>
            </a:r>
            <a:r>
              <a:rPr sz="2400" b="1" spc="-10" dirty="0">
                <a:latin typeface="Arial"/>
                <a:cs typeface="Arial"/>
              </a:rPr>
              <a:t> </a:t>
            </a:r>
            <a:r>
              <a:rPr sz="2400" b="1" spc="-5" dirty="0">
                <a:latin typeface="Arial"/>
                <a:cs typeface="Arial"/>
              </a:rPr>
              <a:t>the</a:t>
            </a:r>
            <a:r>
              <a:rPr sz="2400" b="1" spc="-25" dirty="0">
                <a:latin typeface="Arial"/>
                <a:cs typeface="Arial"/>
              </a:rPr>
              <a:t> </a:t>
            </a:r>
            <a:r>
              <a:rPr sz="2400" spc="-5" dirty="0">
                <a:latin typeface="Cambria Math"/>
                <a:cs typeface="Cambria Math"/>
              </a:rPr>
              <a:t>𝛀(𝚯)</a:t>
            </a:r>
            <a:endParaRPr sz="2400">
              <a:latin typeface="Cambria Math"/>
              <a:cs typeface="Cambria Math"/>
            </a:endParaRPr>
          </a:p>
        </p:txBody>
      </p:sp>
      <p:pic>
        <p:nvPicPr>
          <p:cNvPr id="4" name="object 4"/>
          <p:cNvPicPr/>
          <p:nvPr/>
        </p:nvPicPr>
        <p:blipFill>
          <a:blip r:embed="rId2" cstate="print"/>
          <a:stretch>
            <a:fillRect/>
          </a:stretch>
        </p:blipFill>
        <p:spPr>
          <a:xfrm>
            <a:off x="1909064" y="4314612"/>
            <a:ext cx="170687" cy="177800"/>
          </a:xfrm>
          <a:prstGeom prst="rect">
            <a:avLst/>
          </a:prstGeom>
        </p:spPr>
      </p:pic>
      <p:sp>
        <p:nvSpPr>
          <p:cNvPr id="5" name="object 5"/>
          <p:cNvSpPr txBox="1"/>
          <p:nvPr/>
        </p:nvSpPr>
        <p:spPr>
          <a:xfrm>
            <a:off x="2210180" y="4183379"/>
            <a:ext cx="2951480" cy="391160"/>
          </a:xfrm>
          <a:prstGeom prst="rect">
            <a:avLst/>
          </a:prstGeom>
        </p:spPr>
        <p:txBody>
          <a:bodyPr vert="horz" wrap="square" lIns="0" tIns="12700" rIns="0" bIns="0" rtlCol="0">
            <a:spAutoFit/>
          </a:bodyPr>
          <a:lstStyle/>
          <a:p>
            <a:pPr marL="12700">
              <a:spcBef>
                <a:spcPts val="100"/>
              </a:spcBef>
            </a:pPr>
            <a:r>
              <a:rPr sz="2400" b="1" spc="-5" dirty="0">
                <a:latin typeface="Arial"/>
                <a:cs typeface="Arial"/>
              </a:rPr>
              <a:t>Calculating</a:t>
            </a:r>
            <a:r>
              <a:rPr sz="2400" b="1" spc="-55" dirty="0">
                <a:latin typeface="Arial"/>
                <a:cs typeface="Arial"/>
              </a:rPr>
              <a:t> </a:t>
            </a:r>
            <a:r>
              <a:rPr sz="2400" b="1" spc="-5" dirty="0">
                <a:latin typeface="Arial"/>
                <a:cs typeface="Arial"/>
              </a:rPr>
              <a:t>gradient</a:t>
            </a:r>
            <a:endParaRPr sz="2400">
              <a:latin typeface="Arial"/>
              <a:cs typeface="Arial"/>
            </a:endParaRPr>
          </a:p>
        </p:txBody>
      </p:sp>
      <p:sp>
        <p:nvSpPr>
          <p:cNvPr id="7" name="object 7"/>
          <p:cNvSpPr txBox="1">
            <a:spLocks noGrp="1"/>
          </p:cNvSpPr>
          <p:nvPr>
            <p:ph type="title"/>
          </p:nvPr>
        </p:nvSpPr>
        <p:spPr>
          <a:xfrm>
            <a:off x="1301466" y="310498"/>
            <a:ext cx="4536440" cy="513080"/>
          </a:xfrm>
          <a:prstGeom prst="rect">
            <a:avLst/>
          </a:prstGeom>
        </p:spPr>
        <p:txBody>
          <a:bodyPr vert="horz" wrap="square" lIns="0" tIns="12700" rIns="0" bIns="0" rtlCol="0" anchor="ctr">
            <a:spAutoFit/>
          </a:bodyPr>
          <a:lstStyle/>
          <a:p>
            <a:pPr marL="12700">
              <a:lnSpc>
                <a:spcPct val="100000"/>
              </a:lnSpc>
              <a:spcBef>
                <a:spcPts val="100"/>
              </a:spcBef>
            </a:pPr>
            <a:r>
              <a:rPr sz="3200" spc="-5" dirty="0">
                <a:solidFill>
                  <a:srgbClr val="004990"/>
                </a:solidFill>
              </a:rPr>
              <a:t>L2</a:t>
            </a:r>
            <a:r>
              <a:rPr sz="3200" spc="-40" dirty="0">
                <a:solidFill>
                  <a:srgbClr val="004990"/>
                </a:solidFill>
              </a:rPr>
              <a:t> </a:t>
            </a:r>
            <a:r>
              <a:rPr sz="3200" spc="-5" dirty="0">
                <a:solidFill>
                  <a:srgbClr val="004990"/>
                </a:solidFill>
              </a:rPr>
              <a:t>norm</a:t>
            </a:r>
            <a:r>
              <a:rPr sz="3200" spc="-35" dirty="0">
                <a:solidFill>
                  <a:srgbClr val="004990"/>
                </a:solidFill>
              </a:rPr>
              <a:t> </a:t>
            </a:r>
            <a:r>
              <a:rPr sz="3200" spc="-5" dirty="0">
                <a:solidFill>
                  <a:srgbClr val="004990"/>
                </a:solidFill>
              </a:rPr>
              <a:t>Regularization</a:t>
            </a:r>
            <a:endParaRPr sz="3200" dirty="0"/>
          </a:p>
        </p:txBody>
      </p:sp>
      <p:grpSp>
        <p:nvGrpSpPr>
          <p:cNvPr id="8" name="object 8"/>
          <p:cNvGrpSpPr/>
          <p:nvPr/>
        </p:nvGrpSpPr>
        <p:grpSpPr>
          <a:xfrm>
            <a:off x="3346942" y="1977603"/>
            <a:ext cx="4820920" cy="587375"/>
            <a:chOff x="1822942" y="1977602"/>
            <a:chExt cx="4820920" cy="587375"/>
          </a:xfrm>
        </p:grpSpPr>
        <p:pic>
          <p:nvPicPr>
            <p:cNvPr id="9" name="object 9"/>
            <p:cNvPicPr/>
            <p:nvPr/>
          </p:nvPicPr>
          <p:blipFill>
            <a:blip r:embed="rId3" cstate="print"/>
            <a:stretch>
              <a:fillRect/>
            </a:stretch>
          </p:blipFill>
          <p:spPr>
            <a:xfrm>
              <a:off x="1822942" y="2171001"/>
              <a:ext cx="4572000" cy="393700"/>
            </a:xfrm>
            <a:prstGeom prst="rect">
              <a:avLst/>
            </a:prstGeom>
          </p:spPr>
        </p:pic>
        <p:sp>
          <p:nvSpPr>
            <p:cNvPr id="10" name="object 10"/>
            <p:cNvSpPr/>
            <p:nvPr/>
          </p:nvSpPr>
          <p:spPr>
            <a:xfrm>
              <a:off x="6016482" y="1977602"/>
              <a:ext cx="627380" cy="229235"/>
            </a:xfrm>
            <a:custGeom>
              <a:avLst/>
              <a:gdLst/>
              <a:ahLst/>
              <a:cxnLst/>
              <a:rect l="l" t="t" r="r" b="b"/>
              <a:pathLst>
                <a:path w="627379" h="229235">
                  <a:moveTo>
                    <a:pt x="68454" y="147146"/>
                  </a:moveTo>
                  <a:lnTo>
                    <a:pt x="0" y="214227"/>
                  </a:lnTo>
                  <a:lnTo>
                    <a:pt x="94738" y="228742"/>
                  </a:lnTo>
                  <a:lnTo>
                    <a:pt x="68454" y="147146"/>
                  </a:lnTo>
                  <a:close/>
                </a:path>
                <a:path w="627379" h="229235">
                  <a:moveTo>
                    <a:pt x="237667" y="122659"/>
                  </a:moveTo>
                  <a:lnTo>
                    <a:pt x="128873" y="157704"/>
                  </a:lnTo>
                  <a:lnTo>
                    <a:pt x="137634" y="184903"/>
                  </a:lnTo>
                  <a:lnTo>
                    <a:pt x="246429" y="149857"/>
                  </a:lnTo>
                  <a:lnTo>
                    <a:pt x="237667" y="122659"/>
                  </a:lnTo>
                  <a:close/>
                </a:path>
                <a:path w="627379" h="229235">
                  <a:moveTo>
                    <a:pt x="428058" y="61329"/>
                  </a:moveTo>
                  <a:lnTo>
                    <a:pt x="319264" y="96375"/>
                  </a:lnTo>
                  <a:lnTo>
                    <a:pt x="328025" y="123573"/>
                  </a:lnTo>
                  <a:lnTo>
                    <a:pt x="436820" y="88527"/>
                  </a:lnTo>
                  <a:lnTo>
                    <a:pt x="428058" y="61329"/>
                  </a:lnTo>
                  <a:close/>
                </a:path>
                <a:path w="627379" h="229235">
                  <a:moveTo>
                    <a:pt x="618449" y="0"/>
                  </a:moveTo>
                  <a:lnTo>
                    <a:pt x="509654" y="35044"/>
                  </a:lnTo>
                  <a:lnTo>
                    <a:pt x="518416" y="62243"/>
                  </a:lnTo>
                  <a:lnTo>
                    <a:pt x="627211" y="27198"/>
                  </a:lnTo>
                  <a:lnTo>
                    <a:pt x="618449" y="0"/>
                  </a:lnTo>
                  <a:close/>
                </a:path>
              </a:pathLst>
            </a:custGeom>
            <a:solidFill>
              <a:srgbClr val="000000"/>
            </a:solidFill>
          </p:spPr>
          <p:txBody>
            <a:bodyPr wrap="square" lIns="0" tIns="0" rIns="0" bIns="0" rtlCol="0"/>
            <a:lstStyle/>
            <a:p>
              <a:endParaRPr/>
            </a:p>
          </p:txBody>
        </p:sp>
      </p:grpSp>
      <p:sp>
        <p:nvSpPr>
          <p:cNvPr id="11" name="object 11"/>
          <p:cNvSpPr/>
          <p:nvPr/>
        </p:nvSpPr>
        <p:spPr>
          <a:xfrm>
            <a:off x="8598427" y="1817997"/>
            <a:ext cx="17780" cy="208279"/>
          </a:xfrm>
          <a:custGeom>
            <a:avLst/>
            <a:gdLst/>
            <a:ahLst/>
            <a:cxnLst/>
            <a:rect l="l" t="t" r="r" b="b"/>
            <a:pathLst>
              <a:path w="17779" h="208280">
                <a:moveTo>
                  <a:pt x="17189" y="0"/>
                </a:moveTo>
                <a:lnTo>
                  <a:pt x="0" y="0"/>
                </a:lnTo>
                <a:lnTo>
                  <a:pt x="0" y="207726"/>
                </a:lnTo>
                <a:lnTo>
                  <a:pt x="17189" y="207726"/>
                </a:lnTo>
                <a:lnTo>
                  <a:pt x="17189" y="0"/>
                </a:lnTo>
                <a:close/>
              </a:path>
            </a:pathLst>
          </a:custGeom>
          <a:solidFill>
            <a:srgbClr val="000000"/>
          </a:solidFill>
        </p:spPr>
        <p:txBody>
          <a:bodyPr wrap="square" lIns="0" tIns="0" rIns="0" bIns="0" rtlCol="0"/>
          <a:lstStyle/>
          <a:p>
            <a:endParaRPr/>
          </a:p>
        </p:txBody>
      </p:sp>
      <p:sp>
        <p:nvSpPr>
          <p:cNvPr id="12" name="object 12"/>
          <p:cNvSpPr/>
          <p:nvPr/>
        </p:nvSpPr>
        <p:spPr>
          <a:xfrm>
            <a:off x="8390845" y="1817997"/>
            <a:ext cx="17780" cy="208279"/>
          </a:xfrm>
          <a:custGeom>
            <a:avLst/>
            <a:gdLst/>
            <a:ahLst/>
            <a:cxnLst/>
            <a:rect l="l" t="t" r="r" b="b"/>
            <a:pathLst>
              <a:path w="17779" h="208280">
                <a:moveTo>
                  <a:pt x="17189" y="0"/>
                </a:moveTo>
                <a:lnTo>
                  <a:pt x="0" y="0"/>
                </a:lnTo>
                <a:lnTo>
                  <a:pt x="0" y="207726"/>
                </a:lnTo>
                <a:lnTo>
                  <a:pt x="17189" y="207726"/>
                </a:lnTo>
                <a:lnTo>
                  <a:pt x="17189" y="0"/>
                </a:lnTo>
                <a:close/>
              </a:path>
            </a:pathLst>
          </a:custGeom>
          <a:solidFill>
            <a:srgbClr val="000000"/>
          </a:solidFill>
        </p:spPr>
        <p:txBody>
          <a:bodyPr wrap="square" lIns="0" tIns="0" rIns="0" bIns="0" rtlCol="0"/>
          <a:lstStyle/>
          <a:p>
            <a:endParaRPr/>
          </a:p>
        </p:txBody>
      </p:sp>
      <p:sp>
        <p:nvSpPr>
          <p:cNvPr id="13" name="object 13"/>
          <p:cNvSpPr txBox="1"/>
          <p:nvPr/>
        </p:nvSpPr>
        <p:spPr>
          <a:xfrm>
            <a:off x="8703508" y="1863807"/>
            <a:ext cx="124460" cy="212879"/>
          </a:xfrm>
          <a:prstGeom prst="rect">
            <a:avLst/>
          </a:prstGeom>
        </p:spPr>
        <p:txBody>
          <a:bodyPr vert="horz" wrap="square" lIns="0" tIns="12700" rIns="0" bIns="0" rtlCol="0">
            <a:spAutoFit/>
          </a:bodyPr>
          <a:lstStyle/>
          <a:p>
            <a:pPr marL="12700">
              <a:spcBef>
                <a:spcPts val="100"/>
              </a:spcBef>
            </a:pPr>
            <a:r>
              <a:rPr sz="1300" dirty="0">
                <a:latin typeface="Cambria Math"/>
                <a:cs typeface="Cambria Math"/>
              </a:rPr>
              <a:t>𝟐</a:t>
            </a:r>
            <a:endParaRPr sz="1300">
              <a:latin typeface="Cambria Math"/>
              <a:cs typeface="Cambria Math"/>
            </a:endParaRPr>
          </a:p>
        </p:txBody>
      </p:sp>
      <p:sp>
        <p:nvSpPr>
          <p:cNvPr id="14" name="object 14"/>
          <p:cNvSpPr txBox="1"/>
          <p:nvPr/>
        </p:nvSpPr>
        <p:spPr>
          <a:xfrm>
            <a:off x="8252150" y="1745823"/>
            <a:ext cx="601345" cy="299720"/>
          </a:xfrm>
          <a:prstGeom prst="rect">
            <a:avLst/>
          </a:prstGeom>
        </p:spPr>
        <p:txBody>
          <a:bodyPr vert="horz" wrap="square" lIns="0" tIns="12700" rIns="0" bIns="0" rtlCol="0">
            <a:spAutoFit/>
          </a:bodyPr>
          <a:lstStyle/>
          <a:p>
            <a:pPr marL="38100">
              <a:spcBef>
                <a:spcPts val="100"/>
              </a:spcBef>
            </a:pPr>
            <a:r>
              <a:rPr dirty="0">
                <a:latin typeface="Cambria Math"/>
                <a:cs typeface="Cambria Math"/>
              </a:rPr>
              <a:t>|</a:t>
            </a:r>
            <a:r>
              <a:rPr spc="135" dirty="0">
                <a:latin typeface="Cambria Math"/>
                <a:cs typeface="Cambria Math"/>
              </a:rPr>
              <a:t> </a:t>
            </a:r>
            <a:r>
              <a:rPr dirty="0">
                <a:latin typeface="Cambria Math"/>
                <a:cs typeface="Cambria Math"/>
              </a:rPr>
              <a:t>𝜃</a:t>
            </a:r>
            <a:r>
              <a:rPr spc="185" dirty="0">
                <a:latin typeface="Cambria Math"/>
                <a:cs typeface="Cambria Math"/>
              </a:rPr>
              <a:t> </a:t>
            </a:r>
            <a:r>
              <a:rPr dirty="0">
                <a:latin typeface="Cambria Math"/>
                <a:cs typeface="Cambria Math"/>
              </a:rPr>
              <a:t>|</a:t>
            </a:r>
            <a:r>
              <a:rPr sz="1950" baseline="29914" dirty="0">
                <a:latin typeface="Cambria Math"/>
                <a:cs typeface="Cambria Math"/>
              </a:rPr>
              <a:t>𝟐</a:t>
            </a:r>
            <a:endParaRPr sz="1950" baseline="29914">
              <a:latin typeface="Cambria Math"/>
              <a:cs typeface="Cambria Math"/>
            </a:endParaRPr>
          </a:p>
        </p:txBody>
      </p:sp>
      <p:pic>
        <p:nvPicPr>
          <p:cNvPr id="15" name="object 15"/>
          <p:cNvPicPr/>
          <p:nvPr/>
        </p:nvPicPr>
        <p:blipFill>
          <a:blip r:embed="rId4" cstate="print"/>
          <a:stretch>
            <a:fillRect/>
          </a:stretch>
        </p:blipFill>
        <p:spPr>
          <a:xfrm>
            <a:off x="3336006" y="2909220"/>
            <a:ext cx="5003800" cy="584200"/>
          </a:xfrm>
          <a:prstGeom prst="rect">
            <a:avLst/>
          </a:prstGeom>
        </p:spPr>
      </p:pic>
      <p:pic>
        <p:nvPicPr>
          <p:cNvPr id="16" name="object 16"/>
          <p:cNvPicPr/>
          <p:nvPr/>
        </p:nvPicPr>
        <p:blipFill>
          <a:blip r:embed="rId5" cstate="print"/>
          <a:stretch>
            <a:fillRect/>
          </a:stretch>
        </p:blipFill>
        <p:spPr>
          <a:xfrm>
            <a:off x="3321542" y="4876275"/>
            <a:ext cx="5410200" cy="381000"/>
          </a:xfrm>
          <a:prstGeom prst="rect">
            <a:avLst/>
          </a:prstGeom>
        </p:spPr>
      </p:pic>
      <p:sp>
        <p:nvSpPr>
          <p:cNvPr id="17" name="object 17"/>
          <p:cNvSpPr txBox="1">
            <a:spLocks noGrp="1"/>
          </p:cNvSpPr>
          <p:nvPr>
            <p:ph type="ftr" sz="quarter" idx="5"/>
          </p:nvPr>
        </p:nvSpPr>
        <p:spPr>
          <a:xfrm>
            <a:off x="6193600" y="6541868"/>
            <a:ext cx="870584" cy="256540"/>
          </a:xfrm>
          <a:prstGeom prst="rect">
            <a:avLst/>
          </a:prstGeom>
        </p:spPr>
        <p:txBody>
          <a:bodyPr vert="horz" wrap="square" lIns="0" tIns="0" rIns="0" bIns="0" rtlCol="0">
            <a:spAutoFit/>
          </a:bodyPr>
          <a:lstStyle>
            <a:defPPr>
              <a:defRPr lang="en-US"/>
            </a:defPPr>
            <a:lvl1pPr marL="0" algn="l" defTabSz="914400" rtl="0" eaLnBrk="1" latinLnBrk="0" hangingPunct="1">
              <a:defRPr sz="1600" b="1" i="1" kern="1200">
                <a:solidFill>
                  <a:schemeClr val="bg1"/>
                </a:solidFill>
                <a:latin typeface="Georgia"/>
                <a:ea typeface="+mn-ea"/>
                <a:cs typeface="Georgi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885"/>
              </a:lnSpc>
            </a:pPr>
            <a:r>
              <a:rPr lang="en-IN" spc="-5"/>
              <a:t>InfoLab</a:t>
            </a:r>
            <a:endParaRPr spc="-5" dirty="0"/>
          </a:p>
        </p:txBody>
      </p:sp>
      <p:sp>
        <p:nvSpPr>
          <p:cNvPr id="18" name="object 18"/>
          <p:cNvSpPr txBox="1">
            <a:spLocks noGrp="1"/>
          </p:cNvSpPr>
          <p:nvPr>
            <p:ph type="sldNum" sz="quarter" idx="7"/>
          </p:nvPr>
        </p:nvSpPr>
        <p:spPr>
          <a:xfrm>
            <a:off x="4278138" y="6587087"/>
            <a:ext cx="273685" cy="203200"/>
          </a:xfrm>
          <a:prstGeom prst="rect">
            <a:avLst/>
          </a:prstGeom>
        </p:spPr>
        <p:txBody>
          <a:bodyPr vert="horz" wrap="square" lIns="0" tIns="0" rIns="0" bIns="0" rtlCol="0">
            <a:spAutoFit/>
          </a:bodyPr>
          <a:lstStyle>
            <a:defPPr>
              <a:defRPr lang="en-US"/>
            </a:defPPr>
            <a:lvl1pPr marL="0" algn="l" defTabSz="914400" rtl="0" eaLnBrk="1" latinLnBrk="0" hangingPunct="1">
              <a:defRPr sz="1400" b="1"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460"/>
              </a:lnSpc>
            </a:pPr>
            <a:fld id="{81D60167-4931-47E6-BA6A-407CBD079E47}" type="slidenum">
              <a:rPr lang="en-IN" smtClean="0"/>
              <a:pPr marL="38100">
                <a:lnSpc>
                  <a:spcPts val="1460"/>
                </a:lnSpc>
              </a:pPr>
              <a:t>19</a:t>
            </a:fld>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2914799" y="2466549"/>
            <a:ext cx="6694170" cy="689932"/>
          </a:xfrm>
          <a:prstGeom prst="rect">
            <a:avLst/>
          </a:prstGeom>
        </p:spPr>
        <p:txBody>
          <a:bodyPr vert="horz" wrap="square" lIns="0" tIns="12700" rIns="0" bIns="0" rtlCol="0" anchor="ctr">
            <a:spAutoFit/>
          </a:bodyPr>
          <a:lstStyle/>
          <a:p>
            <a:pPr marL="12700">
              <a:lnSpc>
                <a:spcPct val="100000"/>
              </a:lnSpc>
              <a:spcBef>
                <a:spcPts val="100"/>
              </a:spcBef>
            </a:pPr>
            <a:r>
              <a:rPr spc="-150" dirty="0"/>
              <a:t>I</a:t>
            </a:r>
            <a:r>
              <a:rPr spc="-160" dirty="0"/>
              <a:t>n</a:t>
            </a:r>
            <a:r>
              <a:rPr spc="-150" dirty="0"/>
              <a:t>t</a:t>
            </a:r>
            <a:r>
              <a:rPr spc="-145" dirty="0"/>
              <a:t>r</a:t>
            </a:r>
            <a:r>
              <a:rPr spc="-160" dirty="0"/>
              <a:t>odu</a:t>
            </a:r>
            <a:r>
              <a:rPr spc="-155" dirty="0"/>
              <a:t>c</a:t>
            </a:r>
            <a:r>
              <a:rPr spc="-150" dirty="0"/>
              <a:t>ti</a:t>
            </a:r>
            <a:r>
              <a:rPr spc="-160" dirty="0"/>
              <a:t>o</a:t>
            </a:r>
            <a:r>
              <a:rPr dirty="0"/>
              <a:t>n</a:t>
            </a:r>
            <a:r>
              <a:rPr spc="-310" dirty="0"/>
              <a:t> </a:t>
            </a:r>
            <a:r>
              <a:rPr spc="-150" dirty="0"/>
              <a:t>t</a:t>
            </a:r>
            <a:r>
              <a:rPr dirty="0"/>
              <a:t>o</a:t>
            </a:r>
            <a:r>
              <a:rPr spc="-310" dirty="0"/>
              <a:t> </a:t>
            </a:r>
            <a:r>
              <a:rPr spc="-155" dirty="0"/>
              <a:t>Re</a:t>
            </a:r>
            <a:r>
              <a:rPr spc="-160" dirty="0"/>
              <a:t>gu</a:t>
            </a:r>
            <a:r>
              <a:rPr spc="-150" dirty="0"/>
              <a:t>la</a:t>
            </a:r>
            <a:r>
              <a:rPr spc="-145" dirty="0"/>
              <a:t>r</a:t>
            </a:r>
            <a:r>
              <a:rPr spc="-150" dirty="0"/>
              <a:t>iza</a:t>
            </a:r>
            <a:r>
              <a:rPr spc="-145" dirty="0"/>
              <a:t>t</a:t>
            </a:r>
            <a:r>
              <a:rPr spc="-150" dirty="0"/>
              <a:t>i</a:t>
            </a:r>
            <a:r>
              <a:rPr spc="-160" dirty="0"/>
              <a:t>o</a:t>
            </a:r>
            <a:r>
              <a:rPr dirty="0"/>
              <a:t>n</a:t>
            </a:r>
          </a:p>
        </p:txBody>
      </p:sp>
      <p:sp>
        <p:nvSpPr>
          <p:cNvPr id="6" name="object 6"/>
          <p:cNvSpPr txBox="1">
            <a:spLocks noGrp="1"/>
          </p:cNvSpPr>
          <p:nvPr>
            <p:ph type="ftr" sz="quarter" idx="5"/>
          </p:nvPr>
        </p:nvSpPr>
        <p:spPr>
          <a:xfrm>
            <a:off x="6193600" y="6541868"/>
            <a:ext cx="870584" cy="256540"/>
          </a:xfrm>
          <a:prstGeom prst="rect">
            <a:avLst/>
          </a:prstGeom>
        </p:spPr>
        <p:txBody>
          <a:bodyPr vert="horz" wrap="square" lIns="0" tIns="0" rIns="0" bIns="0" rtlCol="0">
            <a:spAutoFit/>
          </a:bodyPr>
          <a:lstStyle>
            <a:defPPr>
              <a:defRPr lang="en-US"/>
            </a:defPPr>
            <a:lvl1pPr marL="0" algn="l" defTabSz="914400" rtl="0" eaLnBrk="1" latinLnBrk="0" hangingPunct="1">
              <a:defRPr sz="1600" b="1" i="1" kern="1200">
                <a:solidFill>
                  <a:schemeClr val="bg1"/>
                </a:solidFill>
                <a:latin typeface="Georgia"/>
                <a:ea typeface="+mn-ea"/>
                <a:cs typeface="Georgi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885"/>
              </a:lnSpc>
            </a:pPr>
            <a:r>
              <a:rPr lang="en-IN" spc="-5"/>
              <a:t>InfoLab</a:t>
            </a:r>
            <a:endParaRPr spc="-5" dirty="0"/>
          </a:p>
        </p:txBody>
      </p:sp>
    </p:spTree>
    <p:extLst>
      <p:ext uri="{BB962C8B-B14F-4D97-AF65-F5344CB8AC3E}">
        <p14:creationId xmlns:p14="http://schemas.microsoft.com/office/powerpoint/2010/main" val="29654971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9064" y="1241212"/>
            <a:ext cx="170687" cy="177800"/>
          </a:xfrm>
          <a:prstGeom prst="rect">
            <a:avLst/>
          </a:prstGeom>
        </p:spPr>
      </p:pic>
      <p:sp>
        <p:nvSpPr>
          <p:cNvPr id="3" name="object 3"/>
          <p:cNvSpPr txBox="1"/>
          <p:nvPr/>
        </p:nvSpPr>
        <p:spPr>
          <a:xfrm>
            <a:off x="2210180" y="1109979"/>
            <a:ext cx="2951480" cy="391160"/>
          </a:xfrm>
          <a:prstGeom prst="rect">
            <a:avLst/>
          </a:prstGeom>
        </p:spPr>
        <p:txBody>
          <a:bodyPr vert="horz" wrap="square" lIns="0" tIns="12700" rIns="0" bIns="0" rtlCol="0">
            <a:spAutoFit/>
          </a:bodyPr>
          <a:lstStyle/>
          <a:p>
            <a:pPr marL="12700">
              <a:spcBef>
                <a:spcPts val="100"/>
              </a:spcBef>
            </a:pPr>
            <a:r>
              <a:rPr sz="2400" b="1" spc="-5" dirty="0">
                <a:latin typeface="Arial"/>
                <a:cs typeface="Arial"/>
              </a:rPr>
              <a:t>Calculating</a:t>
            </a:r>
            <a:r>
              <a:rPr sz="2400" b="1" spc="-55" dirty="0">
                <a:latin typeface="Arial"/>
                <a:cs typeface="Arial"/>
              </a:rPr>
              <a:t> </a:t>
            </a:r>
            <a:r>
              <a:rPr sz="2400" b="1" spc="-5" dirty="0">
                <a:latin typeface="Arial"/>
                <a:cs typeface="Arial"/>
              </a:rPr>
              <a:t>gradient</a:t>
            </a:r>
            <a:endParaRPr sz="2400">
              <a:latin typeface="Arial"/>
              <a:cs typeface="Arial"/>
            </a:endParaRPr>
          </a:p>
        </p:txBody>
      </p:sp>
      <p:pic>
        <p:nvPicPr>
          <p:cNvPr id="4" name="object 4"/>
          <p:cNvPicPr/>
          <p:nvPr/>
        </p:nvPicPr>
        <p:blipFill>
          <a:blip r:embed="rId2" cstate="print"/>
          <a:stretch>
            <a:fillRect/>
          </a:stretch>
        </p:blipFill>
        <p:spPr>
          <a:xfrm>
            <a:off x="1909064" y="2777912"/>
            <a:ext cx="170687" cy="177800"/>
          </a:xfrm>
          <a:prstGeom prst="rect">
            <a:avLst/>
          </a:prstGeom>
        </p:spPr>
      </p:pic>
      <p:sp>
        <p:nvSpPr>
          <p:cNvPr id="5" name="object 5"/>
          <p:cNvSpPr txBox="1"/>
          <p:nvPr/>
        </p:nvSpPr>
        <p:spPr>
          <a:xfrm>
            <a:off x="2210180" y="2646658"/>
            <a:ext cx="3455670" cy="391160"/>
          </a:xfrm>
          <a:prstGeom prst="rect">
            <a:avLst/>
          </a:prstGeom>
        </p:spPr>
        <p:txBody>
          <a:bodyPr vert="horz" wrap="square" lIns="0" tIns="12700" rIns="0" bIns="0" rtlCol="0">
            <a:spAutoFit/>
          </a:bodyPr>
          <a:lstStyle/>
          <a:p>
            <a:pPr marL="12700">
              <a:spcBef>
                <a:spcPts val="100"/>
              </a:spcBef>
            </a:pPr>
            <a:r>
              <a:rPr sz="2400" b="1" spc="-5" dirty="0">
                <a:latin typeface="Arial"/>
                <a:cs typeface="Arial"/>
              </a:rPr>
              <a:t>Applying</a:t>
            </a:r>
            <a:r>
              <a:rPr sz="2400" b="1" spc="-40" dirty="0">
                <a:latin typeface="Arial"/>
                <a:cs typeface="Arial"/>
              </a:rPr>
              <a:t> </a:t>
            </a:r>
            <a:r>
              <a:rPr sz="2400" b="1" spc="-5" dirty="0">
                <a:latin typeface="Arial"/>
                <a:cs typeface="Arial"/>
              </a:rPr>
              <a:t>weight</a:t>
            </a:r>
            <a:r>
              <a:rPr sz="2400" b="1" spc="-35" dirty="0">
                <a:latin typeface="Arial"/>
                <a:cs typeface="Arial"/>
              </a:rPr>
              <a:t> </a:t>
            </a:r>
            <a:r>
              <a:rPr sz="2400" b="1" spc="-5" dirty="0">
                <a:latin typeface="Arial"/>
                <a:cs typeface="Arial"/>
              </a:rPr>
              <a:t>update</a:t>
            </a:r>
            <a:endParaRPr sz="2400">
              <a:latin typeface="Arial"/>
              <a:cs typeface="Arial"/>
            </a:endParaRPr>
          </a:p>
        </p:txBody>
      </p:sp>
      <p:sp>
        <p:nvSpPr>
          <p:cNvPr id="7" name="object 7"/>
          <p:cNvSpPr txBox="1">
            <a:spLocks noGrp="1"/>
          </p:cNvSpPr>
          <p:nvPr>
            <p:ph type="title"/>
          </p:nvPr>
        </p:nvSpPr>
        <p:spPr>
          <a:xfrm>
            <a:off x="1785620" y="183388"/>
            <a:ext cx="4536440" cy="513080"/>
          </a:xfrm>
          <a:prstGeom prst="rect">
            <a:avLst/>
          </a:prstGeom>
        </p:spPr>
        <p:txBody>
          <a:bodyPr vert="horz" wrap="square" lIns="0" tIns="12700" rIns="0" bIns="0" rtlCol="0" anchor="ctr">
            <a:spAutoFit/>
          </a:bodyPr>
          <a:lstStyle/>
          <a:p>
            <a:pPr marL="12700">
              <a:lnSpc>
                <a:spcPct val="100000"/>
              </a:lnSpc>
              <a:spcBef>
                <a:spcPts val="100"/>
              </a:spcBef>
            </a:pPr>
            <a:r>
              <a:rPr sz="3200" spc="-5" dirty="0">
                <a:solidFill>
                  <a:srgbClr val="004990"/>
                </a:solidFill>
              </a:rPr>
              <a:t>L2</a:t>
            </a:r>
            <a:r>
              <a:rPr sz="3200" spc="-40" dirty="0">
                <a:solidFill>
                  <a:srgbClr val="004990"/>
                </a:solidFill>
              </a:rPr>
              <a:t> </a:t>
            </a:r>
            <a:r>
              <a:rPr sz="3200" spc="-5" dirty="0">
                <a:solidFill>
                  <a:srgbClr val="004990"/>
                </a:solidFill>
              </a:rPr>
              <a:t>norm</a:t>
            </a:r>
            <a:r>
              <a:rPr sz="3200" spc="-35" dirty="0">
                <a:solidFill>
                  <a:srgbClr val="004990"/>
                </a:solidFill>
              </a:rPr>
              <a:t> </a:t>
            </a:r>
            <a:r>
              <a:rPr sz="3200" spc="-5" dirty="0">
                <a:solidFill>
                  <a:srgbClr val="004990"/>
                </a:solidFill>
              </a:rPr>
              <a:t>Regularization</a:t>
            </a:r>
            <a:endParaRPr sz="3200"/>
          </a:p>
        </p:txBody>
      </p:sp>
      <p:pic>
        <p:nvPicPr>
          <p:cNvPr id="8" name="object 8"/>
          <p:cNvPicPr/>
          <p:nvPr/>
        </p:nvPicPr>
        <p:blipFill>
          <a:blip r:embed="rId3" cstate="print"/>
          <a:stretch>
            <a:fillRect/>
          </a:stretch>
        </p:blipFill>
        <p:spPr>
          <a:xfrm>
            <a:off x="3379470" y="3475378"/>
            <a:ext cx="4902200" cy="355600"/>
          </a:xfrm>
          <a:prstGeom prst="rect">
            <a:avLst/>
          </a:prstGeom>
        </p:spPr>
      </p:pic>
      <p:pic>
        <p:nvPicPr>
          <p:cNvPr id="9" name="object 9"/>
          <p:cNvPicPr/>
          <p:nvPr/>
        </p:nvPicPr>
        <p:blipFill>
          <a:blip r:embed="rId4" cstate="print"/>
          <a:stretch>
            <a:fillRect/>
          </a:stretch>
        </p:blipFill>
        <p:spPr>
          <a:xfrm>
            <a:off x="3379470" y="4351326"/>
            <a:ext cx="4826000" cy="330200"/>
          </a:xfrm>
          <a:prstGeom prst="rect">
            <a:avLst/>
          </a:prstGeom>
        </p:spPr>
      </p:pic>
      <p:pic>
        <p:nvPicPr>
          <p:cNvPr id="10" name="object 10"/>
          <p:cNvPicPr/>
          <p:nvPr/>
        </p:nvPicPr>
        <p:blipFill>
          <a:blip r:embed="rId5" cstate="print"/>
          <a:stretch>
            <a:fillRect/>
          </a:stretch>
        </p:blipFill>
        <p:spPr>
          <a:xfrm>
            <a:off x="3354070" y="1807955"/>
            <a:ext cx="5410200" cy="381000"/>
          </a:xfrm>
          <a:prstGeom prst="rect">
            <a:avLst/>
          </a:prstGeom>
        </p:spPr>
      </p:pic>
      <p:sp>
        <p:nvSpPr>
          <p:cNvPr id="11" name="object 11"/>
          <p:cNvSpPr txBox="1">
            <a:spLocks noGrp="1"/>
          </p:cNvSpPr>
          <p:nvPr>
            <p:ph type="ftr" sz="quarter" idx="5"/>
          </p:nvPr>
        </p:nvSpPr>
        <p:spPr>
          <a:xfrm>
            <a:off x="6193600" y="6541868"/>
            <a:ext cx="870584" cy="256540"/>
          </a:xfrm>
          <a:prstGeom prst="rect">
            <a:avLst/>
          </a:prstGeom>
        </p:spPr>
        <p:txBody>
          <a:bodyPr vert="horz" wrap="square" lIns="0" tIns="0" rIns="0" bIns="0" rtlCol="0">
            <a:spAutoFit/>
          </a:bodyPr>
          <a:lstStyle>
            <a:defPPr>
              <a:defRPr lang="en-US"/>
            </a:defPPr>
            <a:lvl1pPr marL="0" algn="l" defTabSz="914400" rtl="0" eaLnBrk="1" latinLnBrk="0" hangingPunct="1">
              <a:defRPr sz="1600" b="1" i="1" kern="1200">
                <a:solidFill>
                  <a:schemeClr val="bg1"/>
                </a:solidFill>
                <a:latin typeface="Georgia"/>
                <a:ea typeface="+mn-ea"/>
                <a:cs typeface="Georgi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885"/>
              </a:lnSpc>
            </a:pPr>
            <a:r>
              <a:rPr lang="en-IN" spc="-5"/>
              <a:t>InfoLab</a:t>
            </a:r>
            <a:endParaRPr spc="-5" dirty="0"/>
          </a:p>
        </p:txBody>
      </p:sp>
      <p:sp>
        <p:nvSpPr>
          <p:cNvPr id="12" name="object 12"/>
          <p:cNvSpPr txBox="1">
            <a:spLocks noGrp="1"/>
          </p:cNvSpPr>
          <p:nvPr>
            <p:ph type="sldNum" sz="quarter" idx="7"/>
          </p:nvPr>
        </p:nvSpPr>
        <p:spPr>
          <a:xfrm>
            <a:off x="4278138" y="6587087"/>
            <a:ext cx="273685" cy="203200"/>
          </a:xfrm>
          <a:prstGeom prst="rect">
            <a:avLst/>
          </a:prstGeom>
        </p:spPr>
        <p:txBody>
          <a:bodyPr vert="horz" wrap="square" lIns="0" tIns="0" rIns="0" bIns="0" rtlCol="0">
            <a:spAutoFit/>
          </a:bodyPr>
          <a:lstStyle>
            <a:defPPr>
              <a:defRPr lang="en-US"/>
            </a:defPPr>
            <a:lvl1pPr marL="0" algn="l" defTabSz="914400" rtl="0" eaLnBrk="1" latinLnBrk="0" hangingPunct="1">
              <a:defRPr sz="1400" b="1"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460"/>
              </a:lnSpc>
            </a:pPr>
            <a:fld id="{81D60167-4931-47E6-BA6A-407CBD079E47}" type="slidenum">
              <a:rPr lang="en-IN" smtClean="0"/>
              <a:pPr marL="38100">
                <a:lnSpc>
                  <a:spcPts val="1460"/>
                </a:lnSpc>
              </a:pPr>
              <a:t>20</a:t>
            </a:fld>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22B32-5C04-49DF-B5BA-AA6BF2429F5F}"/>
              </a:ext>
            </a:extLst>
          </p:cNvPr>
          <p:cNvSpPr>
            <a:spLocks noGrp="1"/>
          </p:cNvSpPr>
          <p:nvPr>
            <p:ph type="title"/>
          </p:nvPr>
        </p:nvSpPr>
        <p:spPr>
          <a:xfrm>
            <a:off x="838200" y="365125"/>
            <a:ext cx="10515600" cy="1142399"/>
          </a:xfrm>
        </p:spPr>
        <p:txBody>
          <a:bodyPr/>
          <a:lstStyle/>
          <a:p>
            <a:r>
              <a:rPr lang="en-US" sz="4400" b="1" spc="-5" dirty="0">
                <a:solidFill>
                  <a:srgbClr val="004990"/>
                </a:solidFill>
                <a:latin typeface="Arial"/>
                <a:cs typeface="Arial"/>
              </a:rPr>
              <a:t>Effect</a:t>
            </a:r>
            <a:r>
              <a:rPr lang="en-US" sz="4400" b="1" spc="-20" dirty="0">
                <a:solidFill>
                  <a:srgbClr val="004990"/>
                </a:solidFill>
                <a:latin typeface="Arial"/>
                <a:cs typeface="Arial"/>
              </a:rPr>
              <a:t> </a:t>
            </a:r>
            <a:r>
              <a:rPr lang="en-US" sz="4400" b="1" spc="-5" dirty="0">
                <a:solidFill>
                  <a:srgbClr val="004990"/>
                </a:solidFill>
                <a:latin typeface="Arial"/>
                <a:cs typeface="Arial"/>
              </a:rPr>
              <a:t>of</a:t>
            </a:r>
            <a:r>
              <a:rPr lang="en-US" sz="4400" b="1" spc="-15" dirty="0">
                <a:solidFill>
                  <a:srgbClr val="004990"/>
                </a:solidFill>
                <a:latin typeface="Arial"/>
                <a:cs typeface="Arial"/>
              </a:rPr>
              <a:t> </a:t>
            </a:r>
            <a:r>
              <a:rPr lang="en-US" sz="4400" b="1" spc="-5" dirty="0">
                <a:solidFill>
                  <a:srgbClr val="004990"/>
                </a:solidFill>
                <a:latin typeface="Arial"/>
                <a:cs typeface="Arial"/>
              </a:rPr>
              <a:t>L2</a:t>
            </a:r>
            <a:r>
              <a:rPr lang="en-US" sz="4400" b="1" spc="-25" dirty="0">
                <a:solidFill>
                  <a:srgbClr val="004990"/>
                </a:solidFill>
                <a:latin typeface="Arial"/>
                <a:cs typeface="Arial"/>
              </a:rPr>
              <a:t> </a:t>
            </a:r>
            <a:r>
              <a:rPr lang="en-US" sz="4400" b="1" spc="-5" dirty="0">
                <a:solidFill>
                  <a:srgbClr val="004990"/>
                </a:solidFill>
                <a:latin typeface="Arial"/>
                <a:cs typeface="Arial"/>
              </a:rPr>
              <a:t>norm</a:t>
            </a:r>
            <a:r>
              <a:rPr lang="en-US" sz="4400" b="1" spc="-10" dirty="0">
                <a:solidFill>
                  <a:srgbClr val="004990"/>
                </a:solidFill>
                <a:latin typeface="Arial"/>
                <a:cs typeface="Arial"/>
              </a:rPr>
              <a:t> </a:t>
            </a:r>
            <a:r>
              <a:rPr lang="en-US" sz="4400" b="1" spc="-5" dirty="0">
                <a:solidFill>
                  <a:srgbClr val="004990"/>
                </a:solidFill>
                <a:latin typeface="Arial"/>
                <a:cs typeface="Arial"/>
              </a:rPr>
              <a:t>Regularization</a:t>
            </a:r>
            <a:endParaRPr lang="en-IN" dirty="0"/>
          </a:p>
        </p:txBody>
      </p:sp>
      <p:sp>
        <p:nvSpPr>
          <p:cNvPr id="3" name="Content Placeholder 2">
            <a:extLst>
              <a:ext uri="{FF2B5EF4-FFF2-40B4-BE49-F238E27FC236}">
                <a16:creationId xmlns:a16="http://schemas.microsoft.com/office/drawing/2014/main" id="{80EC1DED-5967-453E-8697-765016932835}"/>
              </a:ext>
            </a:extLst>
          </p:cNvPr>
          <p:cNvSpPr>
            <a:spLocks noGrp="1"/>
          </p:cNvSpPr>
          <p:nvPr>
            <p:ph idx="1"/>
          </p:nvPr>
        </p:nvSpPr>
        <p:spPr/>
        <p:txBody>
          <a:bodyPr/>
          <a:lstStyle/>
          <a:p>
            <a:r>
              <a:rPr lang="en-US" dirty="0"/>
              <a:t>Only directions along which the parameters contribute  significantly to reducing the objective function are preserved relatively intact.</a:t>
            </a:r>
          </a:p>
          <a:p>
            <a:endParaRPr lang="en-IN" dirty="0"/>
          </a:p>
        </p:txBody>
      </p:sp>
      <p:grpSp>
        <p:nvGrpSpPr>
          <p:cNvPr id="4" name="object 5">
            <a:extLst>
              <a:ext uri="{FF2B5EF4-FFF2-40B4-BE49-F238E27FC236}">
                <a16:creationId xmlns:a16="http://schemas.microsoft.com/office/drawing/2014/main" id="{E9B80EF5-F470-4E79-9D5A-09A928BE1FF0}"/>
              </a:ext>
            </a:extLst>
          </p:cNvPr>
          <p:cNvGrpSpPr/>
          <p:nvPr/>
        </p:nvGrpSpPr>
        <p:grpSpPr>
          <a:xfrm>
            <a:off x="3764692" y="2702011"/>
            <a:ext cx="3847071" cy="3906194"/>
            <a:chOff x="3087345" y="3004499"/>
            <a:chExt cx="2960370" cy="2979420"/>
          </a:xfrm>
        </p:grpSpPr>
        <p:pic>
          <p:nvPicPr>
            <p:cNvPr id="5" name="object 6">
              <a:extLst>
                <a:ext uri="{FF2B5EF4-FFF2-40B4-BE49-F238E27FC236}">
                  <a16:creationId xmlns:a16="http://schemas.microsoft.com/office/drawing/2014/main" id="{281EDBA2-D372-4DD6-8A91-0D70D839E6DA}"/>
                </a:ext>
              </a:extLst>
            </p:cNvPr>
            <p:cNvPicPr/>
            <p:nvPr/>
          </p:nvPicPr>
          <p:blipFill>
            <a:blip r:embed="rId2" cstate="print"/>
            <a:stretch>
              <a:fillRect/>
            </a:stretch>
          </p:blipFill>
          <p:spPr>
            <a:xfrm>
              <a:off x="3087345" y="3004499"/>
              <a:ext cx="2959822" cy="2978795"/>
            </a:xfrm>
            <a:prstGeom prst="rect">
              <a:avLst/>
            </a:prstGeom>
          </p:spPr>
        </p:pic>
        <p:pic>
          <p:nvPicPr>
            <p:cNvPr id="6" name="object 7">
              <a:extLst>
                <a:ext uri="{FF2B5EF4-FFF2-40B4-BE49-F238E27FC236}">
                  <a16:creationId xmlns:a16="http://schemas.microsoft.com/office/drawing/2014/main" id="{7572F40A-D1BD-4FF2-9E11-22D50729FB33}"/>
                </a:ext>
              </a:extLst>
            </p:cNvPr>
            <p:cNvPicPr/>
            <p:nvPr/>
          </p:nvPicPr>
          <p:blipFill>
            <a:blip r:embed="rId3" cstate="print"/>
            <a:stretch>
              <a:fillRect/>
            </a:stretch>
          </p:blipFill>
          <p:spPr>
            <a:xfrm>
              <a:off x="4174067" y="3674533"/>
              <a:ext cx="1219200" cy="613833"/>
            </a:xfrm>
            <a:prstGeom prst="rect">
              <a:avLst/>
            </a:prstGeom>
          </p:spPr>
        </p:pic>
        <p:sp>
          <p:nvSpPr>
            <p:cNvPr id="7" name="object 8">
              <a:extLst>
                <a:ext uri="{FF2B5EF4-FFF2-40B4-BE49-F238E27FC236}">
                  <a16:creationId xmlns:a16="http://schemas.microsoft.com/office/drawing/2014/main" id="{75BF22AB-CDEE-441F-A6C3-0F0E9C34C4A7}"/>
                </a:ext>
              </a:extLst>
            </p:cNvPr>
            <p:cNvSpPr/>
            <p:nvPr/>
          </p:nvSpPr>
          <p:spPr>
            <a:xfrm>
              <a:off x="4336732" y="3697961"/>
              <a:ext cx="1009015" cy="417195"/>
            </a:xfrm>
            <a:custGeom>
              <a:avLst/>
              <a:gdLst/>
              <a:ahLst/>
              <a:cxnLst/>
              <a:rect l="l" t="t" r="r" b="b"/>
              <a:pathLst>
                <a:path w="1009014" h="417195">
                  <a:moveTo>
                    <a:pt x="994920" y="0"/>
                  </a:moveTo>
                  <a:lnTo>
                    <a:pt x="99752" y="345860"/>
                  </a:lnTo>
                  <a:lnTo>
                    <a:pt x="86022" y="310320"/>
                  </a:lnTo>
                  <a:lnTo>
                    <a:pt x="0" y="404823"/>
                  </a:lnTo>
                  <a:lnTo>
                    <a:pt x="127214" y="416939"/>
                  </a:lnTo>
                  <a:lnTo>
                    <a:pt x="113483" y="381400"/>
                  </a:lnTo>
                  <a:lnTo>
                    <a:pt x="1008651" y="35539"/>
                  </a:lnTo>
                  <a:lnTo>
                    <a:pt x="994920" y="0"/>
                  </a:lnTo>
                  <a:close/>
                </a:path>
              </a:pathLst>
            </a:custGeom>
            <a:solidFill>
              <a:srgbClr val="FF0000"/>
            </a:solidFill>
          </p:spPr>
          <p:txBody>
            <a:bodyPr wrap="square" lIns="0" tIns="0" rIns="0" bIns="0" rtlCol="0"/>
            <a:lstStyle/>
            <a:p>
              <a:endParaRPr/>
            </a:p>
          </p:txBody>
        </p:sp>
        <p:pic>
          <p:nvPicPr>
            <p:cNvPr id="8" name="object 9">
              <a:extLst>
                <a:ext uri="{FF2B5EF4-FFF2-40B4-BE49-F238E27FC236}">
                  <a16:creationId xmlns:a16="http://schemas.microsoft.com/office/drawing/2014/main" id="{CB180E7A-053E-4449-AFC7-1B582E2119C3}"/>
                </a:ext>
              </a:extLst>
            </p:cNvPr>
            <p:cNvPicPr/>
            <p:nvPr/>
          </p:nvPicPr>
          <p:blipFill>
            <a:blip r:embed="rId4" cstate="print"/>
            <a:stretch>
              <a:fillRect/>
            </a:stretch>
          </p:blipFill>
          <p:spPr>
            <a:xfrm>
              <a:off x="5177367" y="3691466"/>
              <a:ext cx="321733" cy="677333"/>
            </a:xfrm>
            <a:prstGeom prst="rect">
              <a:avLst/>
            </a:prstGeom>
          </p:spPr>
        </p:pic>
        <p:sp>
          <p:nvSpPr>
            <p:cNvPr id="9" name="object 10">
              <a:extLst>
                <a:ext uri="{FF2B5EF4-FFF2-40B4-BE49-F238E27FC236}">
                  <a16:creationId xmlns:a16="http://schemas.microsoft.com/office/drawing/2014/main" id="{8AC8C5CB-2EB2-4C9C-BFE2-58FEA52E794C}"/>
                </a:ext>
              </a:extLst>
            </p:cNvPr>
            <p:cNvSpPr/>
            <p:nvPr/>
          </p:nvSpPr>
          <p:spPr>
            <a:xfrm>
              <a:off x="5281368" y="3715731"/>
              <a:ext cx="114300" cy="470534"/>
            </a:xfrm>
            <a:custGeom>
              <a:avLst/>
              <a:gdLst/>
              <a:ahLst/>
              <a:cxnLst/>
              <a:rect l="l" t="t" r="r" b="b"/>
              <a:pathLst>
                <a:path w="114300" h="470535">
                  <a:moveTo>
                    <a:pt x="114300" y="356234"/>
                  </a:moveTo>
                  <a:lnTo>
                    <a:pt x="0" y="356234"/>
                  </a:lnTo>
                  <a:lnTo>
                    <a:pt x="57150" y="470534"/>
                  </a:lnTo>
                  <a:lnTo>
                    <a:pt x="114300" y="356234"/>
                  </a:lnTo>
                  <a:close/>
                </a:path>
                <a:path w="114300" h="470535">
                  <a:moveTo>
                    <a:pt x="76200" y="266699"/>
                  </a:moveTo>
                  <a:lnTo>
                    <a:pt x="38100" y="266699"/>
                  </a:lnTo>
                  <a:lnTo>
                    <a:pt x="38100" y="356234"/>
                  </a:lnTo>
                  <a:lnTo>
                    <a:pt x="76200" y="356234"/>
                  </a:lnTo>
                  <a:lnTo>
                    <a:pt x="76200" y="266699"/>
                  </a:lnTo>
                  <a:close/>
                </a:path>
                <a:path w="114300" h="470535">
                  <a:moveTo>
                    <a:pt x="76200" y="0"/>
                  </a:moveTo>
                  <a:lnTo>
                    <a:pt x="38100" y="0"/>
                  </a:lnTo>
                  <a:lnTo>
                    <a:pt x="38100" y="152399"/>
                  </a:lnTo>
                  <a:lnTo>
                    <a:pt x="76200" y="152399"/>
                  </a:lnTo>
                  <a:lnTo>
                    <a:pt x="76200" y="0"/>
                  </a:lnTo>
                  <a:close/>
                </a:path>
              </a:pathLst>
            </a:custGeom>
            <a:solidFill>
              <a:srgbClr val="FF0000"/>
            </a:solidFill>
          </p:spPr>
          <p:txBody>
            <a:bodyPr wrap="square" lIns="0" tIns="0" rIns="0" bIns="0" rtlCol="0"/>
            <a:lstStyle/>
            <a:p>
              <a:endParaRPr/>
            </a:p>
          </p:txBody>
        </p:sp>
        <p:pic>
          <p:nvPicPr>
            <p:cNvPr id="10" name="object 11">
              <a:extLst>
                <a:ext uri="{FF2B5EF4-FFF2-40B4-BE49-F238E27FC236}">
                  <a16:creationId xmlns:a16="http://schemas.microsoft.com/office/drawing/2014/main" id="{ACC7D6B2-60AB-40EE-BF8B-E2DC918DE7F5}"/>
                </a:ext>
              </a:extLst>
            </p:cNvPr>
            <p:cNvPicPr/>
            <p:nvPr/>
          </p:nvPicPr>
          <p:blipFill>
            <a:blip r:embed="rId5" cstate="print"/>
            <a:stretch>
              <a:fillRect/>
            </a:stretch>
          </p:blipFill>
          <p:spPr>
            <a:xfrm>
              <a:off x="4174067" y="4047066"/>
              <a:ext cx="1193800" cy="321733"/>
            </a:xfrm>
            <a:prstGeom prst="rect">
              <a:avLst/>
            </a:prstGeom>
          </p:spPr>
        </p:pic>
        <p:sp>
          <p:nvSpPr>
            <p:cNvPr id="11" name="object 12">
              <a:extLst>
                <a:ext uri="{FF2B5EF4-FFF2-40B4-BE49-F238E27FC236}">
                  <a16:creationId xmlns:a16="http://schemas.microsoft.com/office/drawing/2014/main" id="{98E79828-DB19-4D01-A6A9-192972CC1020}"/>
                </a:ext>
              </a:extLst>
            </p:cNvPr>
            <p:cNvSpPr/>
            <p:nvPr/>
          </p:nvSpPr>
          <p:spPr>
            <a:xfrm>
              <a:off x="4336732" y="4129117"/>
              <a:ext cx="983615" cy="114300"/>
            </a:xfrm>
            <a:custGeom>
              <a:avLst/>
              <a:gdLst/>
              <a:ahLst/>
              <a:cxnLst/>
              <a:rect l="l" t="t" r="r" b="b"/>
              <a:pathLst>
                <a:path w="983614" h="114300">
                  <a:moveTo>
                    <a:pt x="449886" y="38100"/>
                  </a:moveTo>
                  <a:lnTo>
                    <a:pt x="297486" y="38100"/>
                  </a:lnTo>
                  <a:lnTo>
                    <a:pt x="297486" y="76200"/>
                  </a:lnTo>
                  <a:lnTo>
                    <a:pt x="449886" y="76200"/>
                  </a:lnTo>
                  <a:lnTo>
                    <a:pt x="449886" y="38100"/>
                  </a:lnTo>
                  <a:close/>
                </a:path>
                <a:path w="983614" h="114300">
                  <a:moveTo>
                    <a:pt x="716586" y="38098"/>
                  </a:moveTo>
                  <a:lnTo>
                    <a:pt x="564186" y="38100"/>
                  </a:lnTo>
                  <a:lnTo>
                    <a:pt x="564186" y="76200"/>
                  </a:lnTo>
                  <a:lnTo>
                    <a:pt x="716586" y="76198"/>
                  </a:lnTo>
                  <a:lnTo>
                    <a:pt x="716586" y="38098"/>
                  </a:lnTo>
                  <a:close/>
                </a:path>
                <a:path w="983614" h="114300">
                  <a:moveTo>
                    <a:pt x="983286" y="38098"/>
                  </a:moveTo>
                  <a:lnTo>
                    <a:pt x="830886" y="38098"/>
                  </a:lnTo>
                  <a:lnTo>
                    <a:pt x="830886" y="76198"/>
                  </a:lnTo>
                  <a:lnTo>
                    <a:pt x="983286" y="76198"/>
                  </a:lnTo>
                  <a:lnTo>
                    <a:pt x="983286" y="38098"/>
                  </a:lnTo>
                  <a:close/>
                </a:path>
                <a:path w="983614" h="114300">
                  <a:moveTo>
                    <a:pt x="114300" y="0"/>
                  </a:moveTo>
                  <a:lnTo>
                    <a:pt x="0" y="57150"/>
                  </a:lnTo>
                  <a:lnTo>
                    <a:pt x="114300" y="114300"/>
                  </a:lnTo>
                  <a:lnTo>
                    <a:pt x="114300" y="76200"/>
                  </a:lnTo>
                  <a:lnTo>
                    <a:pt x="183186" y="76200"/>
                  </a:lnTo>
                  <a:lnTo>
                    <a:pt x="183186" y="38100"/>
                  </a:lnTo>
                  <a:lnTo>
                    <a:pt x="114300" y="38100"/>
                  </a:lnTo>
                  <a:lnTo>
                    <a:pt x="114300" y="0"/>
                  </a:lnTo>
                  <a:close/>
                </a:path>
              </a:pathLst>
            </a:custGeom>
            <a:solidFill>
              <a:srgbClr val="FF0000"/>
            </a:solidFill>
          </p:spPr>
          <p:txBody>
            <a:bodyPr wrap="square" lIns="0" tIns="0" rIns="0" bIns="0" rtlCol="0"/>
            <a:lstStyle/>
            <a:p>
              <a:endParaRPr/>
            </a:p>
          </p:txBody>
        </p:sp>
      </p:grpSp>
    </p:spTree>
    <p:extLst>
      <p:ext uri="{BB962C8B-B14F-4D97-AF65-F5344CB8AC3E}">
        <p14:creationId xmlns:p14="http://schemas.microsoft.com/office/powerpoint/2010/main" val="2983508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3FC91-4BB7-4234-8B5C-64C347580135}"/>
              </a:ext>
            </a:extLst>
          </p:cNvPr>
          <p:cNvSpPr>
            <a:spLocks noGrp="1"/>
          </p:cNvSpPr>
          <p:nvPr>
            <p:ph type="title"/>
          </p:nvPr>
        </p:nvSpPr>
        <p:spPr>
          <a:xfrm>
            <a:off x="710068" y="221213"/>
            <a:ext cx="10515600" cy="648129"/>
          </a:xfrm>
        </p:spPr>
        <p:txBody>
          <a:bodyPr>
            <a:normAutofit fontScale="90000"/>
          </a:bodyPr>
          <a:lstStyle/>
          <a:p>
            <a:r>
              <a:rPr lang="en-IN" dirty="0"/>
              <a:t>L2 Parameter Regularization</a:t>
            </a:r>
          </a:p>
        </p:txBody>
      </p:sp>
      <p:pic>
        <p:nvPicPr>
          <p:cNvPr id="5" name="Picture 4">
            <a:extLst>
              <a:ext uri="{FF2B5EF4-FFF2-40B4-BE49-F238E27FC236}">
                <a16:creationId xmlns:a16="http://schemas.microsoft.com/office/drawing/2014/main" id="{9B86AC4D-FE7F-4BE4-B084-D38C3783FBB8}"/>
              </a:ext>
            </a:extLst>
          </p:cNvPr>
          <p:cNvPicPr>
            <a:picLocks noChangeAspect="1"/>
          </p:cNvPicPr>
          <p:nvPr/>
        </p:nvPicPr>
        <p:blipFill>
          <a:blip r:embed="rId2"/>
          <a:stretch>
            <a:fillRect/>
          </a:stretch>
        </p:blipFill>
        <p:spPr>
          <a:xfrm>
            <a:off x="945876" y="1008802"/>
            <a:ext cx="10043984" cy="4303830"/>
          </a:xfrm>
          <a:prstGeom prst="rect">
            <a:avLst/>
          </a:prstGeom>
        </p:spPr>
      </p:pic>
      <p:pic>
        <p:nvPicPr>
          <p:cNvPr id="7" name="Picture 6">
            <a:extLst>
              <a:ext uri="{FF2B5EF4-FFF2-40B4-BE49-F238E27FC236}">
                <a16:creationId xmlns:a16="http://schemas.microsoft.com/office/drawing/2014/main" id="{401075DB-7F1D-4AC4-A066-FAF5226897E1}"/>
              </a:ext>
            </a:extLst>
          </p:cNvPr>
          <p:cNvPicPr>
            <a:picLocks noChangeAspect="1"/>
          </p:cNvPicPr>
          <p:nvPr/>
        </p:nvPicPr>
        <p:blipFill>
          <a:blip r:embed="rId3"/>
          <a:stretch>
            <a:fillRect/>
          </a:stretch>
        </p:blipFill>
        <p:spPr>
          <a:xfrm>
            <a:off x="838200" y="5126263"/>
            <a:ext cx="9838038" cy="1113419"/>
          </a:xfrm>
          <a:prstGeom prst="rect">
            <a:avLst/>
          </a:prstGeom>
        </p:spPr>
      </p:pic>
      <p:sp>
        <p:nvSpPr>
          <p:cNvPr id="6" name="TextBox 5">
            <a:extLst>
              <a:ext uri="{FF2B5EF4-FFF2-40B4-BE49-F238E27FC236}">
                <a16:creationId xmlns:a16="http://schemas.microsoft.com/office/drawing/2014/main" id="{FDD22F79-19CD-460D-8F2A-4A1AF81DA335}"/>
              </a:ext>
            </a:extLst>
          </p:cNvPr>
          <p:cNvSpPr txBox="1"/>
          <p:nvPr/>
        </p:nvSpPr>
        <p:spPr>
          <a:xfrm>
            <a:off x="508686" y="6239682"/>
            <a:ext cx="11403225" cy="646331"/>
          </a:xfrm>
          <a:prstGeom prst="rect">
            <a:avLst/>
          </a:prstGeom>
          <a:noFill/>
        </p:spPr>
        <p:txBody>
          <a:bodyPr wrap="square">
            <a:spAutoFit/>
          </a:bodyPr>
          <a:lstStyle/>
          <a:p>
            <a:pPr algn="l"/>
            <a:r>
              <a:rPr lang="en-US" sz="1800" b="0" i="0" u="none" strike="noStrike" baseline="0" dirty="0">
                <a:solidFill>
                  <a:srgbClr val="FF0000"/>
                </a:solidFill>
                <a:latin typeface="ComputerModernRoman"/>
              </a:rPr>
              <a:t>We can see that the addition of the weight decay term has modified the learning rule to multiplicatively shrink the weight vector by a constant factor on each step, just before performing the usual gradient update.</a:t>
            </a:r>
            <a:endParaRPr lang="en-IN" dirty="0">
              <a:solidFill>
                <a:srgbClr val="FF0000"/>
              </a:solidFill>
            </a:endParaRPr>
          </a:p>
        </p:txBody>
      </p:sp>
    </p:spTree>
    <p:extLst>
      <p:ext uri="{BB962C8B-B14F-4D97-AF65-F5344CB8AC3E}">
        <p14:creationId xmlns:p14="http://schemas.microsoft.com/office/powerpoint/2010/main" val="9217398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9064" y="1241212"/>
            <a:ext cx="170687" cy="177800"/>
          </a:xfrm>
          <a:prstGeom prst="rect">
            <a:avLst/>
          </a:prstGeom>
        </p:spPr>
      </p:pic>
      <p:sp>
        <p:nvSpPr>
          <p:cNvPr id="3" name="object 3"/>
          <p:cNvSpPr/>
          <p:nvPr/>
        </p:nvSpPr>
        <p:spPr>
          <a:xfrm>
            <a:off x="6531157" y="1199279"/>
            <a:ext cx="419100" cy="282575"/>
          </a:xfrm>
          <a:custGeom>
            <a:avLst/>
            <a:gdLst/>
            <a:ahLst/>
            <a:cxnLst/>
            <a:rect l="l" t="t" r="r" b="b"/>
            <a:pathLst>
              <a:path w="419100" h="282575">
                <a:moveTo>
                  <a:pt x="328451" y="0"/>
                </a:moveTo>
                <a:lnTo>
                  <a:pt x="324432" y="11460"/>
                </a:lnTo>
                <a:lnTo>
                  <a:pt x="340775" y="18552"/>
                </a:lnTo>
                <a:lnTo>
                  <a:pt x="354830" y="28370"/>
                </a:lnTo>
                <a:lnTo>
                  <a:pt x="383368" y="73878"/>
                </a:lnTo>
                <a:lnTo>
                  <a:pt x="391703" y="115662"/>
                </a:lnTo>
                <a:lnTo>
                  <a:pt x="392744" y="139749"/>
                </a:lnTo>
                <a:lnTo>
                  <a:pt x="391698" y="164650"/>
                </a:lnTo>
                <a:lnTo>
                  <a:pt x="383327" y="207587"/>
                </a:lnTo>
                <a:lnTo>
                  <a:pt x="354849" y="253826"/>
                </a:lnTo>
                <a:lnTo>
                  <a:pt x="324879" y="270866"/>
                </a:lnTo>
                <a:lnTo>
                  <a:pt x="328451" y="282327"/>
                </a:lnTo>
                <a:lnTo>
                  <a:pt x="366960" y="264263"/>
                </a:lnTo>
                <a:lnTo>
                  <a:pt x="395274" y="232990"/>
                </a:lnTo>
                <a:lnTo>
                  <a:pt x="412688" y="191113"/>
                </a:lnTo>
                <a:lnTo>
                  <a:pt x="418492" y="141237"/>
                </a:lnTo>
                <a:lnTo>
                  <a:pt x="417037" y="115355"/>
                </a:lnTo>
                <a:lnTo>
                  <a:pt x="405390" y="69479"/>
                </a:lnTo>
                <a:lnTo>
                  <a:pt x="382294" y="32133"/>
                </a:lnTo>
                <a:lnTo>
                  <a:pt x="348919" y="7390"/>
                </a:lnTo>
                <a:lnTo>
                  <a:pt x="328451" y="0"/>
                </a:lnTo>
                <a:close/>
              </a:path>
              <a:path w="419100" h="282575">
                <a:moveTo>
                  <a:pt x="90040" y="0"/>
                </a:moveTo>
                <a:lnTo>
                  <a:pt x="51624" y="18101"/>
                </a:lnTo>
                <a:lnTo>
                  <a:pt x="23291" y="49485"/>
                </a:lnTo>
                <a:lnTo>
                  <a:pt x="5822" y="91436"/>
                </a:lnTo>
                <a:lnTo>
                  <a:pt x="0" y="141237"/>
                </a:lnTo>
                <a:lnTo>
                  <a:pt x="1450" y="167175"/>
                </a:lnTo>
                <a:lnTo>
                  <a:pt x="13059" y="213051"/>
                </a:lnTo>
                <a:lnTo>
                  <a:pt x="36099" y="250277"/>
                </a:lnTo>
                <a:lnTo>
                  <a:pt x="69511" y="274946"/>
                </a:lnTo>
                <a:lnTo>
                  <a:pt x="90040" y="282327"/>
                </a:lnTo>
                <a:lnTo>
                  <a:pt x="93612" y="270866"/>
                </a:lnTo>
                <a:lnTo>
                  <a:pt x="77525" y="263742"/>
                </a:lnTo>
                <a:lnTo>
                  <a:pt x="63642" y="253826"/>
                </a:lnTo>
                <a:lnTo>
                  <a:pt x="35165" y="207587"/>
                </a:lnTo>
                <a:lnTo>
                  <a:pt x="26793" y="164650"/>
                </a:lnTo>
                <a:lnTo>
                  <a:pt x="25746" y="139749"/>
                </a:lnTo>
                <a:lnTo>
                  <a:pt x="26793" y="115662"/>
                </a:lnTo>
                <a:lnTo>
                  <a:pt x="35165" y="73878"/>
                </a:lnTo>
                <a:lnTo>
                  <a:pt x="63753" y="28370"/>
                </a:lnTo>
                <a:lnTo>
                  <a:pt x="94058" y="11460"/>
                </a:lnTo>
                <a:lnTo>
                  <a:pt x="90040" y="0"/>
                </a:lnTo>
                <a:close/>
              </a:path>
            </a:pathLst>
          </a:custGeom>
          <a:solidFill>
            <a:srgbClr val="000000"/>
          </a:solidFill>
        </p:spPr>
        <p:txBody>
          <a:bodyPr wrap="square" lIns="0" tIns="0" rIns="0" bIns="0" rtlCol="0"/>
          <a:lstStyle/>
          <a:p>
            <a:endParaRPr/>
          </a:p>
        </p:txBody>
      </p:sp>
      <p:sp>
        <p:nvSpPr>
          <p:cNvPr id="4" name="object 4"/>
          <p:cNvSpPr txBox="1"/>
          <p:nvPr/>
        </p:nvSpPr>
        <p:spPr>
          <a:xfrm>
            <a:off x="2210180" y="1109979"/>
            <a:ext cx="4653280" cy="391160"/>
          </a:xfrm>
          <a:prstGeom prst="rect">
            <a:avLst/>
          </a:prstGeom>
        </p:spPr>
        <p:txBody>
          <a:bodyPr vert="horz" wrap="square" lIns="0" tIns="12700" rIns="0" bIns="0" rtlCol="0">
            <a:spAutoFit/>
          </a:bodyPr>
          <a:lstStyle/>
          <a:p>
            <a:pPr marL="12700">
              <a:spcBef>
                <a:spcPts val="100"/>
              </a:spcBef>
            </a:pPr>
            <a:r>
              <a:rPr sz="2400" b="1" spc="-5" dirty="0">
                <a:latin typeface="Arial"/>
                <a:cs typeface="Arial"/>
              </a:rPr>
              <a:t>Substituting</a:t>
            </a:r>
            <a:r>
              <a:rPr sz="2400" b="1" spc="-20" dirty="0">
                <a:latin typeface="Arial"/>
                <a:cs typeface="Arial"/>
              </a:rPr>
              <a:t> </a:t>
            </a:r>
            <a:r>
              <a:rPr sz="2400" b="1" spc="-5" dirty="0">
                <a:latin typeface="Arial"/>
                <a:cs typeface="Arial"/>
              </a:rPr>
              <a:t>L1</a:t>
            </a:r>
            <a:r>
              <a:rPr sz="2400" b="1" spc="-20" dirty="0">
                <a:latin typeface="Arial"/>
                <a:cs typeface="Arial"/>
              </a:rPr>
              <a:t> </a:t>
            </a:r>
            <a:r>
              <a:rPr sz="2400" b="1" spc="-5" dirty="0">
                <a:latin typeface="Arial"/>
                <a:cs typeface="Arial"/>
              </a:rPr>
              <a:t>norm</a:t>
            </a:r>
            <a:r>
              <a:rPr sz="2400" b="1" spc="-15" dirty="0">
                <a:latin typeface="Arial"/>
                <a:cs typeface="Arial"/>
              </a:rPr>
              <a:t> </a:t>
            </a:r>
            <a:r>
              <a:rPr sz="2400" b="1" dirty="0">
                <a:latin typeface="Arial"/>
                <a:cs typeface="Arial"/>
              </a:rPr>
              <a:t>to</a:t>
            </a:r>
            <a:r>
              <a:rPr sz="2400" b="1" spc="-20" dirty="0">
                <a:latin typeface="Arial"/>
                <a:cs typeface="Arial"/>
              </a:rPr>
              <a:t> </a:t>
            </a:r>
            <a:r>
              <a:rPr sz="2400" b="1" spc="-5" dirty="0">
                <a:latin typeface="Arial"/>
                <a:cs typeface="Arial"/>
              </a:rPr>
              <a:t>the</a:t>
            </a:r>
            <a:r>
              <a:rPr sz="2400" b="1" spc="-10" dirty="0">
                <a:latin typeface="Arial"/>
                <a:cs typeface="Arial"/>
              </a:rPr>
              <a:t> </a:t>
            </a:r>
            <a:r>
              <a:rPr sz="2400" dirty="0">
                <a:latin typeface="Cambria Math"/>
                <a:cs typeface="Cambria Math"/>
              </a:rPr>
              <a:t>𝛀</a:t>
            </a:r>
            <a:r>
              <a:rPr sz="2400" spc="450" dirty="0">
                <a:latin typeface="Cambria Math"/>
                <a:cs typeface="Cambria Math"/>
              </a:rPr>
              <a:t> </a:t>
            </a:r>
            <a:r>
              <a:rPr sz="2400" dirty="0">
                <a:latin typeface="Cambria Math"/>
                <a:cs typeface="Cambria Math"/>
              </a:rPr>
              <a:t>𝚯</a:t>
            </a:r>
            <a:endParaRPr sz="2400">
              <a:latin typeface="Cambria Math"/>
              <a:cs typeface="Cambria Math"/>
            </a:endParaRPr>
          </a:p>
        </p:txBody>
      </p:sp>
      <p:pic>
        <p:nvPicPr>
          <p:cNvPr id="5" name="object 5"/>
          <p:cNvPicPr/>
          <p:nvPr/>
        </p:nvPicPr>
        <p:blipFill>
          <a:blip r:embed="rId2" cstate="print"/>
          <a:stretch>
            <a:fillRect/>
          </a:stretch>
        </p:blipFill>
        <p:spPr>
          <a:xfrm>
            <a:off x="1909064" y="3802379"/>
            <a:ext cx="170687" cy="177800"/>
          </a:xfrm>
          <a:prstGeom prst="rect">
            <a:avLst/>
          </a:prstGeom>
        </p:spPr>
      </p:pic>
      <p:sp>
        <p:nvSpPr>
          <p:cNvPr id="6" name="object 6"/>
          <p:cNvSpPr txBox="1"/>
          <p:nvPr/>
        </p:nvSpPr>
        <p:spPr>
          <a:xfrm>
            <a:off x="2210180" y="3671125"/>
            <a:ext cx="2952750" cy="391160"/>
          </a:xfrm>
          <a:prstGeom prst="rect">
            <a:avLst/>
          </a:prstGeom>
        </p:spPr>
        <p:txBody>
          <a:bodyPr vert="horz" wrap="square" lIns="0" tIns="12700" rIns="0" bIns="0" rtlCol="0">
            <a:spAutoFit/>
          </a:bodyPr>
          <a:lstStyle/>
          <a:p>
            <a:pPr marL="12700">
              <a:spcBef>
                <a:spcPts val="100"/>
              </a:spcBef>
            </a:pPr>
            <a:r>
              <a:rPr sz="2400" b="1" spc="-5" dirty="0">
                <a:latin typeface="Arial"/>
                <a:cs typeface="Arial"/>
              </a:rPr>
              <a:t>Calculating</a:t>
            </a:r>
            <a:r>
              <a:rPr sz="2400" b="1" spc="-55" dirty="0">
                <a:latin typeface="Arial"/>
                <a:cs typeface="Arial"/>
              </a:rPr>
              <a:t> </a:t>
            </a:r>
            <a:r>
              <a:rPr sz="2400" b="1" spc="-5" dirty="0">
                <a:latin typeface="Arial"/>
                <a:cs typeface="Arial"/>
              </a:rPr>
              <a:t>gradient</a:t>
            </a:r>
            <a:endParaRPr sz="2400">
              <a:latin typeface="Arial"/>
              <a:cs typeface="Arial"/>
            </a:endParaRPr>
          </a:p>
        </p:txBody>
      </p:sp>
      <p:sp>
        <p:nvSpPr>
          <p:cNvPr id="8" name="object 8"/>
          <p:cNvSpPr txBox="1">
            <a:spLocks noGrp="1"/>
          </p:cNvSpPr>
          <p:nvPr>
            <p:ph type="title"/>
          </p:nvPr>
        </p:nvSpPr>
        <p:spPr>
          <a:xfrm>
            <a:off x="1785620" y="183388"/>
            <a:ext cx="4536440" cy="513080"/>
          </a:xfrm>
          <a:prstGeom prst="rect">
            <a:avLst/>
          </a:prstGeom>
        </p:spPr>
        <p:txBody>
          <a:bodyPr vert="horz" wrap="square" lIns="0" tIns="12700" rIns="0" bIns="0" rtlCol="0" anchor="ctr">
            <a:spAutoFit/>
          </a:bodyPr>
          <a:lstStyle/>
          <a:p>
            <a:pPr marL="12700">
              <a:lnSpc>
                <a:spcPct val="100000"/>
              </a:lnSpc>
              <a:spcBef>
                <a:spcPts val="100"/>
              </a:spcBef>
            </a:pPr>
            <a:r>
              <a:rPr sz="3200" spc="-5" dirty="0">
                <a:solidFill>
                  <a:srgbClr val="004990"/>
                </a:solidFill>
              </a:rPr>
              <a:t>L1</a:t>
            </a:r>
            <a:r>
              <a:rPr sz="3200" spc="-40" dirty="0">
                <a:solidFill>
                  <a:srgbClr val="004990"/>
                </a:solidFill>
              </a:rPr>
              <a:t> </a:t>
            </a:r>
            <a:r>
              <a:rPr sz="3200" spc="-5" dirty="0">
                <a:solidFill>
                  <a:srgbClr val="004990"/>
                </a:solidFill>
              </a:rPr>
              <a:t>norm</a:t>
            </a:r>
            <a:r>
              <a:rPr sz="3200" spc="-35" dirty="0">
                <a:solidFill>
                  <a:srgbClr val="004990"/>
                </a:solidFill>
              </a:rPr>
              <a:t> </a:t>
            </a:r>
            <a:r>
              <a:rPr sz="3200" spc="-5" dirty="0">
                <a:solidFill>
                  <a:srgbClr val="004990"/>
                </a:solidFill>
              </a:rPr>
              <a:t>Regularization</a:t>
            </a:r>
            <a:endParaRPr sz="3200"/>
          </a:p>
        </p:txBody>
      </p:sp>
      <p:grpSp>
        <p:nvGrpSpPr>
          <p:cNvPr id="9" name="object 9"/>
          <p:cNvGrpSpPr/>
          <p:nvPr/>
        </p:nvGrpSpPr>
        <p:grpSpPr>
          <a:xfrm>
            <a:off x="3319692" y="1684196"/>
            <a:ext cx="4820920" cy="587375"/>
            <a:chOff x="1795692" y="1684195"/>
            <a:chExt cx="4820920" cy="587375"/>
          </a:xfrm>
        </p:grpSpPr>
        <p:pic>
          <p:nvPicPr>
            <p:cNvPr id="10" name="object 10"/>
            <p:cNvPicPr/>
            <p:nvPr/>
          </p:nvPicPr>
          <p:blipFill>
            <a:blip r:embed="rId3" cstate="print"/>
            <a:stretch>
              <a:fillRect/>
            </a:stretch>
          </p:blipFill>
          <p:spPr>
            <a:xfrm>
              <a:off x="1795692" y="1877595"/>
              <a:ext cx="4572000" cy="393700"/>
            </a:xfrm>
            <a:prstGeom prst="rect">
              <a:avLst/>
            </a:prstGeom>
          </p:spPr>
        </p:pic>
        <p:sp>
          <p:nvSpPr>
            <p:cNvPr id="11" name="object 11"/>
            <p:cNvSpPr/>
            <p:nvPr/>
          </p:nvSpPr>
          <p:spPr>
            <a:xfrm>
              <a:off x="5989232" y="1684195"/>
              <a:ext cx="627380" cy="229235"/>
            </a:xfrm>
            <a:custGeom>
              <a:avLst/>
              <a:gdLst/>
              <a:ahLst/>
              <a:cxnLst/>
              <a:rect l="l" t="t" r="r" b="b"/>
              <a:pathLst>
                <a:path w="627379" h="229235">
                  <a:moveTo>
                    <a:pt x="68454" y="147146"/>
                  </a:moveTo>
                  <a:lnTo>
                    <a:pt x="0" y="214228"/>
                  </a:lnTo>
                  <a:lnTo>
                    <a:pt x="94738" y="228742"/>
                  </a:lnTo>
                  <a:lnTo>
                    <a:pt x="68454" y="147146"/>
                  </a:lnTo>
                  <a:close/>
                </a:path>
                <a:path w="627379" h="229235">
                  <a:moveTo>
                    <a:pt x="237667" y="122659"/>
                  </a:moveTo>
                  <a:lnTo>
                    <a:pt x="128871" y="157704"/>
                  </a:lnTo>
                  <a:lnTo>
                    <a:pt x="137633" y="184904"/>
                  </a:lnTo>
                  <a:lnTo>
                    <a:pt x="246428" y="149858"/>
                  </a:lnTo>
                  <a:lnTo>
                    <a:pt x="237667" y="122659"/>
                  </a:lnTo>
                  <a:close/>
                </a:path>
                <a:path w="627379" h="229235">
                  <a:moveTo>
                    <a:pt x="428058" y="61329"/>
                  </a:moveTo>
                  <a:lnTo>
                    <a:pt x="319262" y="96375"/>
                  </a:lnTo>
                  <a:lnTo>
                    <a:pt x="328024" y="123573"/>
                  </a:lnTo>
                  <a:lnTo>
                    <a:pt x="436819" y="88529"/>
                  </a:lnTo>
                  <a:lnTo>
                    <a:pt x="428058" y="61329"/>
                  </a:lnTo>
                  <a:close/>
                </a:path>
                <a:path w="627379" h="229235">
                  <a:moveTo>
                    <a:pt x="618449" y="0"/>
                  </a:moveTo>
                  <a:lnTo>
                    <a:pt x="509654" y="35045"/>
                  </a:lnTo>
                  <a:lnTo>
                    <a:pt x="518415" y="62243"/>
                  </a:lnTo>
                  <a:lnTo>
                    <a:pt x="627209" y="27199"/>
                  </a:lnTo>
                  <a:lnTo>
                    <a:pt x="618449" y="0"/>
                  </a:lnTo>
                  <a:close/>
                </a:path>
              </a:pathLst>
            </a:custGeom>
            <a:solidFill>
              <a:srgbClr val="000000"/>
            </a:solidFill>
          </p:spPr>
          <p:txBody>
            <a:bodyPr wrap="square" lIns="0" tIns="0" rIns="0" bIns="0" rtlCol="0"/>
            <a:lstStyle/>
            <a:p>
              <a:endParaRPr/>
            </a:p>
          </p:txBody>
        </p:sp>
      </p:grpSp>
      <p:sp>
        <p:nvSpPr>
          <p:cNvPr id="12" name="object 12"/>
          <p:cNvSpPr/>
          <p:nvPr/>
        </p:nvSpPr>
        <p:spPr>
          <a:xfrm>
            <a:off x="8571175" y="1541544"/>
            <a:ext cx="17780" cy="208279"/>
          </a:xfrm>
          <a:custGeom>
            <a:avLst/>
            <a:gdLst/>
            <a:ahLst/>
            <a:cxnLst/>
            <a:rect l="l" t="t" r="r" b="b"/>
            <a:pathLst>
              <a:path w="17779" h="208280">
                <a:moveTo>
                  <a:pt x="17190" y="0"/>
                </a:moveTo>
                <a:lnTo>
                  <a:pt x="0" y="0"/>
                </a:lnTo>
                <a:lnTo>
                  <a:pt x="0" y="207727"/>
                </a:lnTo>
                <a:lnTo>
                  <a:pt x="17190" y="207727"/>
                </a:lnTo>
                <a:lnTo>
                  <a:pt x="17190" y="0"/>
                </a:lnTo>
                <a:close/>
              </a:path>
            </a:pathLst>
          </a:custGeom>
          <a:solidFill>
            <a:srgbClr val="000000"/>
          </a:solidFill>
        </p:spPr>
        <p:txBody>
          <a:bodyPr wrap="square" lIns="0" tIns="0" rIns="0" bIns="0" rtlCol="0"/>
          <a:lstStyle/>
          <a:p>
            <a:endParaRPr/>
          </a:p>
        </p:txBody>
      </p:sp>
      <p:sp>
        <p:nvSpPr>
          <p:cNvPr id="13" name="object 13"/>
          <p:cNvSpPr/>
          <p:nvPr/>
        </p:nvSpPr>
        <p:spPr>
          <a:xfrm>
            <a:off x="8363594" y="1541544"/>
            <a:ext cx="17780" cy="208279"/>
          </a:xfrm>
          <a:custGeom>
            <a:avLst/>
            <a:gdLst/>
            <a:ahLst/>
            <a:cxnLst/>
            <a:rect l="l" t="t" r="r" b="b"/>
            <a:pathLst>
              <a:path w="17779" h="208280">
                <a:moveTo>
                  <a:pt x="17190" y="0"/>
                </a:moveTo>
                <a:lnTo>
                  <a:pt x="0" y="0"/>
                </a:lnTo>
                <a:lnTo>
                  <a:pt x="0" y="207727"/>
                </a:lnTo>
                <a:lnTo>
                  <a:pt x="17190" y="207727"/>
                </a:lnTo>
                <a:lnTo>
                  <a:pt x="17190" y="0"/>
                </a:lnTo>
                <a:close/>
              </a:path>
            </a:pathLst>
          </a:custGeom>
          <a:solidFill>
            <a:srgbClr val="000000"/>
          </a:solidFill>
        </p:spPr>
        <p:txBody>
          <a:bodyPr wrap="square" lIns="0" tIns="0" rIns="0" bIns="0" rtlCol="0"/>
          <a:lstStyle/>
          <a:p>
            <a:endParaRPr/>
          </a:p>
        </p:txBody>
      </p:sp>
      <p:sp>
        <p:nvSpPr>
          <p:cNvPr id="14" name="object 14"/>
          <p:cNvSpPr txBox="1"/>
          <p:nvPr/>
        </p:nvSpPr>
        <p:spPr>
          <a:xfrm>
            <a:off x="8224899" y="1469372"/>
            <a:ext cx="601345" cy="299720"/>
          </a:xfrm>
          <a:prstGeom prst="rect">
            <a:avLst/>
          </a:prstGeom>
        </p:spPr>
        <p:txBody>
          <a:bodyPr vert="horz" wrap="square" lIns="0" tIns="12700" rIns="0" bIns="0" rtlCol="0">
            <a:spAutoFit/>
          </a:bodyPr>
          <a:lstStyle/>
          <a:p>
            <a:pPr marL="38100">
              <a:spcBef>
                <a:spcPts val="100"/>
              </a:spcBef>
            </a:pPr>
            <a:r>
              <a:rPr dirty="0">
                <a:latin typeface="Cambria Math"/>
                <a:cs typeface="Cambria Math"/>
              </a:rPr>
              <a:t>|</a:t>
            </a:r>
            <a:r>
              <a:rPr spc="135" dirty="0">
                <a:latin typeface="Cambria Math"/>
                <a:cs typeface="Cambria Math"/>
              </a:rPr>
              <a:t> </a:t>
            </a:r>
            <a:r>
              <a:rPr dirty="0">
                <a:latin typeface="Cambria Math"/>
                <a:cs typeface="Cambria Math"/>
              </a:rPr>
              <a:t>𝜃</a:t>
            </a:r>
            <a:r>
              <a:rPr spc="185" dirty="0">
                <a:latin typeface="Cambria Math"/>
                <a:cs typeface="Cambria Math"/>
              </a:rPr>
              <a:t> </a:t>
            </a:r>
            <a:r>
              <a:rPr dirty="0">
                <a:latin typeface="Cambria Math"/>
                <a:cs typeface="Cambria Math"/>
              </a:rPr>
              <a:t>|</a:t>
            </a:r>
            <a:r>
              <a:rPr sz="1950" baseline="-19230" dirty="0">
                <a:latin typeface="Cambria Math"/>
                <a:cs typeface="Cambria Math"/>
              </a:rPr>
              <a:t>𝟏</a:t>
            </a:r>
            <a:endParaRPr sz="1950" baseline="-19230">
              <a:latin typeface="Cambria Math"/>
              <a:cs typeface="Cambria Math"/>
            </a:endParaRPr>
          </a:p>
        </p:txBody>
      </p:sp>
      <p:pic>
        <p:nvPicPr>
          <p:cNvPr id="15" name="object 15"/>
          <p:cNvPicPr/>
          <p:nvPr/>
        </p:nvPicPr>
        <p:blipFill>
          <a:blip r:embed="rId4" cstate="print"/>
          <a:stretch>
            <a:fillRect/>
          </a:stretch>
        </p:blipFill>
        <p:spPr>
          <a:xfrm>
            <a:off x="3332392" y="2633742"/>
            <a:ext cx="4927600" cy="381000"/>
          </a:xfrm>
          <a:prstGeom prst="rect">
            <a:avLst/>
          </a:prstGeom>
        </p:spPr>
      </p:pic>
      <p:pic>
        <p:nvPicPr>
          <p:cNvPr id="16" name="object 16"/>
          <p:cNvPicPr/>
          <p:nvPr/>
        </p:nvPicPr>
        <p:blipFill>
          <a:blip r:embed="rId5" cstate="print"/>
          <a:stretch>
            <a:fillRect/>
          </a:stretch>
        </p:blipFill>
        <p:spPr>
          <a:xfrm>
            <a:off x="3218092" y="4497181"/>
            <a:ext cx="6096000" cy="393700"/>
          </a:xfrm>
          <a:prstGeom prst="rect">
            <a:avLst/>
          </a:prstGeom>
        </p:spPr>
      </p:pic>
      <p:sp>
        <p:nvSpPr>
          <p:cNvPr id="17" name="object 17"/>
          <p:cNvSpPr txBox="1">
            <a:spLocks noGrp="1"/>
          </p:cNvSpPr>
          <p:nvPr>
            <p:ph type="ftr" sz="quarter" idx="5"/>
          </p:nvPr>
        </p:nvSpPr>
        <p:spPr>
          <a:xfrm>
            <a:off x="6193600" y="6541868"/>
            <a:ext cx="870584" cy="256540"/>
          </a:xfrm>
          <a:prstGeom prst="rect">
            <a:avLst/>
          </a:prstGeom>
        </p:spPr>
        <p:txBody>
          <a:bodyPr vert="horz" wrap="square" lIns="0" tIns="0" rIns="0" bIns="0" rtlCol="0">
            <a:spAutoFit/>
          </a:bodyPr>
          <a:lstStyle>
            <a:defPPr>
              <a:defRPr lang="en-US"/>
            </a:defPPr>
            <a:lvl1pPr marL="0" algn="l" defTabSz="914400" rtl="0" eaLnBrk="1" latinLnBrk="0" hangingPunct="1">
              <a:defRPr sz="1600" b="1" i="1" kern="1200">
                <a:solidFill>
                  <a:schemeClr val="bg1"/>
                </a:solidFill>
                <a:latin typeface="Georgia"/>
                <a:ea typeface="+mn-ea"/>
                <a:cs typeface="Georgi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885"/>
              </a:lnSpc>
            </a:pPr>
            <a:r>
              <a:rPr lang="en-IN" spc="-5"/>
              <a:t>InfoLab</a:t>
            </a:r>
            <a:endParaRPr spc="-5" dirty="0"/>
          </a:p>
        </p:txBody>
      </p:sp>
      <p:sp>
        <p:nvSpPr>
          <p:cNvPr id="18" name="object 18"/>
          <p:cNvSpPr txBox="1">
            <a:spLocks noGrp="1"/>
          </p:cNvSpPr>
          <p:nvPr>
            <p:ph type="sldNum" sz="quarter" idx="7"/>
          </p:nvPr>
        </p:nvSpPr>
        <p:spPr>
          <a:xfrm>
            <a:off x="4278138" y="6587087"/>
            <a:ext cx="273685" cy="203200"/>
          </a:xfrm>
          <a:prstGeom prst="rect">
            <a:avLst/>
          </a:prstGeom>
        </p:spPr>
        <p:txBody>
          <a:bodyPr vert="horz" wrap="square" lIns="0" tIns="0" rIns="0" bIns="0" rtlCol="0">
            <a:spAutoFit/>
          </a:bodyPr>
          <a:lstStyle>
            <a:defPPr>
              <a:defRPr lang="en-US"/>
            </a:defPPr>
            <a:lvl1pPr marL="0" algn="l" defTabSz="914400" rtl="0" eaLnBrk="1" latinLnBrk="0" hangingPunct="1">
              <a:defRPr sz="1400" b="1"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460"/>
              </a:lnSpc>
            </a:pPr>
            <a:fld id="{81D60167-4931-47E6-BA6A-407CBD079E47}" type="slidenum">
              <a:rPr lang="en-IN" smtClean="0"/>
              <a:pPr marL="38100">
                <a:lnSpc>
                  <a:spcPts val="1460"/>
                </a:lnSpc>
              </a:pPr>
              <a:t>23</a:t>
            </a:fld>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9064" y="1241212"/>
            <a:ext cx="170687" cy="177800"/>
          </a:xfrm>
          <a:prstGeom prst="rect">
            <a:avLst/>
          </a:prstGeom>
        </p:spPr>
      </p:pic>
      <p:sp>
        <p:nvSpPr>
          <p:cNvPr id="3" name="object 3"/>
          <p:cNvSpPr/>
          <p:nvPr/>
        </p:nvSpPr>
        <p:spPr>
          <a:xfrm>
            <a:off x="6531157" y="1199279"/>
            <a:ext cx="419100" cy="282575"/>
          </a:xfrm>
          <a:custGeom>
            <a:avLst/>
            <a:gdLst/>
            <a:ahLst/>
            <a:cxnLst/>
            <a:rect l="l" t="t" r="r" b="b"/>
            <a:pathLst>
              <a:path w="419100" h="282575">
                <a:moveTo>
                  <a:pt x="328451" y="0"/>
                </a:moveTo>
                <a:lnTo>
                  <a:pt x="324432" y="11460"/>
                </a:lnTo>
                <a:lnTo>
                  <a:pt x="340775" y="18552"/>
                </a:lnTo>
                <a:lnTo>
                  <a:pt x="354830" y="28370"/>
                </a:lnTo>
                <a:lnTo>
                  <a:pt x="383368" y="73878"/>
                </a:lnTo>
                <a:lnTo>
                  <a:pt x="391703" y="115662"/>
                </a:lnTo>
                <a:lnTo>
                  <a:pt x="392744" y="139749"/>
                </a:lnTo>
                <a:lnTo>
                  <a:pt x="391698" y="164650"/>
                </a:lnTo>
                <a:lnTo>
                  <a:pt x="383327" y="207587"/>
                </a:lnTo>
                <a:lnTo>
                  <a:pt x="354849" y="253826"/>
                </a:lnTo>
                <a:lnTo>
                  <a:pt x="324879" y="270866"/>
                </a:lnTo>
                <a:lnTo>
                  <a:pt x="328451" y="282327"/>
                </a:lnTo>
                <a:lnTo>
                  <a:pt x="366960" y="264263"/>
                </a:lnTo>
                <a:lnTo>
                  <a:pt x="395274" y="232990"/>
                </a:lnTo>
                <a:lnTo>
                  <a:pt x="412688" y="191113"/>
                </a:lnTo>
                <a:lnTo>
                  <a:pt x="418492" y="141237"/>
                </a:lnTo>
                <a:lnTo>
                  <a:pt x="417037" y="115355"/>
                </a:lnTo>
                <a:lnTo>
                  <a:pt x="405390" y="69479"/>
                </a:lnTo>
                <a:lnTo>
                  <a:pt x="382294" y="32133"/>
                </a:lnTo>
                <a:lnTo>
                  <a:pt x="348919" y="7390"/>
                </a:lnTo>
                <a:lnTo>
                  <a:pt x="328451" y="0"/>
                </a:lnTo>
                <a:close/>
              </a:path>
              <a:path w="419100" h="282575">
                <a:moveTo>
                  <a:pt x="90040" y="0"/>
                </a:moveTo>
                <a:lnTo>
                  <a:pt x="51624" y="18101"/>
                </a:lnTo>
                <a:lnTo>
                  <a:pt x="23291" y="49485"/>
                </a:lnTo>
                <a:lnTo>
                  <a:pt x="5822" y="91436"/>
                </a:lnTo>
                <a:lnTo>
                  <a:pt x="0" y="141237"/>
                </a:lnTo>
                <a:lnTo>
                  <a:pt x="1450" y="167175"/>
                </a:lnTo>
                <a:lnTo>
                  <a:pt x="13059" y="213051"/>
                </a:lnTo>
                <a:lnTo>
                  <a:pt x="36099" y="250277"/>
                </a:lnTo>
                <a:lnTo>
                  <a:pt x="69511" y="274946"/>
                </a:lnTo>
                <a:lnTo>
                  <a:pt x="90040" y="282327"/>
                </a:lnTo>
                <a:lnTo>
                  <a:pt x="93612" y="270866"/>
                </a:lnTo>
                <a:lnTo>
                  <a:pt x="77525" y="263742"/>
                </a:lnTo>
                <a:lnTo>
                  <a:pt x="63642" y="253826"/>
                </a:lnTo>
                <a:lnTo>
                  <a:pt x="35165" y="207587"/>
                </a:lnTo>
                <a:lnTo>
                  <a:pt x="26793" y="164650"/>
                </a:lnTo>
                <a:lnTo>
                  <a:pt x="25746" y="139749"/>
                </a:lnTo>
                <a:lnTo>
                  <a:pt x="26793" y="115662"/>
                </a:lnTo>
                <a:lnTo>
                  <a:pt x="35165" y="73878"/>
                </a:lnTo>
                <a:lnTo>
                  <a:pt x="63753" y="28370"/>
                </a:lnTo>
                <a:lnTo>
                  <a:pt x="94058" y="11460"/>
                </a:lnTo>
                <a:lnTo>
                  <a:pt x="90040" y="0"/>
                </a:lnTo>
                <a:close/>
              </a:path>
            </a:pathLst>
          </a:custGeom>
          <a:solidFill>
            <a:srgbClr val="000000"/>
          </a:solidFill>
        </p:spPr>
        <p:txBody>
          <a:bodyPr wrap="square" lIns="0" tIns="0" rIns="0" bIns="0" rtlCol="0"/>
          <a:lstStyle/>
          <a:p>
            <a:endParaRPr/>
          </a:p>
        </p:txBody>
      </p:sp>
      <p:sp>
        <p:nvSpPr>
          <p:cNvPr id="4" name="object 4"/>
          <p:cNvSpPr txBox="1"/>
          <p:nvPr/>
        </p:nvSpPr>
        <p:spPr>
          <a:xfrm>
            <a:off x="2210180" y="1109979"/>
            <a:ext cx="4653280" cy="391160"/>
          </a:xfrm>
          <a:prstGeom prst="rect">
            <a:avLst/>
          </a:prstGeom>
        </p:spPr>
        <p:txBody>
          <a:bodyPr vert="horz" wrap="square" lIns="0" tIns="12700" rIns="0" bIns="0" rtlCol="0">
            <a:spAutoFit/>
          </a:bodyPr>
          <a:lstStyle/>
          <a:p>
            <a:pPr marL="12700">
              <a:spcBef>
                <a:spcPts val="100"/>
              </a:spcBef>
            </a:pPr>
            <a:r>
              <a:rPr sz="2400" b="1" spc="-5" dirty="0">
                <a:latin typeface="Arial"/>
                <a:cs typeface="Arial"/>
              </a:rPr>
              <a:t>Substituting</a:t>
            </a:r>
            <a:r>
              <a:rPr sz="2400" b="1" spc="-20" dirty="0">
                <a:latin typeface="Arial"/>
                <a:cs typeface="Arial"/>
              </a:rPr>
              <a:t> </a:t>
            </a:r>
            <a:r>
              <a:rPr sz="2400" b="1" spc="-5" dirty="0">
                <a:latin typeface="Arial"/>
                <a:cs typeface="Arial"/>
              </a:rPr>
              <a:t>L1</a:t>
            </a:r>
            <a:r>
              <a:rPr sz="2400" b="1" spc="-20" dirty="0">
                <a:latin typeface="Arial"/>
                <a:cs typeface="Arial"/>
              </a:rPr>
              <a:t> </a:t>
            </a:r>
            <a:r>
              <a:rPr sz="2400" b="1" spc="-5" dirty="0">
                <a:latin typeface="Arial"/>
                <a:cs typeface="Arial"/>
              </a:rPr>
              <a:t>norm</a:t>
            </a:r>
            <a:r>
              <a:rPr sz="2400" b="1" spc="-15" dirty="0">
                <a:latin typeface="Arial"/>
                <a:cs typeface="Arial"/>
              </a:rPr>
              <a:t> </a:t>
            </a:r>
            <a:r>
              <a:rPr sz="2400" b="1" dirty="0">
                <a:latin typeface="Arial"/>
                <a:cs typeface="Arial"/>
              </a:rPr>
              <a:t>to</a:t>
            </a:r>
            <a:r>
              <a:rPr sz="2400" b="1" spc="-20" dirty="0">
                <a:latin typeface="Arial"/>
                <a:cs typeface="Arial"/>
              </a:rPr>
              <a:t> </a:t>
            </a:r>
            <a:r>
              <a:rPr sz="2400" b="1" spc="-5" dirty="0">
                <a:latin typeface="Arial"/>
                <a:cs typeface="Arial"/>
              </a:rPr>
              <a:t>the</a:t>
            </a:r>
            <a:r>
              <a:rPr sz="2400" b="1" spc="-10" dirty="0">
                <a:latin typeface="Arial"/>
                <a:cs typeface="Arial"/>
              </a:rPr>
              <a:t> </a:t>
            </a:r>
            <a:r>
              <a:rPr sz="2400" dirty="0">
                <a:latin typeface="Cambria Math"/>
                <a:cs typeface="Cambria Math"/>
              </a:rPr>
              <a:t>𝛀</a:t>
            </a:r>
            <a:r>
              <a:rPr sz="2400" spc="450" dirty="0">
                <a:latin typeface="Cambria Math"/>
                <a:cs typeface="Cambria Math"/>
              </a:rPr>
              <a:t> </a:t>
            </a:r>
            <a:r>
              <a:rPr sz="2400" dirty="0">
                <a:latin typeface="Cambria Math"/>
                <a:cs typeface="Cambria Math"/>
              </a:rPr>
              <a:t>𝚯</a:t>
            </a:r>
            <a:endParaRPr sz="2400">
              <a:latin typeface="Cambria Math"/>
              <a:cs typeface="Cambria Math"/>
            </a:endParaRPr>
          </a:p>
        </p:txBody>
      </p:sp>
      <p:pic>
        <p:nvPicPr>
          <p:cNvPr id="5" name="object 5"/>
          <p:cNvPicPr/>
          <p:nvPr/>
        </p:nvPicPr>
        <p:blipFill>
          <a:blip r:embed="rId2" cstate="print"/>
          <a:stretch>
            <a:fillRect/>
          </a:stretch>
        </p:blipFill>
        <p:spPr>
          <a:xfrm>
            <a:off x="1909064" y="3802379"/>
            <a:ext cx="170687" cy="177800"/>
          </a:xfrm>
          <a:prstGeom prst="rect">
            <a:avLst/>
          </a:prstGeom>
        </p:spPr>
      </p:pic>
      <p:sp>
        <p:nvSpPr>
          <p:cNvPr id="6" name="object 6"/>
          <p:cNvSpPr txBox="1"/>
          <p:nvPr/>
        </p:nvSpPr>
        <p:spPr>
          <a:xfrm>
            <a:off x="2210180" y="3671125"/>
            <a:ext cx="2952750" cy="391160"/>
          </a:xfrm>
          <a:prstGeom prst="rect">
            <a:avLst/>
          </a:prstGeom>
        </p:spPr>
        <p:txBody>
          <a:bodyPr vert="horz" wrap="square" lIns="0" tIns="12700" rIns="0" bIns="0" rtlCol="0">
            <a:spAutoFit/>
          </a:bodyPr>
          <a:lstStyle/>
          <a:p>
            <a:pPr marL="12700">
              <a:spcBef>
                <a:spcPts val="100"/>
              </a:spcBef>
            </a:pPr>
            <a:r>
              <a:rPr sz="2400" b="1" spc="-5" dirty="0">
                <a:latin typeface="Arial"/>
                <a:cs typeface="Arial"/>
              </a:rPr>
              <a:t>Calculating</a:t>
            </a:r>
            <a:r>
              <a:rPr sz="2400" b="1" spc="-55" dirty="0">
                <a:latin typeface="Arial"/>
                <a:cs typeface="Arial"/>
              </a:rPr>
              <a:t> </a:t>
            </a:r>
            <a:r>
              <a:rPr sz="2400" b="1" spc="-5" dirty="0">
                <a:latin typeface="Arial"/>
                <a:cs typeface="Arial"/>
              </a:rPr>
              <a:t>gradient</a:t>
            </a:r>
            <a:endParaRPr sz="2400">
              <a:latin typeface="Arial"/>
              <a:cs typeface="Arial"/>
            </a:endParaRPr>
          </a:p>
        </p:txBody>
      </p:sp>
      <p:sp>
        <p:nvSpPr>
          <p:cNvPr id="8" name="object 8"/>
          <p:cNvSpPr txBox="1">
            <a:spLocks noGrp="1"/>
          </p:cNvSpPr>
          <p:nvPr>
            <p:ph type="title"/>
          </p:nvPr>
        </p:nvSpPr>
        <p:spPr>
          <a:xfrm>
            <a:off x="1785620" y="183388"/>
            <a:ext cx="4536440" cy="513080"/>
          </a:xfrm>
          <a:prstGeom prst="rect">
            <a:avLst/>
          </a:prstGeom>
        </p:spPr>
        <p:txBody>
          <a:bodyPr vert="horz" wrap="square" lIns="0" tIns="12700" rIns="0" bIns="0" rtlCol="0" anchor="ctr">
            <a:spAutoFit/>
          </a:bodyPr>
          <a:lstStyle/>
          <a:p>
            <a:pPr marL="12700">
              <a:lnSpc>
                <a:spcPct val="100000"/>
              </a:lnSpc>
              <a:spcBef>
                <a:spcPts val="100"/>
              </a:spcBef>
            </a:pPr>
            <a:r>
              <a:rPr sz="3200" spc="-5" dirty="0">
                <a:solidFill>
                  <a:srgbClr val="004990"/>
                </a:solidFill>
              </a:rPr>
              <a:t>L1</a:t>
            </a:r>
            <a:r>
              <a:rPr sz="3200" spc="-40" dirty="0">
                <a:solidFill>
                  <a:srgbClr val="004990"/>
                </a:solidFill>
              </a:rPr>
              <a:t> </a:t>
            </a:r>
            <a:r>
              <a:rPr sz="3200" spc="-5" dirty="0">
                <a:solidFill>
                  <a:srgbClr val="004990"/>
                </a:solidFill>
              </a:rPr>
              <a:t>norm</a:t>
            </a:r>
            <a:r>
              <a:rPr sz="3200" spc="-35" dirty="0">
                <a:solidFill>
                  <a:srgbClr val="004990"/>
                </a:solidFill>
              </a:rPr>
              <a:t> </a:t>
            </a:r>
            <a:r>
              <a:rPr sz="3200" spc="-5" dirty="0">
                <a:solidFill>
                  <a:srgbClr val="004990"/>
                </a:solidFill>
              </a:rPr>
              <a:t>Regularization</a:t>
            </a:r>
            <a:endParaRPr sz="3200"/>
          </a:p>
        </p:txBody>
      </p:sp>
      <p:pic>
        <p:nvPicPr>
          <p:cNvPr id="9" name="object 9"/>
          <p:cNvPicPr/>
          <p:nvPr/>
        </p:nvPicPr>
        <p:blipFill>
          <a:blip r:embed="rId3" cstate="print"/>
          <a:stretch>
            <a:fillRect/>
          </a:stretch>
        </p:blipFill>
        <p:spPr>
          <a:xfrm>
            <a:off x="3319692" y="1877595"/>
            <a:ext cx="4572000" cy="393700"/>
          </a:xfrm>
          <a:prstGeom prst="rect">
            <a:avLst/>
          </a:prstGeom>
        </p:spPr>
      </p:pic>
      <p:sp>
        <p:nvSpPr>
          <p:cNvPr id="10" name="object 10"/>
          <p:cNvSpPr txBox="1"/>
          <p:nvPr/>
        </p:nvSpPr>
        <p:spPr>
          <a:xfrm>
            <a:off x="8262999" y="1493457"/>
            <a:ext cx="525145" cy="269304"/>
          </a:xfrm>
          <a:prstGeom prst="rect">
            <a:avLst/>
          </a:prstGeom>
        </p:spPr>
        <p:txBody>
          <a:bodyPr vert="horz" wrap="square" lIns="0" tIns="0" rIns="0" bIns="0" rtlCol="0">
            <a:spAutoFit/>
          </a:bodyPr>
          <a:lstStyle/>
          <a:p>
            <a:pPr>
              <a:lnSpc>
                <a:spcPts val="2070"/>
              </a:lnSpc>
            </a:pPr>
            <a:r>
              <a:rPr dirty="0">
                <a:latin typeface="Cambria Math"/>
                <a:cs typeface="Cambria Math"/>
              </a:rPr>
              <a:t>|</a:t>
            </a:r>
            <a:r>
              <a:rPr spc="135" dirty="0">
                <a:latin typeface="Cambria Math"/>
                <a:cs typeface="Cambria Math"/>
              </a:rPr>
              <a:t> </a:t>
            </a:r>
            <a:r>
              <a:rPr dirty="0">
                <a:latin typeface="Cambria Math"/>
                <a:cs typeface="Cambria Math"/>
              </a:rPr>
              <a:t>𝜃</a:t>
            </a:r>
            <a:r>
              <a:rPr spc="175" dirty="0">
                <a:latin typeface="Cambria Math"/>
                <a:cs typeface="Cambria Math"/>
              </a:rPr>
              <a:t> </a:t>
            </a:r>
            <a:r>
              <a:rPr dirty="0">
                <a:latin typeface="Cambria Math"/>
                <a:cs typeface="Cambria Math"/>
              </a:rPr>
              <a:t>|</a:t>
            </a:r>
            <a:r>
              <a:rPr sz="1950" baseline="-19230" dirty="0">
                <a:latin typeface="Cambria Math"/>
                <a:cs typeface="Cambria Math"/>
              </a:rPr>
              <a:t>𝟏</a:t>
            </a:r>
            <a:endParaRPr sz="1950" baseline="-19230">
              <a:latin typeface="Cambria Math"/>
              <a:cs typeface="Cambria Math"/>
            </a:endParaRPr>
          </a:p>
        </p:txBody>
      </p:sp>
      <p:pic>
        <p:nvPicPr>
          <p:cNvPr id="11" name="object 11"/>
          <p:cNvPicPr/>
          <p:nvPr/>
        </p:nvPicPr>
        <p:blipFill>
          <a:blip r:embed="rId4" cstate="print"/>
          <a:stretch>
            <a:fillRect/>
          </a:stretch>
        </p:blipFill>
        <p:spPr>
          <a:xfrm>
            <a:off x="3218092" y="4497181"/>
            <a:ext cx="6096000" cy="393700"/>
          </a:xfrm>
          <a:prstGeom prst="rect">
            <a:avLst/>
          </a:prstGeom>
        </p:spPr>
      </p:pic>
      <p:sp>
        <p:nvSpPr>
          <p:cNvPr id="12" name="object 12"/>
          <p:cNvSpPr/>
          <p:nvPr/>
        </p:nvSpPr>
        <p:spPr>
          <a:xfrm>
            <a:off x="6807108" y="1410951"/>
            <a:ext cx="3024505" cy="2430145"/>
          </a:xfrm>
          <a:custGeom>
            <a:avLst/>
            <a:gdLst/>
            <a:ahLst/>
            <a:cxnLst/>
            <a:rect l="l" t="t" r="r" b="b"/>
            <a:pathLst>
              <a:path w="3024504" h="2430145">
                <a:moveTo>
                  <a:pt x="3024393" y="0"/>
                </a:moveTo>
                <a:lnTo>
                  <a:pt x="0" y="0"/>
                </a:lnTo>
                <a:lnTo>
                  <a:pt x="0" y="2429596"/>
                </a:lnTo>
                <a:lnTo>
                  <a:pt x="3024393" y="2429596"/>
                </a:lnTo>
                <a:lnTo>
                  <a:pt x="3024393" y="0"/>
                </a:lnTo>
                <a:close/>
              </a:path>
            </a:pathLst>
          </a:custGeom>
          <a:solidFill>
            <a:srgbClr val="FFFFFF"/>
          </a:solidFill>
        </p:spPr>
        <p:txBody>
          <a:bodyPr wrap="square" lIns="0" tIns="0" rIns="0" bIns="0" rtlCol="0"/>
          <a:lstStyle/>
          <a:p>
            <a:endParaRPr/>
          </a:p>
        </p:txBody>
      </p:sp>
      <p:grpSp>
        <p:nvGrpSpPr>
          <p:cNvPr id="13" name="object 13"/>
          <p:cNvGrpSpPr/>
          <p:nvPr/>
        </p:nvGrpSpPr>
        <p:grpSpPr>
          <a:xfrm>
            <a:off x="3332393" y="1398252"/>
            <a:ext cx="6511925" cy="3014980"/>
            <a:chOff x="1808392" y="1398252"/>
            <a:chExt cx="6511925" cy="3014980"/>
          </a:xfrm>
        </p:grpSpPr>
        <p:pic>
          <p:nvPicPr>
            <p:cNvPr id="14" name="object 14"/>
            <p:cNvPicPr/>
            <p:nvPr/>
          </p:nvPicPr>
          <p:blipFill>
            <a:blip r:embed="rId5" cstate="print"/>
            <a:stretch>
              <a:fillRect/>
            </a:stretch>
          </p:blipFill>
          <p:spPr>
            <a:xfrm>
              <a:off x="1808392" y="2633742"/>
              <a:ext cx="4927600" cy="381000"/>
            </a:xfrm>
            <a:prstGeom prst="rect">
              <a:avLst/>
            </a:prstGeom>
          </p:spPr>
        </p:pic>
        <p:sp>
          <p:nvSpPr>
            <p:cNvPr id="15" name="object 15"/>
            <p:cNvSpPr/>
            <p:nvPr/>
          </p:nvSpPr>
          <p:spPr>
            <a:xfrm>
              <a:off x="5283107" y="1410952"/>
              <a:ext cx="3024505" cy="2430145"/>
            </a:xfrm>
            <a:custGeom>
              <a:avLst/>
              <a:gdLst/>
              <a:ahLst/>
              <a:cxnLst/>
              <a:rect l="l" t="t" r="r" b="b"/>
              <a:pathLst>
                <a:path w="3024504" h="2430145">
                  <a:moveTo>
                    <a:pt x="0" y="0"/>
                  </a:moveTo>
                  <a:lnTo>
                    <a:pt x="3024393" y="0"/>
                  </a:lnTo>
                  <a:lnTo>
                    <a:pt x="3024393" y="2429596"/>
                  </a:lnTo>
                  <a:lnTo>
                    <a:pt x="0" y="2429596"/>
                  </a:lnTo>
                  <a:lnTo>
                    <a:pt x="0" y="0"/>
                  </a:lnTo>
                  <a:close/>
                </a:path>
              </a:pathLst>
            </a:custGeom>
            <a:ln w="25400">
              <a:solidFill>
                <a:srgbClr val="FFC000"/>
              </a:solidFill>
            </a:ln>
          </p:spPr>
          <p:txBody>
            <a:bodyPr wrap="square" lIns="0" tIns="0" rIns="0" bIns="0" rtlCol="0"/>
            <a:lstStyle/>
            <a:p>
              <a:endParaRPr/>
            </a:p>
          </p:txBody>
        </p:sp>
        <p:pic>
          <p:nvPicPr>
            <p:cNvPr id="16" name="object 16"/>
            <p:cNvPicPr/>
            <p:nvPr/>
          </p:nvPicPr>
          <p:blipFill>
            <a:blip r:embed="rId6" cstate="print"/>
            <a:stretch>
              <a:fillRect/>
            </a:stretch>
          </p:blipFill>
          <p:spPr>
            <a:xfrm>
              <a:off x="5579404" y="1648978"/>
              <a:ext cx="2431797" cy="1953544"/>
            </a:xfrm>
            <a:prstGeom prst="rect">
              <a:avLst/>
            </a:prstGeom>
          </p:spPr>
        </p:pic>
        <p:sp>
          <p:nvSpPr>
            <p:cNvPr id="17" name="object 17"/>
            <p:cNvSpPr/>
            <p:nvPr/>
          </p:nvSpPr>
          <p:spPr>
            <a:xfrm>
              <a:off x="4753516" y="3824267"/>
              <a:ext cx="2042160" cy="588645"/>
            </a:xfrm>
            <a:custGeom>
              <a:avLst/>
              <a:gdLst/>
              <a:ahLst/>
              <a:cxnLst/>
              <a:rect l="l" t="t" r="r" b="b"/>
              <a:pathLst>
                <a:path w="2042159" h="588645">
                  <a:moveTo>
                    <a:pt x="1958163" y="0"/>
                  </a:moveTo>
                  <a:lnTo>
                    <a:pt x="1978588" y="73412"/>
                  </a:lnTo>
                  <a:lnTo>
                    <a:pt x="2041787" y="16280"/>
                  </a:lnTo>
                  <a:lnTo>
                    <a:pt x="1958163" y="0"/>
                  </a:lnTo>
                  <a:close/>
                </a:path>
                <a:path w="2042159" h="588645">
                  <a:moveTo>
                    <a:pt x="1963756" y="33047"/>
                  </a:moveTo>
                  <a:lnTo>
                    <a:pt x="1927051" y="43261"/>
                  </a:lnTo>
                  <a:lnTo>
                    <a:pt x="1929603" y="52437"/>
                  </a:lnTo>
                  <a:lnTo>
                    <a:pt x="1966309" y="42224"/>
                  </a:lnTo>
                  <a:lnTo>
                    <a:pt x="1963756" y="33047"/>
                  </a:lnTo>
                  <a:close/>
                </a:path>
                <a:path w="2042159" h="588645">
                  <a:moveTo>
                    <a:pt x="1899521" y="50920"/>
                  </a:moveTo>
                  <a:lnTo>
                    <a:pt x="1862815" y="61132"/>
                  </a:lnTo>
                  <a:lnTo>
                    <a:pt x="1865368" y="70309"/>
                  </a:lnTo>
                  <a:lnTo>
                    <a:pt x="1902073" y="60096"/>
                  </a:lnTo>
                  <a:lnTo>
                    <a:pt x="1899521" y="50920"/>
                  </a:lnTo>
                  <a:close/>
                </a:path>
                <a:path w="2042159" h="588645">
                  <a:moveTo>
                    <a:pt x="1835285" y="68792"/>
                  </a:moveTo>
                  <a:lnTo>
                    <a:pt x="1798580" y="79005"/>
                  </a:lnTo>
                  <a:lnTo>
                    <a:pt x="1801133" y="88181"/>
                  </a:lnTo>
                  <a:lnTo>
                    <a:pt x="1837839" y="77969"/>
                  </a:lnTo>
                  <a:lnTo>
                    <a:pt x="1835285" y="68792"/>
                  </a:lnTo>
                  <a:close/>
                </a:path>
                <a:path w="2042159" h="588645">
                  <a:moveTo>
                    <a:pt x="1771050" y="86664"/>
                  </a:moveTo>
                  <a:lnTo>
                    <a:pt x="1734345" y="96876"/>
                  </a:lnTo>
                  <a:lnTo>
                    <a:pt x="1736898" y="106053"/>
                  </a:lnTo>
                  <a:lnTo>
                    <a:pt x="1773604" y="95840"/>
                  </a:lnTo>
                  <a:lnTo>
                    <a:pt x="1771050" y="86664"/>
                  </a:lnTo>
                  <a:close/>
                </a:path>
                <a:path w="2042159" h="588645">
                  <a:moveTo>
                    <a:pt x="1706816" y="104536"/>
                  </a:moveTo>
                  <a:lnTo>
                    <a:pt x="1670109" y="114749"/>
                  </a:lnTo>
                  <a:lnTo>
                    <a:pt x="1672663" y="123926"/>
                  </a:lnTo>
                  <a:lnTo>
                    <a:pt x="1709369" y="113713"/>
                  </a:lnTo>
                  <a:lnTo>
                    <a:pt x="1706816" y="104536"/>
                  </a:lnTo>
                  <a:close/>
                </a:path>
                <a:path w="2042159" h="588645">
                  <a:moveTo>
                    <a:pt x="1642581" y="122408"/>
                  </a:moveTo>
                  <a:lnTo>
                    <a:pt x="1605875" y="132622"/>
                  </a:lnTo>
                  <a:lnTo>
                    <a:pt x="1608428" y="141798"/>
                  </a:lnTo>
                  <a:lnTo>
                    <a:pt x="1645133" y="131585"/>
                  </a:lnTo>
                  <a:lnTo>
                    <a:pt x="1642581" y="122408"/>
                  </a:lnTo>
                  <a:close/>
                </a:path>
                <a:path w="2042159" h="588645">
                  <a:moveTo>
                    <a:pt x="1578345" y="140281"/>
                  </a:moveTo>
                  <a:lnTo>
                    <a:pt x="1541640" y="150493"/>
                  </a:lnTo>
                  <a:lnTo>
                    <a:pt x="1544193" y="159670"/>
                  </a:lnTo>
                  <a:lnTo>
                    <a:pt x="1580898" y="149457"/>
                  </a:lnTo>
                  <a:lnTo>
                    <a:pt x="1578345" y="140281"/>
                  </a:lnTo>
                  <a:close/>
                </a:path>
                <a:path w="2042159" h="588645">
                  <a:moveTo>
                    <a:pt x="1514110" y="158153"/>
                  </a:moveTo>
                  <a:lnTo>
                    <a:pt x="1477404" y="168366"/>
                  </a:lnTo>
                  <a:lnTo>
                    <a:pt x="1479958" y="177542"/>
                  </a:lnTo>
                  <a:lnTo>
                    <a:pt x="1516664" y="167330"/>
                  </a:lnTo>
                  <a:lnTo>
                    <a:pt x="1514110" y="158153"/>
                  </a:lnTo>
                  <a:close/>
                </a:path>
                <a:path w="2042159" h="588645">
                  <a:moveTo>
                    <a:pt x="1449876" y="176025"/>
                  </a:moveTo>
                  <a:lnTo>
                    <a:pt x="1413169" y="186237"/>
                  </a:lnTo>
                  <a:lnTo>
                    <a:pt x="1415723" y="195414"/>
                  </a:lnTo>
                  <a:lnTo>
                    <a:pt x="1452429" y="185201"/>
                  </a:lnTo>
                  <a:lnTo>
                    <a:pt x="1449876" y="176025"/>
                  </a:lnTo>
                  <a:close/>
                </a:path>
                <a:path w="2042159" h="588645">
                  <a:moveTo>
                    <a:pt x="1385641" y="193897"/>
                  </a:moveTo>
                  <a:lnTo>
                    <a:pt x="1348935" y="204110"/>
                  </a:lnTo>
                  <a:lnTo>
                    <a:pt x="1351488" y="213286"/>
                  </a:lnTo>
                  <a:lnTo>
                    <a:pt x="1388193" y="203074"/>
                  </a:lnTo>
                  <a:lnTo>
                    <a:pt x="1385641" y="193897"/>
                  </a:lnTo>
                  <a:close/>
                </a:path>
                <a:path w="2042159" h="588645">
                  <a:moveTo>
                    <a:pt x="1321405" y="211769"/>
                  </a:moveTo>
                  <a:lnTo>
                    <a:pt x="1284700" y="221983"/>
                  </a:lnTo>
                  <a:lnTo>
                    <a:pt x="1287252" y="231159"/>
                  </a:lnTo>
                  <a:lnTo>
                    <a:pt x="1323959" y="220946"/>
                  </a:lnTo>
                  <a:lnTo>
                    <a:pt x="1321405" y="211769"/>
                  </a:lnTo>
                  <a:close/>
                </a:path>
                <a:path w="2042159" h="588645">
                  <a:moveTo>
                    <a:pt x="1257170" y="229642"/>
                  </a:moveTo>
                  <a:lnTo>
                    <a:pt x="1220464" y="239854"/>
                  </a:lnTo>
                  <a:lnTo>
                    <a:pt x="1223018" y="249031"/>
                  </a:lnTo>
                  <a:lnTo>
                    <a:pt x="1259724" y="238818"/>
                  </a:lnTo>
                  <a:lnTo>
                    <a:pt x="1257170" y="229642"/>
                  </a:lnTo>
                  <a:close/>
                </a:path>
                <a:path w="2042159" h="588645">
                  <a:moveTo>
                    <a:pt x="1192936" y="247514"/>
                  </a:moveTo>
                  <a:lnTo>
                    <a:pt x="1156229" y="257727"/>
                  </a:lnTo>
                  <a:lnTo>
                    <a:pt x="1158783" y="266903"/>
                  </a:lnTo>
                  <a:lnTo>
                    <a:pt x="1195489" y="256691"/>
                  </a:lnTo>
                  <a:lnTo>
                    <a:pt x="1192936" y="247514"/>
                  </a:lnTo>
                  <a:close/>
                </a:path>
                <a:path w="2042159" h="588645">
                  <a:moveTo>
                    <a:pt x="1128701" y="265386"/>
                  </a:moveTo>
                  <a:lnTo>
                    <a:pt x="1091995" y="275598"/>
                  </a:lnTo>
                  <a:lnTo>
                    <a:pt x="1094548" y="284775"/>
                  </a:lnTo>
                  <a:lnTo>
                    <a:pt x="1131253" y="274562"/>
                  </a:lnTo>
                  <a:lnTo>
                    <a:pt x="1128701" y="265386"/>
                  </a:lnTo>
                  <a:close/>
                </a:path>
                <a:path w="2042159" h="588645">
                  <a:moveTo>
                    <a:pt x="1064465" y="283258"/>
                  </a:moveTo>
                  <a:lnTo>
                    <a:pt x="1027760" y="293471"/>
                  </a:lnTo>
                  <a:lnTo>
                    <a:pt x="1030312" y="302647"/>
                  </a:lnTo>
                  <a:lnTo>
                    <a:pt x="1067019" y="292435"/>
                  </a:lnTo>
                  <a:lnTo>
                    <a:pt x="1064465" y="283258"/>
                  </a:lnTo>
                  <a:close/>
                </a:path>
                <a:path w="2042159" h="588645">
                  <a:moveTo>
                    <a:pt x="1000230" y="301130"/>
                  </a:moveTo>
                  <a:lnTo>
                    <a:pt x="963524" y="311343"/>
                  </a:lnTo>
                  <a:lnTo>
                    <a:pt x="966078" y="320520"/>
                  </a:lnTo>
                  <a:lnTo>
                    <a:pt x="1002784" y="310307"/>
                  </a:lnTo>
                  <a:lnTo>
                    <a:pt x="1000230" y="301130"/>
                  </a:lnTo>
                  <a:close/>
                </a:path>
                <a:path w="2042159" h="588645">
                  <a:moveTo>
                    <a:pt x="935996" y="319003"/>
                  </a:moveTo>
                  <a:lnTo>
                    <a:pt x="899289" y="329215"/>
                  </a:lnTo>
                  <a:lnTo>
                    <a:pt x="901843" y="338392"/>
                  </a:lnTo>
                  <a:lnTo>
                    <a:pt x="938549" y="328179"/>
                  </a:lnTo>
                  <a:lnTo>
                    <a:pt x="935996" y="319003"/>
                  </a:lnTo>
                  <a:close/>
                </a:path>
                <a:path w="2042159" h="588645">
                  <a:moveTo>
                    <a:pt x="871761" y="336875"/>
                  </a:moveTo>
                  <a:lnTo>
                    <a:pt x="835055" y="347088"/>
                  </a:lnTo>
                  <a:lnTo>
                    <a:pt x="837608" y="356264"/>
                  </a:lnTo>
                  <a:lnTo>
                    <a:pt x="874313" y="346052"/>
                  </a:lnTo>
                  <a:lnTo>
                    <a:pt x="871761" y="336875"/>
                  </a:lnTo>
                  <a:close/>
                </a:path>
                <a:path w="2042159" h="588645">
                  <a:moveTo>
                    <a:pt x="807525" y="354747"/>
                  </a:moveTo>
                  <a:lnTo>
                    <a:pt x="770820" y="364959"/>
                  </a:lnTo>
                  <a:lnTo>
                    <a:pt x="773372" y="374136"/>
                  </a:lnTo>
                  <a:lnTo>
                    <a:pt x="810078" y="363923"/>
                  </a:lnTo>
                  <a:lnTo>
                    <a:pt x="807525" y="354747"/>
                  </a:lnTo>
                  <a:close/>
                </a:path>
                <a:path w="2042159" h="588645">
                  <a:moveTo>
                    <a:pt x="743290" y="372619"/>
                  </a:moveTo>
                  <a:lnTo>
                    <a:pt x="706584" y="382832"/>
                  </a:lnTo>
                  <a:lnTo>
                    <a:pt x="709137" y="392008"/>
                  </a:lnTo>
                  <a:lnTo>
                    <a:pt x="745844" y="381796"/>
                  </a:lnTo>
                  <a:lnTo>
                    <a:pt x="743290" y="372619"/>
                  </a:lnTo>
                  <a:close/>
                </a:path>
                <a:path w="2042159" h="588645">
                  <a:moveTo>
                    <a:pt x="679055" y="390491"/>
                  </a:moveTo>
                  <a:lnTo>
                    <a:pt x="642349" y="400704"/>
                  </a:lnTo>
                  <a:lnTo>
                    <a:pt x="644903" y="409881"/>
                  </a:lnTo>
                  <a:lnTo>
                    <a:pt x="681609" y="399667"/>
                  </a:lnTo>
                  <a:lnTo>
                    <a:pt x="679055" y="390491"/>
                  </a:lnTo>
                  <a:close/>
                </a:path>
                <a:path w="2042159" h="588645">
                  <a:moveTo>
                    <a:pt x="614820" y="408364"/>
                  </a:moveTo>
                  <a:lnTo>
                    <a:pt x="578114" y="418576"/>
                  </a:lnTo>
                  <a:lnTo>
                    <a:pt x="580668" y="427753"/>
                  </a:lnTo>
                  <a:lnTo>
                    <a:pt x="617373" y="417540"/>
                  </a:lnTo>
                  <a:lnTo>
                    <a:pt x="614820" y="408364"/>
                  </a:lnTo>
                  <a:close/>
                </a:path>
                <a:path w="2042159" h="588645">
                  <a:moveTo>
                    <a:pt x="550585" y="426236"/>
                  </a:moveTo>
                  <a:lnTo>
                    <a:pt x="513880" y="436449"/>
                  </a:lnTo>
                  <a:lnTo>
                    <a:pt x="516432" y="445625"/>
                  </a:lnTo>
                  <a:lnTo>
                    <a:pt x="553138" y="435413"/>
                  </a:lnTo>
                  <a:lnTo>
                    <a:pt x="550585" y="426236"/>
                  </a:lnTo>
                  <a:close/>
                </a:path>
                <a:path w="2042159" h="588645">
                  <a:moveTo>
                    <a:pt x="486350" y="444108"/>
                  </a:moveTo>
                  <a:lnTo>
                    <a:pt x="449644" y="454320"/>
                  </a:lnTo>
                  <a:lnTo>
                    <a:pt x="452197" y="463497"/>
                  </a:lnTo>
                  <a:lnTo>
                    <a:pt x="488903" y="453284"/>
                  </a:lnTo>
                  <a:lnTo>
                    <a:pt x="486350" y="444108"/>
                  </a:lnTo>
                  <a:close/>
                </a:path>
                <a:path w="2042159" h="588645">
                  <a:moveTo>
                    <a:pt x="422114" y="461980"/>
                  </a:moveTo>
                  <a:lnTo>
                    <a:pt x="385409" y="472193"/>
                  </a:lnTo>
                  <a:lnTo>
                    <a:pt x="387963" y="481369"/>
                  </a:lnTo>
                  <a:lnTo>
                    <a:pt x="424668" y="471157"/>
                  </a:lnTo>
                  <a:lnTo>
                    <a:pt x="422114" y="461980"/>
                  </a:lnTo>
                  <a:close/>
                </a:path>
                <a:path w="2042159" h="588645">
                  <a:moveTo>
                    <a:pt x="357880" y="479852"/>
                  </a:moveTo>
                  <a:lnTo>
                    <a:pt x="321174" y="490065"/>
                  </a:lnTo>
                  <a:lnTo>
                    <a:pt x="323728" y="499242"/>
                  </a:lnTo>
                  <a:lnTo>
                    <a:pt x="360433" y="489028"/>
                  </a:lnTo>
                  <a:lnTo>
                    <a:pt x="357880" y="479852"/>
                  </a:lnTo>
                  <a:close/>
                </a:path>
                <a:path w="2042159" h="588645">
                  <a:moveTo>
                    <a:pt x="293645" y="497724"/>
                  </a:moveTo>
                  <a:lnTo>
                    <a:pt x="256940" y="507937"/>
                  </a:lnTo>
                  <a:lnTo>
                    <a:pt x="259492" y="517113"/>
                  </a:lnTo>
                  <a:lnTo>
                    <a:pt x="296198" y="506901"/>
                  </a:lnTo>
                  <a:lnTo>
                    <a:pt x="293645" y="497724"/>
                  </a:lnTo>
                  <a:close/>
                </a:path>
                <a:path w="2042159" h="588645">
                  <a:moveTo>
                    <a:pt x="229410" y="515597"/>
                  </a:moveTo>
                  <a:lnTo>
                    <a:pt x="192704" y="525810"/>
                  </a:lnTo>
                  <a:lnTo>
                    <a:pt x="195257" y="534986"/>
                  </a:lnTo>
                  <a:lnTo>
                    <a:pt x="231962" y="524774"/>
                  </a:lnTo>
                  <a:lnTo>
                    <a:pt x="229410" y="515597"/>
                  </a:lnTo>
                  <a:close/>
                </a:path>
                <a:path w="2042159" h="588645">
                  <a:moveTo>
                    <a:pt x="165174" y="533469"/>
                  </a:moveTo>
                  <a:lnTo>
                    <a:pt x="128469" y="543681"/>
                  </a:lnTo>
                  <a:lnTo>
                    <a:pt x="131022" y="552858"/>
                  </a:lnTo>
                  <a:lnTo>
                    <a:pt x="167728" y="542645"/>
                  </a:lnTo>
                  <a:lnTo>
                    <a:pt x="165174" y="533469"/>
                  </a:lnTo>
                  <a:close/>
                </a:path>
                <a:path w="2042159" h="588645">
                  <a:moveTo>
                    <a:pt x="100939" y="551341"/>
                  </a:moveTo>
                  <a:lnTo>
                    <a:pt x="64234" y="561554"/>
                  </a:lnTo>
                  <a:lnTo>
                    <a:pt x="66788" y="570730"/>
                  </a:lnTo>
                  <a:lnTo>
                    <a:pt x="103493" y="560518"/>
                  </a:lnTo>
                  <a:lnTo>
                    <a:pt x="100939" y="551341"/>
                  </a:lnTo>
                  <a:close/>
                </a:path>
                <a:path w="2042159" h="588645">
                  <a:moveTo>
                    <a:pt x="36705" y="569213"/>
                  </a:moveTo>
                  <a:lnTo>
                    <a:pt x="0" y="579426"/>
                  </a:lnTo>
                  <a:lnTo>
                    <a:pt x="2552" y="588603"/>
                  </a:lnTo>
                  <a:lnTo>
                    <a:pt x="39258" y="578389"/>
                  </a:lnTo>
                  <a:lnTo>
                    <a:pt x="36705" y="569213"/>
                  </a:lnTo>
                  <a:close/>
                </a:path>
              </a:pathLst>
            </a:custGeom>
            <a:solidFill>
              <a:srgbClr val="000000"/>
            </a:solidFill>
          </p:spPr>
          <p:txBody>
            <a:bodyPr wrap="square" lIns="0" tIns="0" rIns="0" bIns="0" rtlCol="0"/>
            <a:lstStyle/>
            <a:p>
              <a:endParaRPr/>
            </a:p>
          </p:txBody>
        </p:sp>
      </p:grpSp>
      <p:sp>
        <p:nvSpPr>
          <p:cNvPr id="18" name="object 18"/>
          <p:cNvSpPr txBox="1">
            <a:spLocks noGrp="1"/>
          </p:cNvSpPr>
          <p:nvPr>
            <p:ph type="ftr" sz="quarter" idx="5"/>
          </p:nvPr>
        </p:nvSpPr>
        <p:spPr>
          <a:xfrm>
            <a:off x="6193600" y="6541868"/>
            <a:ext cx="870584" cy="256540"/>
          </a:xfrm>
          <a:prstGeom prst="rect">
            <a:avLst/>
          </a:prstGeom>
        </p:spPr>
        <p:txBody>
          <a:bodyPr vert="horz" wrap="square" lIns="0" tIns="0" rIns="0" bIns="0" rtlCol="0">
            <a:spAutoFit/>
          </a:bodyPr>
          <a:lstStyle>
            <a:defPPr>
              <a:defRPr lang="en-US"/>
            </a:defPPr>
            <a:lvl1pPr marL="0" algn="l" defTabSz="914400" rtl="0" eaLnBrk="1" latinLnBrk="0" hangingPunct="1">
              <a:defRPr sz="1600" b="1" i="1" kern="1200">
                <a:solidFill>
                  <a:schemeClr val="bg1"/>
                </a:solidFill>
                <a:latin typeface="Georgia"/>
                <a:ea typeface="+mn-ea"/>
                <a:cs typeface="Georgi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885"/>
              </a:lnSpc>
            </a:pPr>
            <a:r>
              <a:rPr lang="en-IN" spc="-5"/>
              <a:t>InfoLab</a:t>
            </a:r>
            <a:endParaRPr spc="-5" dirty="0"/>
          </a:p>
        </p:txBody>
      </p:sp>
      <p:sp>
        <p:nvSpPr>
          <p:cNvPr id="19" name="object 19"/>
          <p:cNvSpPr txBox="1">
            <a:spLocks noGrp="1"/>
          </p:cNvSpPr>
          <p:nvPr>
            <p:ph type="sldNum" sz="quarter" idx="7"/>
          </p:nvPr>
        </p:nvSpPr>
        <p:spPr>
          <a:xfrm>
            <a:off x="4278138" y="6587087"/>
            <a:ext cx="273685" cy="203200"/>
          </a:xfrm>
          <a:prstGeom prst="rect">
            <a:avLst/>
          </a:prstGeom>
        </p:spPr>
        <p:txBody>
          <a:bodyPr vert="horz" wrap="square" lIns="0" tIns="0" rIns="0" bIns="0" rtlCol="0">
            <a:spAutoFit/>
          </a:bodyPr>
          <a:lstStyle>
            <a:defPPr>
              <a:defRPr lang="en-US"/>
            </a:defPPr>
            <a:lvl1pPr marL="0" algn="l" defTabSz="914400" rtl="0" eaLnBrk="1" latinLnBrk="0" hangingPunct="1">
              <a:defRPr sz="1400" b="1"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460"/>
              </a:lnSpc>
            </a:pPr>
            <a:fld id="{81D60167-4931-47E6-BA6A-407CBD079E47}" type="slidenum">
              <a:rPr lang="en-IN" smtClean="0"/>
              <a:pPr marL="38100">
                <a:lnSpc>
                  <a:spcPts val="1460"/>
                </a:lnSpc>
              </a:pPr>
              <a:t>24</a:t>
            </a:fld>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682959" y="1464864"/>
            <a:ext cx="9479311" cy="4263390"/>
          </a:xfrm>
          <a:prstGeom prst="rect">
            <a:avLst/>
          </a:prstGeom>
        </p:spPr>
        <p:txBody>
          <a:bodyPr vert="horz" wrap="square" lIns="0" tIns="10160" rIns="0" bIns="0" rtlCol="0">
            <a:spAutoFit/>
          </a:bodyPr>
          <a:lstStyle/>
          <a:p>
            <a:pPr marL="12700" marR="451484">
              <a:lnSpc>
                <a:spcPct val="119800"/>
              </a:lnSpc>
              <a:spcBef>
                <a:spcPts val="80"/>
              </a:spcBef>
            </a:pPr>
            <a:r>
              <a:rPr sz="2400" b="1" spc="-5" dirty="0">
                <a:latin typeface="Arial"/>
                <a:cs typeface="Arial"/>
              </a:rPr>
              <a:t>The L1 norm is</a:t>
            </a:r>
            <a:r>
              <a:rPr sz="2400" b="1" dirty="0">
                <a:latin typeface="Arial"/>
                <a:cs typeface="Arial"/>
              </a:rPr>
              <a:t> </a:t>
            </a:r>
            <a:r>
              <a:rPr sz="2400" b="1" spc="-5" dirty="0">
                <a:latin typeface="Arial"/>
                <a:cs typeface="Arial"/>
              </a:rPr>
              <a:t>commonly</a:t>
            </a:r>
            <a:r>
              <a:rPr sz="2400" b="1" dirty="0">
                <a:latin typeface="Arial"/>
                <a:cs typeface="Arial"/>
              </a:rPr>
              <a:t> </a:t>
            </a:r>
            <a:r>
              <a:rPr sz="2400" b="1" spc="-5" dirty="0">
                <a:latin typeface="Arial"/>
                <a:cs typeface="Arial"/>
              </a:rPr>
              <a:t>used</a:t>
            </a:r>
            <a:r>
              <a:rPr sz="2400" b="1" spc="-10" dirty="0">
                <a:latin typeface="Arial"/>
                <a:cs typeface="Arial"/>
              </a:rPr>
              <a:t> </a:t>
            </a:r>
            <a:r>
              <a:rPr sz="2400" b="1" spc="-5" dirty="0">
                <a:latin typeface="Arial"/>
                <a:cs typeface="Arial"/>
              </a:rPr>
              <a:t>in</a:t>
            </a:r>
            <a:r>
              <a:rPr sz="2400" b="1" spc="-10" dirty="0">
                <a:latin typeface="Arial"/>
                <a:cs typeface="Arial"/>
              </a:rPr>
              <a:t> </a:t>
            </a:r>
            <a:r>
              <a:rPr sz="2400" b="1" spc="-5" dirty="0">
                <a:latin typeface="Arial"/>
                <a:cs typeface="Arial"/>
              </a:rPr>
              <a:t>machine</a:t>
            </a:r>
            <a:r>
              <a:rPr sz="2400" b="1" dirty="0">
                <a:latin typeface="Arial"/>
                <a:cs typeface="Arial"/>
              </a:rPr>
              <a:t> </a:t>
            </a:r>
            <a:r>
              <a:rPr sz="2400" b="1" spc="-5" dirty="0">
                <a:latin typeface="Arial"/>
                <a:cs typeface="Arial"/>
              </a:rPr>
              <a:t>learning </a:t>
            </a:r>
            <a:r>
              <a:rPr sz="2400" b="1" spc="-655" dirty="0">
                <a:latin typeface="Arial"/>
                <a:cs typeface="Arial"/>
              </a:rPr>
              <a:t> </a:t>
            </a:r>
            <a:r>
              <a:rPr sz="2400" b="1" spc="-5" dirty="0">
                <a:latin typeface="Arial"/>
                <a:cs typeface="Arial"/>
              </a:rPr>
              <a:t>when the difference between </a:t>
            </a:r>
            <a:r>
              <a:rPr sz="2400" b="1" dirty="0">
                <a:latin typeface="Arial"/>
                <a:cs typeface="Arial"/>
              </a:rPr>
              <a:t>zero </a:t>
            </a:r>
            <a:r>
              <a:rPr sz="2400" b="1" spc="-5" dirty="0">
                <a:latin typeface="Arial"/>
                <a:cs typeface="Arial"/>
              </a:rPr>
              <a:t>and nonzero </a:t>
            </a:r>
            <a:r>
              <a:rPr sz="2400" b="1" dirty="0">
                <a:latin typeface="Arial"/>
                <a:cs typeface="Arial"/>
              </a:rPr>
              <a:t> </a:t>
            </a:r>
            <a:r>
              <a:rPr sz="2400" b="1" spc="-5" dirty="0">
                <a:latin typeface="Arial"/>
                <a:cs typeface="Arial"/>
              </a:rPr>
              <a:t>elements</a:t>
            </a:r>
            <a:r>
              <a:rPr sz="2400" b="1" spc="-10" dirty="0">
                <a:latin typeface="Arial"/>
                <a:cs typeface="Arial"/>
              </a:rPr>
              <a:t> </a:t>
            </a:r>
            <a:r>
              <a:rPr sz="2400" b="1" spc="-5" dirty="0">
                <a:latin typeface="Arial"/>
                <a:cs typeface="Arial"/>
              </a:rPr>
              <a:t>is </a:t>
            </a:r>
            <a:r>
              <a:rPr sz="2400" b="1" dirty="0">
                <a:latin typeface="Arial"/>
                <a:cs typeface="Arial"/>
              </a:rPr>
              <a:t>very</a:t>
            </a:r>
            <a:r>
              <a:rPr sz="2400" b="1" spc="-5" dirty="0">
                <a:latin typeface="Arial"/>
                <a:cs typeface="Arial"/>
              </a:rPr>
              <a:t> important</a:t>
            </a:r>
            <a:endParaRPr sz="2400" dirty="0">
              <a:latin typeface="Arial"/>
              <a:cs typeface="Arial"/>
            </a:endParaRPr>
          </a:p>
          <a:p>
            <a:pPr>
              <a:lnSpc>
                <a:spcPct val="100000"/>
              </a:lnSpc>
            </a:pPr>
            <a:endParaRPr sz="2400" dirty="0">
              <a:latin typeface="Arial"/>
              <a:cs typeface="Arial"/>
            </a:endParaRPr>
          </a:p>
          <a:p>
            <a:pPr marL="12700" marR="582930">
              <a:lnSpc>
                <a:spcPct val="120400"/>
              </a:lnSpc>
              <a:spcBef>
                <a:spcPts val="1839"/>
              </a:spcBef>
            </a:pPr>
            <a:r>
              <a:rPr sz="2400" b="1" spc="-5" dirty="0">
                <a:latin typeface="Arial"/>
                <a:cs typeface="Arial"/>
              </a:rPr>
              <a:t>L2 regularization does</a:t>
            </a:r>
            <a:r>
              <a:rPr sz="2400" b="1" dirty="0">
                <a:latin typeface="Arial"/>
                <a:cs typeface="Arial"/>
              </a:rPr>
              <a:t> </a:t>
            </a:r>
            <a:r>
              <a:rPr sz="2400" b="1" spc="-5" dirty="0">
                <a:latin typeface="Arial"/>
                <a:cs typeface="Arial"/>
              </a:rPr>
              <a:t>not</a:t>
            </a:r>
            <a:r>
              <a:rPr sz="2400" b="1" dirty="0">
                <a:latin typeface="Arial"/>
                <a:cs typeface="Arial"/>
              </a:rPr>
              <a:t> </a:t>
            </a:r>
            <a:r>
              <a:rPr sz="2400" b="1" spc="-5" dirty="0">
                <a:latin typeface="Arial"/>
                <a:cs typeface="Arial"/>
              </a:rPr>
              <a:t>cause</a:t>
            </a:r>
            <a:r>
              <a:rPr sz="2400" b="1" dirty="0">
                <a:latin typeface="Arial"/>
                <a:cs typeface="Arial"/>
              </a:rPr>
              <a:t> </a:t>
            </a:r>
            <a:r>
              <a:rPr sz="2400" b="1" spc="-5" dirty="0">
                <a:latin typeface="Arial"/>
                <a:cs typeface="Arial"/>
              </a:rPr>
              <a:t>the</a:t>
            </a:r>
            <a:r>
              <a:rPr sz="2400" b="1" dirty="0">
                <a:latin typeface="Arial"/>
                <a:cs typeface="Arial"/>
              </a:rPr>
              <a:t> </a:t>
            </a:r>
            <a:r>
              <a:rPr sz="2400" b="1" spc="-5" dirty="0">
                <a:latin typeface="Arial"/>
                <a:cs typeface="Arial"/>
              </a:rPr>
              <a:t>parameters</a:t>
            </a:r>
            <a:r>
              <a:rPr sz="2400" b="1" dirty="0">
                <a:latin typeface="Arial"/>
                <a:cs typeface="Arial"/>
              </a:rPr>
              <a:t> to </a:t>
            </a:r>
            <a:r>
              <a:rPr sz="2400" b="1" spc="-650" dirty="0">
                <a:latin typeface="Arial"/>
                <a:cs typeface="Arial"/>
              </a:rPr>
              <a:t> </a:t>
            </a:r>
            <a:r>
              <a:rPr sz="2400" b="1" spc="-5" dirty="0">
                <a:latin typeface="Arial"/>
                <a:cs typeface="Arial"/>
              </a:rPr>
              <a:t>become</a:t>
            </a:r>
            <a:r>
              <a:rPr sz="2400" b="1" spc="-10" dirty="0">
                <a:latin typeface="Arial"/>
                <a:cs typeface="Arial"/>
              </a:rPr>
              <a:t> </a:t>
            </a:r>
            <a:r>
              <a:rPr sz="2400" b="1" dirty="0">
                <a:latin typeface="Arial"/>
                <a:cs typeface="Arial"/>
              </a:rPr>
              <a:t>zero</a:t>
            </a:r>
            <a:endParaRPr sz="2400" dirty="0">
              <a:latin typeface="Arial"/>
              <a:cs typeface="Arial"/>
            </a:endParaRPr>
          </a:p>
          <a:p>
            <a:pPr>
              <a:lnSpc>
                <a:spcPct val="100000"/>
              </a:lnSpc>
            </a:pPr>
            <a:endParaRPr sz="2400" dirty="0">
              <a:latin typeface="Arial"/>
              <a:cs typeface="Arial"/>
            </a:endParaRPr>
          </a:p>
          <a:p>
            <a:pPr marL="12700" marR="5080">
              <a:lnSpc>
                <a:spcPct val="119200"/>
              </a:lnSpc>
              <a:spcBef>
                <a:spcPts val="1875"/>
              </a:spcBef>
            </a:pPr>
            <a:r>
              <a:rPr sz="2400" b="1" spc="-5" dirty="0">
                <a:latin typeface="Arial"/>
                <a:cs typeface="Arial"/>
              </a:rPr>
              <a:t>L1</a:t>
            </a:r>
            <a:r>
              <a:rPr sz="2400" b="1" dirty="0">
                <a:latin typeface="Arial"/>
                <a:cs typeface="Arial"/>
              </a:rPr>
              <a:t> </a:t>
            </a:r>
            <a:r>
              <a:rPr sz="2400" b="1" spc="-5" dirty="0">
                <a:latin typeface="Arial"/>
                <a:cs typeface="Arial"/>
              </a:rPr>
              <a:t>regularization </a:t>
            </a:r>
            <a:r>
              <a:rPr sz="2400" b="1" dirty="0">
                <a:latin typeface="Arial"/>
                <a:cs typeface="Arial"/>
              </a:rPr>
              <a:t>may </a:t>
            </a:r>
            <a:r>
              <a:rPr sz="2400" b="1" spc="-5" dirty="0">
                <a:latin typeface="Arial"/>
                <a:cs typeface="Arial"/>
              </a:rPr>
              <a:t>cause</a:t>
            </a:r>
            <a:r>
              <a:rPr sz="2400" b="1" dirty="0">
                <a:latin typeface="Arial"/>
                <a:cs typeface="Arial"/>
              </a:rPr>
              <a:t> </a:t>
            </a:r>
            <a:r>
              <a:rPr sz="2400" b="1" spc="-5" dirty="0">
                <a:latin typeface="Arial"/>
                <a:cs typeface="Arial"/>
              </a:rPr>
              <a:t>the</a:t>
            </a:r>
            <a:r>
              <a:rPr sz="2400" b="1" dirty="0">
                <a:latin typeface="Arial"/>
                <a:cs typeface="Arial"/>
              </a:rPr>
              <a:t> </a:t>
            </a:r>
            <a:r>
              <a:rPr sz="2400" b="1" spc="-5" dirty="0">
                <a:latin typeface="Arial"/>
                <a:cs typeface="Arial"/>
              </a:rPr>
              <a:t>parameters</a:t>
            </a:r>
            <a:r>
              <a:rPr sz="2400" b="1" dirty="0">
                <a:latin typeface="Arial"/>
                <a:cs typeface="Arial"/>
              </a:rPr>
              <a:t> to</a:t>
            </a:r>
            <a:r>
              <a:rPr sz="2400" b="1" spc="-5" dirty="0">
                <a:latin typeface="Arial"/>
                <a:cs typeface="Arial"/>
              </a:rPr>
              <a:t> become </a:t>
            </a:r>
            <a:r>
              <a:rPr sz="2400" b="1" spc="-650" dirty="0">
                <a:latin typeface="Arial"/>
                <a:cs typeface="Arial"/>
              </a:rPr>
              <a:t> </a:t>
            </a:r>
            <a:r>
              <a:rPr sz="2400" b="1" dirty="0">
                <a:latin typeface="Arial"/>
                <a:cs typeface="Arial"/>
              </a:rPr>
              <a:t>zero</a:t>
            </a:r>
            <a:r>
              <a:rPr sz="2400" b="1" spc="-15" dirty="0">
                <a:latin typeface="Arial"/>
                <a:cs typeface="Arial"/>
              </a:rPr>
              <a:t> </a:t>
            </a:r>
            <a:r>
              <a:rPr sz="2400" b="1" spc="-5" dirty="0">
                <a:latin typeface="Arial"/>
                <a:cs typeface="Arial"/>
              </a:rPr>
              <a:t>for large enough</a:t>
            </a:r>
            <a:r>
              <a:rPr sz="2400" b="1" spc="-10" dirty="0">
                <a:latin typeface="Arial"/>
                <a:cs typeface="Arial"/>
              </a:rPr>
              <a:t> </a:t>
            </a:r>
            <a:r>
              <a:rPr lang="en-US" sz="2400" b="1" spc="-10" dirty="0">
                <a:latin typeface="Arial"/>
                <a:cs typeface="Arial"/>
              </a:rPr>
              <a:t>alpha.</a:t>
            </a:r>
            <a:endParaRPr sz="2400" dirty="0">
              <a:latin typeface="Cambria Math"/>
              <a:cs typeface="Cambria Math"/>
            </a:endParaRPr>
          </a:p>
        </p:txBody>
      </p:sp>
      <p:sp>
        <p:nvSpPr>
          <p:cNvPr id="10" name="object 10"/>
          <p:cNvSpPr txBox="1">
            <a:spLocks noGrp="1"/>
          </p:cNvSpPr>
          <p:nvPr>
            <p:ph type="title"/>
          </p:nvPr>
        </p:nvSpPr>
        <p:spPr>
          <a:xfrm>
            <a:off x="1785620" y="183388"/>
            <a:ext cx="8436610" cy="513080"/>
          </a:xfrm>
          <a:prstGeom prst="rect">
            <a:avLst/>
          </a:prstGeom>
        </p:spPr>
        <p:txBody>
          <a:bodyPr vert="horz" wrap="square" lIns="0" tIns="12700" rIns="0" bIns="0" rtlCol="0" anchor="ctr">
            <a:spAutoFit/>
          </a:bodyPr>
          <a:lstStyle/>
          <a:p>
            <a:pPr marL="12700">
              <a:lnSpc>
                <a:spcPct val="100000"/>
              </a:lnSpc>
              <a:spcBef>
                <a:spcPts val="100"/>
              </a:spcBef>
            </a:pPr>
            <a:r>
              <a:rPr sz="3200" spc="-5" dirty="0">
                <a:solidFill>
                  <a:srgbClr val="004990"/>
                </a:solidFill>
              </a:rPr>
              <a:t>Comparison</a:t>
            </a:r>
            <a:r>
              <a:rPr sz="3200" spc="-25" dirty="0">
                <a:solidFill>
                  <a:srgbClr val="004990"/>
                </a:solidFill>
              </a:rPr>
              <a:t> </a:t>
            </a:r>
            <a:r>
              <a:rPr sz="3200" spc="-5" dirty="0">
                <a:solidFill>
                  <a:srgbClr val="004990"/>
                </a:solidFill>
              </a:rPr>
              <a:t>L1</a:t>
            </a:r>
            <a:r>
              <a:rPr sz="3200" spc="-15" dirty="0">
                <a:solidFill>
                  <a:srgbClr val="004990"/>
                </a:solidFill>
              </a:rPr>
              <a:t> </a:t>
            </a:r>
            <a:r>
              <a:rPr sz="3200" spc="-10" dirty="0">
                <a:solidFill>
                  <a:srgbClr val="004990"/>
                </a:solidFill>
              </a:rPr>
              <a:t>and</a:t>
            </a:r>
            <a:r>
              <a:rPr sz="3200" spc="-15" dirty="0">
                <a:solidFill>
                  <a:srgbClr val="004990"/>
                </a:solidFill>
              </a:rPr>
              <a:t> </a:t>
            </a:r>
            <a:r>
              <a:rPr sz="3200" spc="-5" dirty="0">
                <a:solidFill>
                  <a:srgbClr val="004990"/>
                </a:solidFill>
              </a:rPr>
              <a:t>L2</a:t>
            </a:r>
            <a:r>
              <a:rPr sz="3200" spc="-10" dirty="0">
                <a:solidFill>
                  <a:srgbClr val="004990"/>
                </a:solidFill>
              </a:rPr>
              <a:t> </a:t>
            </a:r>
            <a:r>
              <a:rPr sz="3200" spc="-5" dirty="0">
                <a:solidFill>
                  <a:srgbClr val="004990"/>
                </a:solidFill>
              </a:rPr>
              <a:t>norm Regularization</a:t>
            </a:r>
            <a:endParaRPr sz="3200" dirty="0"/>
          </a:p>
        </p:txBody>
      </p:sp>
      <p:sp>
        <p:nvSpPr>
          <p:cNvPr id="11" name="object 11"/>
          <p:cNvSpPr txBox="1">
            <a:spLocks noGrp="1"/>
          </p:cNvSpPr>
          <p:nvPr>
            <p:ph type="ftr" sz="quarter" idx="5"/>
          </p:nvPr>
        </p:nvSpPr>
        <p:spPr>
          <a:xfrm>
            <a:off x="6193600" y="6541868"/>
            <a:ext cx="870584" cy="256540"/>
          </a:xfrm>
          <a:prstGeom prst="rect">
            <a:avLst/>
          </a:prstGeom>
        </p:spPr>
        <p:txBody>
          <a:bodyPr vert="horz" wrap="square" lIns="0" tIns="0" rIns="0" bIns="0" rtlCol="0">
            <a:spAutoFit/>
          </a:bodyPr>
          <a:lstStyle>
            <a:defPPr>
              <a:defRPr lang="en-US"/>
            </a:defPPr>
            <a:lvl1pPr marL="0" algn="l" defTabSz="914400" rtl="0" eaLnBrk="1" latinLnBrk="0" hangingPunct="1">
              <a:defRPr sz="1600" b="1" i="1" kern="1200">
                <a:solidFill>
                  <a:schemeClr val="bg1"/>
                </a:solidFill>
                <a:latin typeface="Georgia"/>
                <a:ea typeface="+mn-ea"/>
                <a:cs typeface="Georgi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885"/>
              </a:lnSpc>
            </a:pPr>
            <a:r>
              <a:rPr lang="en-IN" spc="-5"/>
              <a:t>InfoLab</a:t>
            </a:r>
            <a:endParaRPr spc="-5" dirty="0"/>
          </a:p>
        </p:txBody>
      </p:sp>
      <p:sp>
        <p:nvSpPr>
          <p:cNvPr id="12" name="object 12"/>
          <p:cNvSpPr txBox="1">
            <a:spLocks noGrp="1"/>
          </p:cNvSpPr>
          <p:nvPr>
            <p:ph type="sldNum" sz="quarter" idx="7"/>
          </p:nvPr>
        </p:nvSpPr>
        <p:spPr>
          <a:xfrm>
            <a:off x="4278138" y="6587087"/>
            <a:ext cx="273685" cy="203200"/>
          </a:xfrm>
          <a:prstGeom prst="rect">
            <a:avLst/>
          </a:prstGeom>
        </p:spPr>
        <p:txBody>
          <a:bodyPr vert="horz" wrap="square" lIns="0" tIns="0" rIns="0" bIns="0" rtlCol="0">
            <a:spAutoFit/>
          </a:bodyPr>
          <a:lstStyle>
            <a:defPPr>
              <a:defRPr lang="en-US"/>
            </a:defPPr>
            <a:lvl1pPr marL="0" algn="l" defTabSz="914400" rtl="0" eaLnBrk="1" latinLnBrk="0" hangingPunct="1">
              <a:defRPr sz="1400" b="1"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460"/>
              </a:lnSpc>
            </a:pPr>
            <a:fld id="{81D60167-4931-47E6-BA6A-407CBD079E47}" type="slidenum">
              <a:rPr lang="en-IN" smtClean="0"/>
              <a:pPr marL="38100">
                <a:lnSpc>
                  <a:spcPts val="1460"/>
                </a:lnSpc>
              </a:pPr>
              <a:t>25</a:t>
            </a:fld>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DF29C-FAB1-48FB-9C18-A209A7D52119}"/>
              </a:ext>
            </a:extLst>
          </p:cNvPr>
          <p:cNvSpPr>
            <a:spLocks noGrp="1"/>
          </p:cNvSpPr>
          <p:nvPr>
            <p:ph type="title"/>
          </p:nvPr>
        </p:nvSpPr>
        <p:spPr>
          <a:xfrm>
            <a:off x="838200" y="365125"/>
            <a:ext cx="10515600" cy="961167"/>
          </a:xfrm>
        </p:spPr>
        <p:txBody>
          <a:bodyPr/>
          <a:lstStyle/>
          <a:p>
            <a:r>
              <a:rPr lang="en-US" sz="4400" spc="-5" dirty="0">
                <a:solidFill>
                  <a:srgbClr val="004990"/>
                </a:solidFill>
              </a:rPr>
              <a:t>Comparison</a:t>
            </a:r>
            <a:r>
              <a:rPr lang="en-US" sz="4400" spc="-25" dirty="0">
                <a:solidFill>
                  <a:srgbClr val="004990"/>
                </a:solidFill>
              </a:rPr>
              <a:t> </a:t>
            </a:r>
            <a:r>
              <a:rPr lang="en-US" sz="4400" spc="-5" dirty="0">
                <a:solidFill>
                  <a:srgbClr val="004990"/>
                </a:solidFill>
              </a:rPr>
              <a:t>L1</a:t>
            </a:r>
            <a:r>
              <a:rPr lang="en-US" sz="4400" spc="-15" dirty="0">
                <a:solidFill>
                  <a:srgbClr val="004990"/>
                </a:solidFill>
              </a:rPr>
              <a:t> </a:t>
            </a:r>
            <a:r>
              <a:rPr lang="en-US" sz="4400" spc="-10" dirty="0">
                <a:solidFill>
                  <a:srgbClr val="004990"/>
                </a:solidFill>
              </a:rPr>
              <a:t>and</a:t>
            </a:r>
            <a:r>
              <a:rPr lang="en-US" sz="4400" spc="-15" dirty="0">
                <a:solidFill>
                  <a:srgbClr val="004990"/>
                </a:solidFill>
              </a:rPr>
              <a:t> </a:t>
            </a:r>
            <a:r>
              <a:rPr lang="en-US" sz="4400" spc="-5" dirty="0">
                <a:solidFill>
                  <a:srgbClr val="004990"/>
                </a:solidFill>
              </a:rPr>
              <a:t>L2</a:t>
            </a:r>
            <a:r>
              <a:rPr lang="en-US" sz="4400" spc="-10" dirty="0">
                <a:solidFill>
                  <a:srgbClr val="004990"/>
                </a:solidFill>
              </a:rPr>
              <a:t> </a:t>
            </a:r>
            <a:r>
              <a:rPr lang="en-US" sz="4400" spc="-5" dirty="0">
                <a:solidFill>
                  <a:srgbClr val="004990"/>
                </a:solidFill>
              </a:rPr>
              <a:t>norm Regularization</a:t>
            </a:r>
            <a:endParaRPr lang="en-IN" dirty="0"/>
          </a:p>
        </p:txBody>
      </p:sp>
      <p:sp>
        <p:nvSpPr>
          <p:cNvPr id="3" name="Content Placeholder 2">
            <a:extLst>
              <a:ext uri="{FF2B5EF4-FFF2-40B4-BE49-F238E27FC236}">
                <a16:creationId xmlns:a16="http://schemas.microsoft.com/office/drawing/2014/main" id="{C28C8BA9-11EC-473F-B309-39D11D1CCC08}"/>
              </a:ext>
            </a:extLst>
          </p:cNvPr>
          <p:cNvSpPr>
            <a:spLocks noGrp="1"/>
          </p:cNvSpPr>
          <p:nvPr>
            <p:ph idx="1"/>
          </p:nvPr>
        </p:nvSpPr>
        <p:spPr>
          <a:xfrm>
            <a:off x="838200" y="1685582"/>
            <a:ext cx="10515600" cy="4351338"/>
          </a:xfrm>
        </p:spPr>
        <p:txBody>
          <a:bodyPr/>
          <a:lstStyle/>
          <a:p>
            <a:r>
              <a:rPr lang="en-US" dirty="0"/>
              <a:t>L2 weight decay is the most common form of weight decay.</a:t>
            </a:r>
          </a:p>
          <a:p>
            <a:r>
              <a:rPr lang="en-US" dirty="0"/>
              <a:t>In comparison to L2 regularization, L 1 regularization results in a solution that is more sparse. </a:t>
            </a:r>
          </a:p>
          <a:p>
            <a:r>
              <a:rPr lang="en-US" dirty="0"/>
              <a:t>Sparsity in this context refers to the fact that some parameters have an optimal value of zero. </a:t>
            </a:r>
          </a:p>
          <a:p>
            <a:r>
              <a:rPr lang="en-US" dirty="0"/>
              <a:t>The sparsity of L1 regularization is a qualitatively different behavior than arises with L2 regularization</a:t>
            </a:r>
            <a:endParaRPr lang="en-IN" dirty="0"/>
          </a:p>
        </p:txBody>
      </p:sp>
    </p:spTree>
    <p:extLst>
      <p:ext uri="{BB962C8B-B14F-4D97-AF65-F5344CB8AC3E}">
        <p14:creationId xmlns:p14="http://schemas.microsoft.com/office/powerpoint/2010/main" val="41671961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9064" y="1241212"/>
            <a:ext cx="170687" cy="177800"/>
          </a:xfrm>
          <a:prstGeom prst="rect">
            <a:avLst/>
          </a:prstGeom>
        </p:spPr>
      </p:pic>
      <p:sp>
        <p:nvSpPr>
          <p:cNvPr id="3" name="object 3"/>
          <p:cNvSpPr txBox="1"/>
          <p:nvPr/>
        </p:nvSpPr>
        <p:spPr>
          <a:xfrm>
            <a:off x="2210180" y="1039664"/>
            <a:ext cx="7308850" cy="851965"/>
          </a:xfrm>
          <a:prstGeom prst="rect">
            <a:avLst/>
          </a:prstGeom>
        </p:spPr>
        <p:txBody>
          <a:bodyPr vert="horz" wrap="square" lIns="0" tIns="12700" rIns="0" bIns="0" rtlCol="0">
            <a:spAutoFit/>
          </a:bodyPr>
          <a:lstStyle/>
          <a:p>
            <a:pPr marL="12700" marR="5080">
              <a:lnSpc>
                <a:spcPct val="119200"/>
              </a:lnSpc>
              <a:spcBef>
                <a:spcPts val="100"/>
              </a:spcBef>
            </a:pPr>
            <a:r>
              <a:rPr sz="2400" b="1" spc="-25" dirty="0">
                <a:latin typeface="Arial"/>
                <a:cs typeface="Arial"/>
              </a:rPr>
              <a:t>Usually, </a:t>
            </a:r>
            <a:r>
              <a:rPr sz="2400" b="1" spc="-5" dirty="0">
                <a:latin typeface="Arial"/>
                <a:cs typeface="Arial"/>
              </a:rPr>
              <a:t>bias of </a:t>
            </a:r>
            <a:r>
              <a:rPr sz="2400" b="1" dirty="0">
                <a:latin typeface="Arial"/>
                <a:cs typeface="Arial"/>
              </a:rPr>
              <a:t>each </a:t>
            </a:r>
            <a:r>
              <a:rPr sz="2400" b="1" spc="-5" dirty="0">
                <a:latin typeface="Arial"/>
                <a:cs typeface="Arial"/>
              </a:rPr>
              <a:t>weight is excluded in penalty </a:t>
            </a:r>
            <a:r>
              <a:rPr sz="2400" b="1" spc="-655" dirty="0">
                <a:latin typeface="Arial"/>
                <a:cs typeface="Arial"/>
              </a:rPr>
              <a:t> </a:t>
            </a:r>
            <a:r>
              <a:rPr sz="2400" b="1" dirty="0">
                <a:latin typeface="Arial"/>
                <a:cs typeface="Arial"/>
              </a:rPr>
              <a:t>terms</a:t>
            </a:r>
            <a:endParaRPr sz="2400">
              <a:latin typeface="Arial"/>
              <a:cs typeface="Arial"/>
            </a:endParaRPr>
          </a:p>
        </p:txBody>
      </p:sp>
      <p:pic>
        <p:nvPicPr>
          <p:cNvPr id="4" name="object 4"/>
          <p:cNvPicPr/>
          <p:nvPr/>
        </p:nvPicPr>
        <p:blipFill>
          <a:blip r:embed="rId2" cstate="print"/>
          <a:stretch>
            <a:fillRect/>
          </a:stretch>
        </p:blipFill>
        <p:spPr>
          <a:xfrm>
            <a:off x="1909064" y="3726179"/>
            <a:ext cx="170687" cy="177800"/>
          </a:xfrm>
          <a:prstGeom prst="rect">
            <a:avLst/>
          </a:prstGeom>
        </p:spPr>
      </p:pic>
      <p:sp>
        <p:nvSpPr>
          <p:cNvPr id="5" name="object 5"/>
          <p:cNvSpPr txBox="1"/>
          <p:nvPr/>
        </p:nvSpPr>
        <p:spPr>
          <a:xfrm>
            <a:off x="2210181" y="3464877"/>
            <a:ext cx="7865745" cy="2060575"/>
          </a:xfrm>
          <a:prstGeom prst="rect">
            <a:avLst/>
          </a:prstGeom>
        </p:spPr>
        <p:txBody>
          <a:bodyPr vert="horz" wrap="square" lIns="0" tIns="142875" rIns="0" bIns="0" rtlCol="0">
            <a:spAutoFit/>
          </a:bodyPr>
          <a:lstStyle/>
          <a:p>
            <a:pPr marL="12700">
              <a:spcBef>
                <a:spcPts val="1125"/>
              </a:spcBef>
            </a:pPr>
            <a:r>
              <a:rPr sz="2400" b="1" spc="-5" dirty="0">
                <a:latin typeface="Arial"/>
                <a:cs typeface="Arial"/>
              </a:rPr>
              <a:t>The</a:t>
            </a:r>
            <a:r>
              <a:rPr sz="2400" b="1" spc="-20" dirty="0">
                <a:latin typeface="Arial"/>
                <a:cs typeface="Arial"/>
              </a:rPr>
              <a:t> </a:t>
            </a:r>
            <a:r>
              <a:rPr sz="2400" b="1" spc="-5" dirty="0">
                <a:latin typeface="Arial"/>
                <a:cs typeface="Arial"/>
              </a:rPr>
              <a:t>reason</a:t>
            </a:r>
            <a:r>
              <a:rPr sz="2400" b="1" spc="-25" dirty="0">
                <a:latin typeface="Arial"/>
                <a:cs typeface="Arial"/>
              </a:rPr>
              <a:t> </a:t>
            </a:r>
            <a:r>
              <a:rPr sz="2400" b="1" spc="-5" dirty="0">
                <a:latin typeface="Arial"/>
                <a:cs typeface="Arial"/>
              </a:rPr>
              <a:t>is</a:t>
            </a:r>
            <a:r>
              <a:rPr sz="2400" b="1" spc="-15" dirty="0">
                <a:latin typeface="Arial"/>
                <a:cs typeface="Arial"/>
              </a:rPr>
              <a:t> </a:t>
            </a:r>
            <a:r>
              <a:rPr sz="2400" b="1" dirty="0">
                <a:latin typeface="Arial"/>
                <a:cs typeface="Arial"/>
              </a:rPr>
              <a:t>:</a:t>
            </a:r>
            <a:endParaRPr sz="2400">
              <a:latin typeface="Arial"/>
              <a:cs typeface="Arial"/>
            </a:endParaRPr>
          </a:p>
          <a:p>
            <a:pPr marL="412115" indent="-285115">
              <a:spcBef>
                <a:spcPts val="850"/>
              </a:spcBef>
              <a:buFont typeface="Arial MT"/>
              <a:buChar char="-"/>
              <a:tabLst>
                <a:tab pos="411480" algn="l"/>
                <a:tab pos="412115" algn="l"/>
              </a:tabLst>
            </a:pPr>
            <a:r>
              <a:rPr sz="2000" b="1" dirty="0">
                <a:solidFill>
                  <a:srgbClr val="4F81BD"/>
                </a:solidFill>
                <a:latin typeface="Arial"/>
                <a:cs typeface="Arial"/>
              </a:rPr>
              <a:t>The</a:t>
            </a:r>
            <a:r>
              <a:rPr sz="2000" b="1" spc="-10" dirty="0">
                <a:solidFill>
                  <a:srgbClr val="4F81BD"/>
                </a:solidFill>
                <a:latin typeface="Arial"/>
                <a:cs typeface="Arial"/>
              </a:rPr>
              <a:t> </a:t>
            </a:r>
            <a:r>
              <a:rPr sz="2000" b="1" spc="-5" dirty="0">
                <a:solidFill>
                  <a:srgbClr val="4F81BD"/>
                </a:solidFill>
                <a:latin typeface="Arial"/>
                <a:cs typeface="Arial"/>
              </a:rPr>
              <a:t>biases</a:t>
            </a:r>
            <a:r>
              <a:rPr sz="2000" b="1" spc="-10" dirty="0">
                <a:solidFill>
                  <a:srgbClr val="4F81BD"/>
                </a:solidFill>
                <a:latin typeface="Arial"/>
                <a:cs typeface="Arial"/>
              </a:rPr>
              <a:t> </a:t>
            </a:r>
            <a:r>
              <a:rPr sz="2000" b="1" spc="-5" dirty="0">
                <a:solidFill>
                  <a:srgbClr val="4F81BD"/>
                </a:solidFill>
                <a:latin typeface="Arial"/>
                <a:cs typeface="Arial"/>
              </a:rPr>
              <a:t>typically</a:t>
            </a:r>
            <a:r>
              <a:rPr sz="2000" b="1" spc="-10" dirty="0">
                <a:solidFill>
                  <a:srgbClr val="4F81BD"/>
                </a:solidFill>
                <a:latin typeface="Arial"/>
                <a:cs typeface="Arial"/>
              </a:rPr>
              <a:t> </a:t>
            </a:r>
            <a:r>
              <a:rPr sz="2000" b="1" spc="-5" dirty="0">
                <a:solidFill>
                  <a:srgbClr val="4F81BD"/>
                </a:solidFill>
                <a:latin typeface="Arial"/>
                <a:cs typeface="Arial"/>
              </a:rPr>
              <a:t>require </a:t>
            </a:r>
            <a:r>
              <a:rPr sz="2000" b="1" spc="-5" dirty="0">
                <a:solidFill>
                  <a:srgbClr val="FF0000"/>
                </a:solidFill>
                <a:latin typeface="Arial"/>
                <a:cs typeface="Arial"/>
              </a:rPr>
              <a:t>less</a:t>
            </a:r>
            <a:r>
              <a:rPr sz="2000" b="1" spc="-10" dirty="0">
                <a:solidFill>
                  <a:srgbClr val="FF0000"/>
                </a:solidFill>
                <a:latin typeface="Arial"/>
                <a:cs typeface="Arial"/>
              </a:rPr>
              <a:t> </a:t>
            </a:r>
            <a:r>
              <a:rPr sz="2000" b="1" spc="-5" dirty="0">
                <a:solidFill>
                  <a:srgbClr val="FF0000"/>
                </a:solidFill>
                <a:latin typeface="Arial"/>
                <a:cs typeface="Arial"/>
              </a:rPr>
              <a:t>data </a:t>
            </a:r>
            <a:r>
              <a:rPr sz="2000" b="1" spc="-5" dirty="0">
                <a:solidFill>
                  <a:srgbClr val="4F81BD"/>
                </a:solidFill>
                <a:latin typeface="Arial"/>
                <a:cs typeface="Arial"/>
              </a:rPr>
              <a:t>to fit</a:t>
            </a:r>
            <a:r>
              <a:rPr sz="2000" b="1" spc="-10" dirty="0">
                <a:solidFill>
                  <a:srgbClr val="4F81BD"/>
                </a:solidFill>
                <a:latin typeface="Arial"/>
                <a:cs typeface="Arial"/>
              </a:rPr>
              <a:t> </a:t>
            </a:r>
            <a:r>
              <a:rPr sz="2000" b="1" spc="-5" dirty="0">
                <a:solidFill>
                  <a:srgbClr val="4F81BD"/>
                </a:solidFill>
                <a:latin typeface="Arial"/>
                <a:cs typeface="Arial"/>
              </a:rPr>
              <a:t>than the weights</a:t>
            </a:r>
            <a:endParaRPr sz="2000">
              <a:latin typeface="Arial"/>
              <a:cs typeface="Arial"/>
            </a:endParaRPr>
          </a:p>
          <a:p>
            <a:pPr marL="412115" marR="5080" indent="-284480">
              <a:lnSpc>
                <a:spcPct val="109700"/>
              </a:lnSpc>
              <a:spcBef>
                <a:spcPts val="500"/>
              </a:spcBef>
              <a:buFont typeface="Arial MT"/>
              <a:buChar char="-"/>
              <a:tabLst>
                <a:tab pos="411480" algn="l"/>
                <a:tab pos="412115" algn="l"/>
              </a:tabLst>
            </a:pPr>
            <a:r>
              <a:rPr sz="2000" b="1" spc="-5" dirty="0">
                <a:solidFill>
                  <a:srgbClr val="4F81BD"/>
                </a:solidFill>
                <a:latin typeface="Arial"/>
                <a:cs typeface="Arial"/>
              </a:rPr>
              <a:t>Each weight specifies </a:t>
            </a:r>
            <a:r>
              <a:rPr sz="2000" b="1" dirty="0">
                <a:solidFill>
                  <a:srgbClr val="4F81BD"/>
                </a:solidFill>
                <a:latin typeface="Arial"/>
                <a:cs typeface="Arial"/>
              </a:rPr>
              <a:t>how </a:t>
            </a:r>
            <a:r>
              <a:rPr sz="2000" b="1" spc="-5" dirty="0">
                <a:solidFill>
                  <a:srgbClr val="4F81BD"/>
                </a:solidFill>
                <a:latin typeface="Arial"/>
                <a:cs typeface="Arial"/>
              </a:rPr>
              <a:t>two variables interact </a:t>
            </a:r>
            <a:r>
              <a:rPr sz="2000" b="1" spc="-10" dirty="0">
                <a:solidFill>
                  <a:srgbClr val="4F81BD"/>
                </a:solidFill>
                <a:latin typeface="Arial"/>
                <a:cs typeface="Arial"/>
              </a:rPr>
              <a:t>while </a:t>
            </a:r>
            <a:r>
              <a:rPr sz="2000" b="1" spc="-5" dirty="0">
                <a:solidFill>
                  <a:srgbClr val="4F81BD"/>
                </a:solidFill>
                <a:latin typeface="Arial"/>
                <a:cs typeface="Arial"/>
              </a:rPr>
              <a:t>biases </a:t>
            </a:r>
            <a:r>
              <a:rPr sz="2000" b="1" spc="-545" dirty="0">
                <a:solidFill>
                  <a:srgbClr val="4F81BD"/>
                </a:solidFill>
                <a:latin typeface="Arial"/>
                <a:cs typeface="Arial"/>
              </a:rPr>
              <a:t> </a:t>
            </a:r>
            <a:r>
              <a:rPr sz="2000" b="1" spc="-5" dirty="0">
                <a:solidFill>
                  <a:srgbClr val="4F81BD"/>
                </a:solidFill>
                <a:latin typeface="Arial"/>
                <a:cs typeface="Arial"/>
              </a:rPr>
              <a:t>specify</a:t>
            </a:r>
            <a:r>
              <a:rPr sz="2000" b="1" spc="-10" dirty="0">
                <a:solidFill>
                  <a:srgbClr val="4F81BD"/>
                </a:solidFill>
                <a:latin typeface="Arial"/>
                <a:cs typeface="Arial"/>
              </a:rPr>
              <a:t> </a:t>
            </a:r>
            <a:r>
              <a:rPr sz="2000" b="1" spc="-5" dirty="0">
                <a:solidFill>
                  <a:srgbClr val="FF0000"/>
                </a:solidFill>
                <a:latin typeface="Arial"/>
                <a:cs typeface="Arial"/>
              </a:rPr>
              <a:t>interact</a:t>
            </a:r>
            <a:r>
              <a:rPr sz="2000" b="1" spc="-10" dirty="0">
                <a:solidFill>
                  <a:srgbClr val="FF0000"/>
                </a:solidFill>
                <a:latin typeface="Arial"/>
                <a:cs typeface="Arial"/>
              </a:rPr>
              <a:t> </a:t>
            </a:r>
            <a:r>
              <a:rPr sz="2000" b="1" dirty="0">
                <a:solidFill>
                  <a:srgbClr val="FF0000"/>
                </a:solidFill>
                <a:latin typeface="Arial"/>
                <a:cs typeface="Arial"/>
              </a:rPr>
              <a:t>of</a:t>
            </a:r>
            <a:r>
              <a:rPr sz="2000" b="1" spc="-10" dirty="0">
                <a:solidFill>
                  <a:srgbClr val="FF0000"/>
                </a:solidFill>
                <a:latin typeface="Arial"/>
                <a:cs typeface="Arial"/>
              </a:rPr>
              <a:t> </a:t>
            </a:r>
            <a:r>
              <a:rPr sz="2000" b="1" dirty="0">
                <a:solidFill>
                  <a:srgbClr val="FF0000"/>
                </a:solidFill>
                <a:latin typeface="Arial"/>
                <a:cs typeface="Arial"/>
              </a:rPr>
              <a:t>one</a:t>
            </a:r>
            <a:r>
              <a:rPr sz="2000" b="1" spc="-10" dirty="0">
                <a:solidFill>
                  <a:srgbClr val="FF0000"/>
                </a:solidFill>
                <a:latin typeface="Arial"/>
                <a:cs typeface="Arial"/>
              </a:rPr>
              <a:t> </a:t>
            </a:r>
            <a:r>
              <a:rPr sz="2000" b="1" spc="-5" dirty="0">
                <a:solidFill>
                  <a:srgbClr val="FF0000"/>
                </a:solidFill>
                <a:latin typeface="Arial"/>
                <a:cs typeface="Arial"/>
              </a:rPr>
              <a:t>variables</a:t>
            </a:r>
            <a:endParaRPr sz="2000">
              <a:latin typeface="Arial"/>
              <a:cs typeface="Arial"/>
            </a:endParaRPr>
          </a:p>
          <a:p>
            <a:pPr marL="412115" indent="-285115">
              <a:spcBef>
                <a:spcPts val="700"/>
              </a:spcBef>
              <a:buFont typeface="Arial MT"/>
              <a:buChar char="-"/>
              <a:tabLst>
                <a:tab pos="411480" algn="l"/>
                <a:tab pos="412115" algn="l"/>
              </a:tabLst>
            </a:pPr>
            <a:r>
              <a:rPr sz="2000" b="1" spc="-5" dirty="0">
                <a:solidFill>
                  <a:srgbClr val="4F81BD"/>
                </a:solidFill>
                <a:latin typeface="Arial"/>
                <a:cs typeface="Arial"/>
              </a:rPr>
              <a:t>Regularizing the</a:t>
            </a:r>
            <a:r>
              <a:rPr sz="2000" b="1" spc="-10" dirty="0">
                <a:solidFill>
                  <a:srgbClr val="4F81BD"/>
                </a:solidFill>
                <a:latin typeface="Arial"/>
                <a:cs typeface="Arial"/>
              </a:rPr>
              <a:t> </a:t>
            </a:r>
            <a:r>
              <a:rPr sz="2000" b="1" spc="-5" dirty="0">
                <a:solidFill>
                  <a:srgbClr val="4F81BD"/>
                </a:solidFill>
                <a:latin typeface="Arial"/>
                <a:cs typeface="Arial"/>
              </a:rPr>
              <a:t>bias parameters</a:t>
            </a:r>
            <a:r>
              <a:rPr sz="2000" b="1" spc="-10" dirty="0">
                <a:solidFill>
                  <a:srgbClr val="4F81BD"/>
                </a:solidFill>
                <a:latin typeface="Arial"/>
                <a:cs typeface="Arial"/>
              </a:rPr>
              <a:t> </a:t>
            </a:r>
            <a:r>
              <a:rPr sz="2000" b="1" dirty="0">
                <a:solidFill>
                  <a:srgbClr val="4F81BD"/>
                </a:solidFill>
                <a:latin typeface="Arial"/>
                <a:cs typeface="Arial"/>
              </a:rPr>
              <a:t>can</a:t>
            </a:r>
            <a:r>
              <a:rPr sz="2000" b="1" spc="-10" dirty="0">
                <a:solidFill>
                  <a:srgbClr val="4F81BD"/>
                </a:solidFill>
                <a:latin typeface="Arial"/>
                <a:cs typeface="Arial"/>
              </a:rPr>
              <a:t> </a:t>
            </a:r>
            <a:r>
              <a:rPr sz="2000" b="1" dirty="0">
                <a:solidFill>
                  <a:srgbClr val="FF0000"/>
                </a:solidFill>
                <a:latin typeface="Arial"/>
                <a:cs typeface="Arial"/>
              </a:rPr>
              <a:t>cause</a:t>
            </a:r>
            <a:r>
              <a:rPr sz="2000" b="1" spc="-5" dirty="0">
                <a:solidFill>
                  <a:srgbClr val="FF0000"/>
                </a:solidFill>
                <a:latin typeface="Arial"/>
                <a:cs typeface="Arial"/>
              </a:rPr>
              <a:t> underfitting</a:t>
            </a:r>
            <a:endParaRPr sz="2000">
              <a:latin typeface="Arial"/>
              <a:cs typeface="Arial"/>
            </a:endParaRPr>
          </a:p>
        </p:txBody>
      </p:sp>
      <p:sp>
        <p:nvSpPr>
          <p:cNvPr id="7" name="object 7"/>
          <p:cNvSpPr txBox="1">
            <a:spLocks noGrp="1"/>
          </p:cNvSpPr>
          <p:nvPr>
            <p:ph type="title"/>
          </p:nvPr>
        </p:nvSpPr>
        <p:spPr>
          <a:xfrm>
            <a:off x="1785620" y="183388"/>
            <a:ext cx="6474460" cy="513080"/>
          </a:xfrm>
          <a:prstGeom prst="rect">
            <a:avLst/>
          </a:prstGeom>
        </p:spPr>
        <p:txBody>
          <a:bodyPr vert="horz" wrap="square" lIns="0" tIns="12700" rIns="0" bIns="0" rtlCol="0" anchor="ctr">
            <a:spAutoFit/>
          </a:bodyPr>
          <a:lstStyle/>
          <a:p>
            <a:pPr marL="12700">
              <a:lnSpc>
                <a:spcPct val="100000"/>
              </a:lnSpc>
              <a:spcBef>
                <a:spcPts val="100"/>
              </a:spcBef>
            </a:pPr>
            <a:r>
              <a:rPr sz="3200" spc="-5" dirty="0">
                <a:solidFill>
                  <a:srgbClr val="004990"/>
                </a:solidFill>
              </a:rPr>
              <a:t>Norm</a:t>
            </a:r>
            <a:r>
              <a:rPr sz="3200" spc="-20" dirty="0">
                <a:solidFill>
                  <a:srgbClr val="004990"/>
                </a:solidFill>
              </a:rPr>
              <a:t> </a:t>
            </a:r>
            <a:r>
              <a:rPr sz="3200" spc="-5" dirty="0">
                <a:solidFill>
                  <a:srgbClr val="004990"/>
                </a:solidFill>
              </a:rPr>
              <a:t>Regularization</a:t>
            </a:r>
            <a:r>
              <a:rPr sz="3200" spc="-25" dirty="0">
                <a:solidFill>
                  <a:srgbClr val="004990"/>
                </a:solidFill>
              </a:rPr>
              <a:t> </a:t>
            </a:r>
            <a:r>
              <a:rPr sz="3200" spc="-5" dirty="0">
                <a:solidFill>
                  <a:srgbClr val="004990"/>
                </a:solidFill>
              </a:rPr>
              <a:t>without</a:t>
            </a:r>
            <a:r>
              <a:rPr sz="3200" spc="-25" dirty="0">
                <a:solidFill>
                  <a:srgbClr val="004990"/>
                </a:solidFill>
              </a:rPr>
              <a:t> </a:t>
            </a:r>
            <a:r>
              <a:rPr sz="3200" spc="-5" dirty="0">
                <a:solidFill>
                  <a:srgbClr val="004990"/>
                </a:solidFill>
              </a:rPr>
              <a:t>bias</a:t>
            </a:r>
            <a:endParaRPr sz="3200"/>
          </a:p>
        </p:txBody>
      </p:sp>
      <p:pic>
        <p:nvPicPr>
          <p:cNvPr id="8" name="object 8"/>
          <p:cNvPicPr/>
          <p:nvPr/>
        </p:nvPicPr>
        <p:blipFill>
          <a:blip r:embed="rId3" cstate="print"/>
          <a:stretch>
            <a:fillRect/>
          </a:stretch>
        </p:blipFill>
        <p:spPr>
          <a:xfrm>
            <a:off x="3806702" y="2073910"/>
            <a:ext cx="4571999" cy="393700"/>
          </a:xfrm>
          <a:prstGeom prst="rect">
            <a:avLst/>
          </a:prstGeom>
        </p:spPr>
      </p:pic>
      <p:sp>
        <p:nvSpPr>
          <p:cNvPr id="9" name="object 9"/>
          <p:cNvSpPr txBox="1"/>
          <p:nvPr/>
        </p:nvSpPr>
        <p:spPr>
          <a:xfrm>
            <a:off x="8105233" y="2143760"/>
            <a:ext cx="172720" cy="269304"/>
          </a:xfrm>
          <a:prstGeom prst="rect">
            <a:avLst/>
          </a:prstGeom>
          <a:solidFill>
            <a:srgbClr val="FFFFFF"/>
          </a:solidFill>
        </p:spPr>
        <p:txBody>
          <a:bodyPr vert="horz" wrap="square" lIns="0" tIns="0" rIns="0" bIns="0" rtlCol="0">
            <a:spAutoFit/>
          </a:bodyPr>
          <a:lstStyle/>
          <a:p>
            <a:pPr>
              <a:lnSpc>
                <a:spcPts val="2055"/>
              </a:lnSpc>
            </a:pPr>
            <a:r>
              <a:rPr dirty="0">
                <a:latin typeface="Cambria Math"/>
                <a:cs typeface="Cambria Math"/>
              </a:rPr>
              <a:t>𝑤</a:t>
            </a:r>
            <a:endParaRPr>
              <a:latin typeface="Cambria Math"/>
              <a:cs typeface="Cambria Math"/>
            </a:endParaRPr>
          </a:p>
        </p:txBody>
      </p:sp>
      <p:sp>
        <p:nvSpPr>
          <p:cNvPr id="10" name="object 10"/>
          <p:cNvSpPr txBox="1">
            <a:spLocks noGrp="1"/>
          </p:cNvSpPr>
          <p:nvPr>
            <p:ph type="ftr" sz="quarter" idx="5"/>
          </p:nvPr>
        </p:nvSpPr>
        <p:spPr>
          <a:xfrm>
            <a:off x="6193600" y="6541868"/>
            <a:ext cx="870584" cy="256540"/>
          </a:xfrm>
          <a:prstGeom prst="rect">
            <a:avLst/>
          </a:prstGeom>
        </p:spPr>
        <p:txBody>
          <a:bodyPr vert="horz" wrap="square" lIns="0" tIns="0" rIns="0" bIns="0" rtlCol="0">
            <a:spAutoFit/>
          </a:bodyPr>
          <a:lstStyle>
            <a:defPPr>
              <a:defRPr lang="en-US"/>
            </a:defPPr>
            <a:lvl1pPr marL="0" algn="l" defTabSz="914400" rtl="0" eaLnBrk="1" latinLnBrk="0" hangingPunct="1">
              <a:defRPr sz="1600" b="1" i="1" kern="1200">
                <a:solidFill>
                  <a:schemeClr val="bg1"/>
                </a:solidFill>
                <a:latin typeface="Georgia"/>
                <a:ea typeface="+mn-ea"/>
                <a:cs typeface="Georgi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885"/>
              </a:lnSpc>
            </a:pPr>
            <a:r>
              <a:rPr lang="en-IN" spc="-5"/>
              <a:t>InfoLab</a:t>
            </a:r>
            <a:endParaRPr spc="-5" dirty="0"/>
          </a:p>
        </p:txBody>
      </p:sp>
      <p:sp>
        <p:nvSpPr>
          <p:cNvPr id="11" name="object 11"/>
          <p:cNvSpPr txBox="1">
            <a:spLocks noGrp="1"/>
          </p:cNvSpPr>
          <p:nvPr>
            <p:ph type="sldNum" sz="quarter" idx="7"/>
          </p:nvPr>
        </p:nvSpPr>
        <p:spPr>
          <a:xfrm>
            <a:off x="4278138" y="6587087"/>
            <a:ext cx="273685" cy="203200"/>
          </a:xfrm>
          <a:prstGeom prst="rect">
            <a:avLst/>
          </a:prstGeom>
        </p:spPr>
        <p:txBody>
          <a:bodyPr vert="horz" wrap="square" lIns="0" tIns="0" rIns="0" bIns="0" rtlCol="0">
            <a:spAutoFit/>
          </a:bodyPr>
          <a:lstStyle>
            <a:defPPr>
              <a:defRPr lang="en-US"/>
            </a:defPPr>
            <a:lvl1pPr marL="0" algn="l" defTabSz="914400" rtl="0" eaLnBrk="1" latinLnBrk="0" hangingPunct="1">
              <a:defRPr sz="1400" b="1"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460"/>
              </a:lnSpc>
            </a:pPr>
            <a:fld id="{81D60167-4931-47E6-BA6A-407CBD079E47}" type="slidenum">
              <a:rPr lang="en-IN" smtClean="0"/>
              <a:pPr marL="38100">
                <a:lnSpc>
                  <a:spcPts val="1460"/>
                </a:lnSpc>
              </a:pPr>
              <a:t>27</a:t>
            </a:fld>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9064" y="1241212"/>
            <a:ext cx="170687" cy="177800"/>
          </a:xfrm>
          <a:prstGeom prst="rect">
            <a:avLst/>
          </a:prstGeom>
        </p:spPr>
      </p:pic>
      <p:sp>
        <p:nvSpPr>
          <p:cNvPr id="3" name="object 3"/>
          <p:cNvSpPr txBox="1"/>
          <p:nvPr/>
        </p:nvSpPr>
        <p:spPr>
          <a:xfrm>
            <a:off x="8612804" y="1109979"/>
            <a:ext cx="906144" cy="391160"/>
          </a:xfrm>
          <a:prstGeom prst="rect">
            <a:avLst/>
          </a:prstGeom>
        </p:spPr>
        <p:txBody>
          <a:bodyPr vert="horz" wrap="square" lIns="0" tIns="12700" rIns="0" bIns="0" rtlCol="0">
            <a:spAutoFit/>
          </a:bodyPr>
          <a:lstStyle/>
          <a:p>
            <a:pPr marL="12700">
              <a:spcBef>
                <a:spcPts val="100"/>
              </a:spcBef>
            </a:pPr>
            <a:r>
              <a:rPr sz="2400" b="1" dirty="0">
                <a:latin typeface="Arial"/>
                <a:cs typeface="Arial"/>
              </a:rPr>
              <a:t>e</a:t>
            </a:r>
            <a:r>
              <a:rPr sz="2400" b="1" spc="-5" dirty="0">
                <a:latin typeface="Arial"/>
                <a:cs typeface="Arial"/>
              </a:rPr>
              <a:t>n</a:t>
            </a:r>
            <a:r>
              <a:rPr sz="2400" b="1" dirty="0">
                <a:latin typeface="Arial"/>
                <a:cs typeface="Arial"/>
              </a:rPr>
              <a:t>a</a:t>
            </a:r>
            <a:r>
              <a:rPr sz="2400" b="1" spc="-5" dirty="0">
                <a:latin typeface="Arial"/>
                <a:cs typeface="Arial"/>
              </a:rPr>
              <a:t>l</a:t>
            </a:r>
            <a:r>
              <a:rPr sz="2400" b="1" dirty="0">
                <a:latin typeface="Arial"/>
                <a:cs typeface="Arial"/>
              </a:rPr>
              <a:t>ty</a:t>
            </a:r>
            <a:endParaRPr sz="2400">
              <a:latin typeface="Arial"/>
              <a:cs typeface="Arial"/>
            </a:endParaRPr>
          </a:p>
        </p:txBody>
      </p:sp>
      <p:sp>
        <p:nvSpPr>
          <p:cNvPr id="4" name="object 4"/>
          <p:cNvSpPr txBox="1"/>
          <p:nvPr/>
        </p:nvSpPr>
        <p:spPr>
          <a:xfrm>
            <a:off x="2210181" y="1039664"/>
            <a:ext cx="1109345" cy="851965"/>
          </a:xfrm>
          <a:prstGeom prst="rect">
            <a:avLst/>
          </a:prstGeom>
        </p:spPr>
        <p:txBody>
          <a:bodyPr vert="horz" wrap="square" lIns="0" tIns="12700" rIns="0" bIns="0" rtlCol="0">
            <a:spAutoFit/>
          </a:bodyPr>
          <a:lstStyle/>
          <a:p>
            <a:pPr marL="12700" marR="5080">
              <a:lnSpc>
                <a:spcPct val="119200"/>
              </a:lnSpc>
              <a:spcBef>
                <a:spcPts val="100"/>
              </a:spcBef>
            </a:pPr>
            <a:r>
              <a:rPr sz="2400" b="1" dirty="0">
                <a:latin typeface="Arial"/>
                <a:cs typeface="Arial"/>
              </a:rPr>
              <a:t>Us</a:t>
            </a:r>
            <a:r>
              <a:rPr sz="2400" b="1" spc="-5" dirty="0">
                <a:latin typeface="Arial"/>
                <a:cs typeface="Arial"/>
              </a:rPr>
              <a:t>u</a:t>
            </a:r>
            <a:r>
              <a:rPr sz="2400" b="1" dirty="0">
                <a:latin typeface="Arial"/>
                <a:cs typeface="Arial"/>
              </a:rPr>
              <a:t>a</a:t>
            </a:r>
            <a:r>
              <a:rPr sz="2400" b="1" spc="-5" dirty="0">
                <a:latin typeface="Arial"/>
                <a:cs typeface="Arial"/>
              </a:rPr>
              <a:t>ll</a:t>
            </a:r>
            <a:r>
              <a:rPr sz="2400" b="1" dirty="0">
                <a:latin typeface="Arial"/>
                <a:cs typeface="Arial"/>
              </a:rPr>
              <a:t>y  terms</a:t>
            </a:r>
            <a:endParaRPr sz="2400">
              <a:latin typeface="Arial"/>
              <a:cs typeface="Arial"/>
            </a:endParaRPr>
          </a:p>
        </p:txBody>
      </p:sp>
      <p:pic>
        <p:nvPicPr>
          <p:cNvPr id="5" name="object 5"/>
          <p:cNvPicPr/>
          <p:nvPr/>
        </p:nvPicPr>
        <p:blipFill>
          <a:blip r:embed="rId2" cstate="print"/>
          <a:stretch>
            <a:fillRect/>
          </a:stretch>
        </p:blipFill>
        <p:spPr>
          <a:xfrm>
            <a:off x="1909064" y="3726179"/>
            <a:ext cx="170687" cy="177800"/>
          </a:xfrm>
          <a:prstGeom prst="rect">
            <a:avLst/>
          </a:prstGeom>
        </p:spPr>
      </p:pic>
      <p:sp>
        <p:nvSpPr>
          <p:cNvPr id="6" name="object 6"/>
          <p:cNvSpPr txBox="1"/>
          <p:nvPr/>
        </p:nvSpPr>
        <p:spPr>
          <a:xfrm>
            <a:off x="2210181" y="3464877"/>
            <a:ext cx="7865745" cy="2060575"/>
          </a:xfrm>
          <a:prstGeom prst="rect">
            <a:avLst/>
          </a:prstGeom>
        </p:spPr>
        <p:txBody>
          <a:bodyPr vert="horz" wrap="square" lIns="0" tIns="142875" rIns="0" bIns="0" rtlCol="0">
            <a:spAutoFit/>
          </a:bodyPr>
          <a:lstStyle/>
          <a:p>
            <a:pPr marL="12700">
              <a:spcBef>
                <a:spcPts val="1125"/>
              </a:spcBef>
            </a:pPr>
            <a:r>
              <a:rPr sz="2400" b="1" spc="-5" dirty="0">
                <a:latin typeface="Arial"/>
                <a:cs typeface="Arial"/>
              </a:rPr>
              <a:t>The</a:t>
            </a:r>
            <a:r>
              <a:rPr sz="2400" b="1" spc="-20" dirty="0">
                <a:latin typeface="Arial"/>
                <a:cs typeface="Arial"/>
              </a:rPr>
              <a:t> </a:t>
            </a:r>
            <a:r>
              <a:rPr sz="2400" b="1" spc="-5" dirty="0">
                <a:latin typeface="Arial"/>
                <a:cs typeface="Arial"/>
              </a:rPr>
              <a:t>reason</a:t>
            </a:r>
            <a:r>
              <a:rPr sz="2400" b="1" spc="-25" dirty="0">
                <a:latin typeface="Arial"/>
                <a:cs typeface="Arial"/>
              </a:rPr>
              <a:t> </a:t>
            </a:r>
            <a:r>
              <a:rPr sz="2400" b="1" spc="-5" dirty="0">
                <a:latin typeface="Arial"/>
                <a:cs typeface="Arial"/>
              </a:rPr>
              <a:t>is</a:t>
            </a:r>
            <a:r>
              <a:rPr sz="2400" b="1" spc="-15" dirty="0">
                <a:latin typeface="Arial"/>
                <a:cs typeface="Arial"/>
              </a:rPr>
              <a:t> </a:t>
            </a:r>
            <a:r>
              <a:rPr sz="2400" b="1" dirty="0">
                <a:latin typeface="Arial"/>
                <a:cs typeface="Arial"/>
              </a:rPr>
              <a:t>:</a:t>
            </a:r>
            <a:endParaRPr sz="2400">
              <a:latin typeface="Arial"/>
              <a:cs typeface="Arial"/>
            </a:endParaRPr>
          </a:p>
          <a:p>
            <a:pPr marL="412115" indent="-285115">
              <a:spcBef>
                <a:spcPts val="850"/>
              </a:spcBef>
              <a:buFont typeface="Arial MT"/>
              <a:buChar char="-"/>
              <a:tabLst>
                <a:tab pos="411480" algn="l"/>
                <a:tab pos="412115" algn="l"/>
              </a:tabLst>
            </a:pPr>
            <a:r>
              <a:rPr sz="2000" b="1" dirty="0">
                <a:solidFill>
                  <a:srgbClr val="4F81BD"/>
                </a:solidFill>
                <a:latin typeface="Arial"/>
                <a:cs typeface="Arial"/>
              </a:rPr>
              <a:t>The</a:t>
            </a:r>
            <a:r>
              <a:rPr sz="2000" b="1" spc="-10" dirty="0">
                <a:solidFill>
                  <a:srgbClr val="4F81BD"/>
                </a:solidFill>
                <a:latin typeface="Arial"/>
                <a:cs typeface="Arial"/>
              </a:rPr>
              <a:t> </a:t>
            </a:r>
            <a:r>
              <a:rPr sz="2000" b="1" spc="-5" dirty="0">
                <a:solidFill>
                  <a:srgbClr val="4F81BD"/>
                </a:solidFill>
                <a:latin typeface="Arial"/>
                <a:cs typeface="Arial"/>
              </a:rPr>
              <a:t>biases</a:t>
            </a:r>
            <a:r>
              <a:rPr sz="2000" b="1" spc="-10" dirty="0">
                <a:solidFill>
                  <a:srgbClr val="4F81BD"/>
                </a:solidFill>
                <a:latin typeface="Arial"/>
                <a:cs typeface="Arial"/>
              </a:rPr>
              <a:t> </a:t>
            </a:r>
            <a:r>
              <a:rPr sz="2000" b="1" spc="-5" dirty="0">
                <a:solidFill>
                  <a:srgbClr val="4F81BD"/>
                </a:solidFill>
                <a:latin typeface="Arial"/>
                <a:cs typeface="Arial"/>
              </a:rPr>
              <a:t>typically</a:t>
            </a:r>
            <a:r>
              <a:rPr sz="2000" b="1" spc="-10" dirty="0">
                <a:solidFill>
                  <a:srgbClr val="4F81BD"/>
                </a:solidFill>
                <a:latin typeface="Arial"/>
                <a:cs typeface="Arial"/>
              </a:rPr>
              <a:t> </a:t>
            </a:r>
            <a:r>
              <a:rPr sz="2000" b="1" spc="-5" dirty="0">
                <a:solidFill>
                  <a:srgbClr val="4F81BD"/>
                </a:solidFill>
                <a:latin typeface="Arial"/>
                <a:cs typeface="Arial"/>
              </a:rPr>
              <a:t>require </a:t>
            </a:r>
            <a:r>
              <a:rPr sz="2000" b="1" spc="-5" dirty="0">
                <a:solidFill>
                  <a:srgbClr val="FF0000"/>
                </a:solidFill>
                <a:latin typeface="Arial"/>
                <a:cs typeface="Arial"/>
              </a:rPr>
              <a:t>less</a:t>
            </a:r>
            <a:r>
              <a:rPr sz="2000" b="1" spc="-10" dirty="0">
                <a:solidFill>
                  <a:srgbClr val="FF0000"/>
                </a:solidFill>
                <a:latin typeface="Arial"/>
                <a:cs typeface="Arial"/>
              </a:rPr>
              <a:t> </a:t>
            </a:r>
            <a:r>
              <a:rPr sz="2000" b="1" spc="-5" dirty="0">
                <a:solidFill>
                  <a:srgbClr val="FF0000"/>
                </a:solidFill>
                <a:latin typeface="Arial"/>
                <a:cs typeface="Arial"/>
              </a:rPr>
              <a:t>data </a:t>
            </a:r>
            <a:r>
              <a:rPr sz="2000" b="1" spc="-5" dirty="0">
                <a:solidFill>
                  <a:srgbClr val="4F81BD"/>
                </a:solidFill>
                <a:latin typeface="Arial"/>
                <a:cs typeface="Arial"/>
              </a:rPr>
              <a:t>to fit</a:t>
            </a:r>
            <a:r>
              <a:rPr sz="2000" b="1" spc="-10" dirty="0">
                <a:solidFill>
                  <a:srgbClr val="4F81BD"/>
                </a:solidFill>
                <a:latin typeface="Arial"/>
                <a:cs typeface="Arial"/>
              </a:rPr>
              <a:t> </a:t>
            </a:r>
            <a:r>
              <a:rPr sz="2000" b="1" spc="-5" dirty="0">
                <a:solidFill>
                  <a:srgbClr val="4F81BD"/>
                </a:solidFill>
                <a:latin typeface="Arial"/>
                <a:cs typeface="Arial"/>
              </a:rPr>
              <a:t>than the weights</a:t>
            </a:r>
            <a:endParaRPr sz="2000">
              <a:latin typeface="Arial"/>
              <a:cs typeface="Arial"/>
            </a:endParaRPr>
          </a:p>
          <a:p>
            <a:pPr marL="412115" marR="5080" indent="-284480">
              <a:lnSpc>
                <a:spcPct val="109700"/>
              </a:lnSpc>
              <a:spcBef>
                <a:spcPts val="500"/>
              </a:spcBef>
              <a:buFont typeface="Arial MT"/>
              <a:buChar char="-"/>
              <a:tabLst>
                <a:tab pos="411480" algn="l"/>
                <a:tab pos="412115" algn="l"/>
              </a:tabLst>
            </a:pPr>
            <a:r>
              <a:rPr sz="2000" b="1" spc="-5" dirty="0">
                <a:solidFill>
                  <a:srgbClr val="4F81BD"/>
                </a:solidFill>
                <a:latin typeface="Arial"/>
                <a:cs typeface="Arial"/>
              </a:rPr>
              <a:t>Each weight specifies </a:t>
            </a:r>
            <a:r>
              <a:rPr sz="2000" b="1" dirty="0">
                <a:solidFill>
                  <a:srgbClr val="4F81BD"/>
                </a:solidFill>
                <a:latin typeface="Arial"/>
                <a:cs typeface="Arial"/>
              </a:rPr>
              <a:t>how </a:t>
            </a:r>
            <a:r>
              <a:rPr sz="2000" b="1" spc="-5" dirty="0">
                <a:solidFill>
                  <a:srgbClr val="4F81BD"/>
                </a:solidFill>
                <a:latin typeface="Arial"/>
                <a:cs typeface="Arial"/>
              </a:rPr>
              <a:t>two variables interact </a:t>
            </a:r>
            <a:r>
              <a:rPr sz="2000" b="1" spc="-10" dirty="0">
                <a:solidFill>
                  <a:srgbClr val="4F81BD"/>
                </a:solidFill>
                <a:latin typeface="Arial"/>
                <a:cs typeface="Arial"/>
              </a:rPr>
              <a:t>while </a:t>
            </a:r>
            <a:r>
              <a:rPr sz="2000" b="1" spc="-5" dirty="0">
                <a:solidFill>
                  <a:srgbClr val="4F81BD"/>
                </a:solidFill>
                <a:latin typeface="Arial"/>
                <a:cs typeface="Arial"/>
              </a:rPr>
              <a:t>biases </a:t>
            </a:r>
            <a:r>
              <a:rPr sz="2000" b="1" spc="-545" dirty="0">
                <a:solidFill>
                  <a:srgbClr val="4F81BD"/>
                </a:solidFill>
                <a:latin typeface="Arial"/>
                <a:cs typeface="Arial"/>
              </a:rPr>
              <a:t> </a:t>
            </a:r>
            <a:r>
              <a:rPr sz="2000" b="1" spc="-5" dirty="0">
                <a:solidFill>
                  <a:srgbClr val="4F81BD"/>
                </a:solidFill>
                <a:latin typeface="Arial"/>
                <a:cs typeface="Arial"/>
              </a:rPr>
              <a:t>specify</a:t>
            </a:r>
            <a:r>
              <a:rPr sz="2000" b="1" spc="-10" dirty="0">
                <a:solidFill>
                  <a:srgbClr val="4F81BD"/>
                </a:solidFill>
                <a:latin typeface="Arial"/>
                <a:cs typeface="Arial"/>
              </a:rPr>
              <a:t> </a:t>
            </a:r>
            <a:r>
              <a:rPr sz="2000" b="1" spc="-5" dirty="0">
                <a:solidFill>
                  <a:srgbClr val="FF0000"/>
                </a:solidFill>
                <a:latin typeface="Arial"/>
                <a:cs typeface="Arial"/>
              </a:rPr>
              <a:t>interact</a:t>
            </a:r>
            <a:r>
              <a:rPr sz="2000" b="1" spc="-10" dirty="0">
                <a:solidFill>
                  <a:srgbClr val="FF0000"/>
                </a:solidFill>
                <a:latin typeface="Arial"/>
                <a:cs typeface="Arial"/>
              </a:rPr>
              <a:t> </a:t>
            </a:r>
            <a:r>
              <a:rPr sz="2000" b="1" dirty="0">
                <a:solidFill>
                  <a:srgbClr val="FF0000"/>
                </a:solidFill>
                <a:latin typeface="Arial"/>
                <a:cs typeface="Arial"/>
              </a:rPr>
              <a:t>of</a:t>
            </a:r>
            <a:r>
              <a:rPr sz="2000" b="1" spc="-10" dirty="0">
                <a:solidFill>
                  <a:srgbClr val="FF0000"/>
                </a:solidFill>
                <a:latin typeface="Arial"/>
                <a:cs typeface="Arial"/>
              </a:rPr>
              <a:t> </a:t>
            </a:r>
            <a:r>
              <a:rPr sz="2000" b="1" dirty="0">
                <a:solidFill>
                  <a:srgbClr val="FF0000"/>
                </a:solidFill>
                <a:latin typeface="Arial"/>
                <a:cs typeface="Arial"/>
              </a:rPr>
              <a:t>one</a:t>
            </a:r>
            <a:r>
              <a:rPr sz="2000" b="1" spc="-10" dirty="0">
                <a:solidFill>
                  <a:srgbClr val="FF0000"/>
                </a:solidFill>
                <a:latin typeface="Arial"/>
                <a:cs typeface="Arial"/>
              </a:rPr>
              <a:t> </a:t>
            </a:r>
            <a:r>
              <a:rPr sz="2000" b="1" spc="-5" dirty="0">
                <a:solidFill>
                  <a:srgbClr val="FF0000"/>
                </a:solidFill>
                <a:latin typeface="Arial"/>
                <a:cs typeface="Arial"/>
              </a:rPr>
              <a:t>variables</a:t>
            </a:r>
            <a:endParaRPr sz="2000">
              <a:latin typeface="Arial"/>
              <a:cs typeface="Arial"/>
            </a:endParaRPr>
          </a:p>
          <a:p>
            <a:pPr marL="412115" indent="-285115">
              <a:spcBef>
                <a:spcPts val="700"/>
              </a:spcBef>
              <a:buFont typeface="Arial MT"/>
              <a:buChar char="-"/>
              <a:tabLst>
                <a:tab pos="411480" algn="l"/>
                <a:tab pos="412115" algn="l"/>
              </a:tabLst>
            </a:pPr>
            <a:r>
              <a:rPr sz="2000" b="1" spc="-5" dirty="0">
                <a:solidFill>
                  <a:srgbClr val="4F81BD"/>
                </a:solidFill>
                <a:latin typeface="Arial"/>
                <a:cs typeface="Arial"/>
              </a:rPr>
              <a:t>Regularizing the</a:t>
            </a:r>
            <a:r>
              <a:rPr sz="2000" b="1" spc="-10" dirty="0">
                <a:solidFill>
                  <a:srgbClr val="4F81BD"/>
                </a:solidFill>
                <a:latin typeface="Arial"/>
                <a:cs typeface="Arial"/>
              </a:rPr>
              <a:t> </a:t>
            </a:r>
            <a:r>
              <a:rPr sz="2000" b="1" spc="-5" dirty="0">
                <a:solidFill>
                  <a:srgbClr val="4F81BD"/>
                </a:solidFill>
                <a:latin typeface="Arial"/>
                <a:cs typeface="Arial"/>
              </a:rPr>
              <a:t>bias parameters</a:t>
            </a:r>
            <a:r>
              <a:rPr sz="2000" b="1" spc="-10" dirty="0">
                <a:solidFill>
                  <a:srgbClr val="4F81BD"/>
                </a:solidFill>
                <a:latin typeface="Arial"/>
                <a:cs typeface="Arial"/>
              </a:rPr>
              <a:t> </a:t>
            </a:r>
            <a:r>
              <a:rPr sz="2000" b="1" dirty="0">
                <a:solidFill>
                  <a:srgbClr val="4F81BD"/>
                </a:solidFill>
                <a:latin typeface="Arial"/>
                <a:cs typeface="Arial"/>
              </a:rPr>
              <a:t>can</a:t>
            </a:r>
            <a:r>
              <a:rPr sz="2000" b="1" spc="-10" dirty="0">
                <a:solidFill>
                  <a:srgbClr val="4F81BD"/>
                </a:solidFill>
                <a:latin typeface="Arial"/>
                <a:cs typeface="Arial"/>
              </a:rPr>
              <a:t> </a:t>
            </a:r>
            <a:r>
              <a:rPr sz="2000" b="1" dirty="0">
                <a:solidFill>
                  <a:srgbClr val="FF0000"/>
                </a:solidFill>
                <a:latin typeface="Arial"/>
                <a:cs typeface="Arial"/>
              </a:rPr>
              <a:t>cause</a:t>
            </a:r>
            <a:r>
              <a:rPr sz="2000" b="1" spc="-5" dirty="0">
                <a:solidFill>
                  <a:srgbClr val="FF0000"/>
                </a:solidFill>
                <a:latin typeface="Arial"/>
                <a:cs typeface="Arial"/>
              </a:rPr>
              <a:t> underfitting</a:t>
            </a:r>
            <a:endParaRPr sz="2000">
              <a:latin typeface="Arial"/>
              <a:cs typeface="Arial"/>
            </a:endParaRPr>
          </a:p>
        </p:txBody>
      </p:sp>
      <p:sp>
        <p:nvSpPr>
          <p:cNvPr id="8" name="object 8"/>
          <p:cNvSpPr txBox="1">
            <a:spLocks noGrp="1"/>
          </p:cNvSpPr>
          <p:nvPr>
            <p:ph type="title"/>
          </p:nvPr>
        </p:nvSpPr>
        <p:spPr>
          <a:xfrm>
            <a:off x="1785620" y="183388"/>
            <a:ext cx="6474460" cy="513080"/>
          </a:xfrm>
          <a:prstGeom prst="rect">
            <a:avLst/>
          </a:prstGeom>
        </p:spPr>
        <p:txBody>
          <a:bodyPr vert="horz" wrap="square" lIns="0" tIns="12700" rIns="0" bIns="0" rtlCol="0" anchor="ctr">
            <a:spAutoFit/>
          </a:bodyPr>
          <a:lstStyle/>
          <a:p>
            <a:pPr marL="12700">
              <a:lnSpc>
                <a:spcPct val="100000"/>
              </a:lnSpc>
              <a:spcBef>
                <a:spcPts val="100"/>
              </a:spcBef>
            </a:pPr>
            <a:r>
              <a:rPr sz="3200" spc="-5" dirty="0">
                <a:solidFill>
                  <a:srgbClr val="004990"/>
                </a:solidFill>
              </a:rPr>
              <a:t>Norm</a:t>
            </a:r>
            <a:r>
              <a:rPr sz="3200" spc="-20" dirty="0">
                <a:solidFill>
                  <a:srgbClr val="004990"/>
                </a:solidFill>
              </a:rPr>
              <a:t> </a:t>
            </a:r>
            <a:r>
              <a:rPr sz="3200" spc="-5" dirty="0">
                <a:solidFill>
                  <a:srgbClr val="004990"/>
                </a:solidFill>
              </a:rPr>
              <a:t>Regularization</a:t>
            </a:r>
            <a:r>
              <a:rPr sz="3200" spc="-25" dirty="0">
                <a:solidFill>
                  <a:srgbClr val="004990"/>
                </a:solidFill>
              </a:rPr>
              <a:t> </a:t>
            </a:r>
            <a:r>
              <a:rPr sz="3200" spc="-5" dirty="0">
                <a:solidFill>
                  <a:srgbClr val="004990"/>
                </a:solidFill>
              </a:rPr>
              <a:t>without</a:t>
            </a:r>
            <a:r>
              <a:rPr sz="3200" spc="-25" dirty="0">
                <a:solidFill>
                  <a:srgbClr val="004990"/>
                </a:solidFill>
              </a:rPr>
              <a:t> </a:t>
            </a:r>
            <a:r>
              <a:rPr sz="3200" spc="-5" dirty="0">
                <a:solidFill>
                  <a:srgbClr val="004990"/>
                </a:solidFill>
              </a:rPr>
              <a:t>bias</a:t>
            </a:r>
            <a:endParaRPr sz="3200"/>
          </a:p>
        </p:txBody>
      </p:sp>
      <p:sp>
        <p:nvSpPr>
          <p:cNvPr id="9" name="object 9"/>
          <p:cNvSpPr txBox="1"/>
          <p:nvPr/>
        </p:nvSpPr>
        <p:spPr>
          <a:xfrm>
            <a:off x="3284494" y="1192779"/>
            <a:ext cx="5341620" cy="1254189"/>
          </a:xfrm>
          <a:prstGeom prst="rect">
            <a:avLst/>
          </a:prstGeom>
        </p:spPr>
        <p:txBody>
          <a:bodyPr vert="horz" wrap="square" lIns="0" tIns="0" rIns="0" bIns="0" rtlCol="0">
            <a:spAutoFit/>
          </a:bodyPr>
          <a:lstStyle/>
          <a:p>
            <a:pPr>
              <a:lnSpc>
                <a:spcPts val="2330"/>
              </a:lnSpc>
            </a:pPr>
            <a:r>
              <a:rPr sz="2400" b="1" dirty="0">
                <a:latin typeface="Arial"/>
                <a:cs typeface="Arial"/>
              </a:rPr>
              <a:t>,</a:t>
            </a:r>
            <a:r>
              <a:rPr sz="2400" b="1" spc="-15" dirty="0">
                <a:latin typeface="Arial"/>
                <a:cs typeface="Arial"/>
              </a:rPr>
              <a:t> </a:t>
            </a:r>
            <a:r>
              <a:rPr sz="2400" b="1" spc="-5" dirty="0">
                <a:latin typeface="Arial"/>
                <a:cs typeface="Arial"/>
              </a:rPr>
              <a:t>bias of </a:t>
            </a:r>
            <a:r>
              <a:rPr sz="2400" b="1" dirty="0">
                <a:latin typeface="Arial"/>
                <a:cs typeface="Arial"/>
              </a:rPr>
              <a:t>each</a:t>
            </a:r>
            <a:r>
              <a:rPr sz="2400" b="1" spc="-10" dirty="0">
                <a:latin typeface="Arial"/>
                <a:cs typeface="Arial"/>
              </a:rPr>
              <a:t> </a:t>
            </a:r>
            <a:r>
              <a:rPr sz="2400" b="1" spc="-5" dirty="0">
                <a:latin typeface="Arial"/>
                <a:cs typeface="Arial"/>
              </a:rPr>
              <a:t>weight is excluded</a:t>
            </a:r>
            <a:r>
              <a:rPr sz="2400" b="1" spc="-10" dirty="0">
                <a:latin typeface="Arial"/>
                <a:cs typeface="Arial"/>
              </a:rPr>
              <a:t> </a:t>
            </a:r>
            <a:r>
              <a:rPr sz="2400" b="1" spc="-5" dirty="0">
                <a:latin typeface="Arial"/>
                <a:cs typeface="Arial"/>
              </a:rPr>
              <a:t>in</a:t>
            </a:r>
            <a:r>
              <a:rPr sz="2400" b="1" spc="-10" dirty="0">
                <a:latin typeface="Arial"/>
                <a:cs typeface="Arial"/>
              </a:rPr>
              <a:t> </a:t>
            </a:r>
            <a:r>
              <a:rPr sz="2400" b="1" dirty="0">
                <a:latin typeface="Arial"/>
                <a:cs typeface="Arial"/>
              </a:rPr>
              <a:t>p</a:t>
            </a:r>
            <a:endParaRPr sz="2400">
              <a:latin typeface="Arial"/>
              <a:cs typeface="Arial"/>
            </a:endParaRPr>
          </a:p>
          <a:p>
            <a:pPr>
              <a:lnSpc>
                <a:spcPct val="100000"/>
              </a:lnSpc>
            </a:pPr>
            <a:endParaRPr sz="2400">
              <a:latin typeface="Arial"/>
              <a:cs typeface="Arial"/>
            </a:endParaRPr>
          </a:p>
          <a:p>
            <a:pPr>
              <a:spcBef>
                <a:spcPts val="50"/>
              </a:spcBef>
            </a:pPr>
            <a:endParaRPr sz="1950">
              <a:latin typeface="Arial"/>
              <a:cs typeface="Arial"/>
            </a:endParaRPr>
          </a:p>
          <a:p>
            <a:pPr marR="377190" algn="r"/>
            <a:r>
              <a:rPr dirty="0">
                <a:latin typeface="Cambria Math"/>
                <a:cs typeface="Cambria Math"/>
              </a:rPr>
              <a:t>𝑤</a:t>
            </a:r>
            <a:endParaRPr>
              <a:latin typeface="Cambria Math"/>
              <a:cs typeface="Cambria Math"/>
            </a:endParaRPr>
          </a:p>
        </p:txBody>
      </p:sp>
      <p:pic>
        <p:nvPicPr>
          <p:cNvPr id="10" name="object 10"/>
          <p:cNvPicPr/>
          <p:nvPr/>
        </p:nvPicPr>
        <p:blipFill>
          <a:blip r:embed="rId3" cstate="print"/>
          <a:stretch>
            <a:fillRect/>
          </a:stretch>
        </p:blipFill>
        <p:spPr>
          <a:xfrm>
            <a:off x="3806702" y="2073910"/>
            <a:ext cx="4571999" cy="393700"/>
          </a:xfrm>
          <a:prstGeom prst="rect">
            <a:avLst/>
          </a:prstGeom>
        </p:spPr>
      </p:pic>
      <p:grpSp>
        <p:nvGrpSpPr>
          <p:cNvPr id="11" name="object 11"/>
          <p:cNvGrpSpPr/>
          <p:nvPr/>
        </p:nvGrpSpPr>
        <p:grpSpPr>
          <a:xfrm>
            <a:off x="3311123" y="764540"/>
            <a:ext cx="5433060" cy="2758440"/>
            <a:chOff x="1787123" y="764540"/>
            <a:chExt cx="5433060" cy="2758440"/>
          </a:xfrm>
        </p:grpSpPr>
        <p:sp>
          <p:nvSpPr>
            <p:cNvPr id="12" name="object 12"/>
            <p:cNvSpPr/>
            <p:nvPr/>
          </p:nvSpPr>
          <p:spPr>
            <a:xfrm>
              <a:off x="1799823" y="777240"/>
              <a:ext cx="5407660" cy="2733040"/>
            </a:xfrm>
            <a:custGeom>
              <a:avLst/>
              <a:gdLst/>
              <a:ahLst/>
              <a:cxnLst/>
              <a:rect l="l" t="t" r="r" b="b"/>
              <a:pathLst>
                <a:path w="5407659" h="2733040">
                  <a:moveTo>
                    <a:pt x="5407192" y="0"/>
                  </a:moveTo>
                  <a:lnTo>
                    <a:pt x="0" y="0"/>
                  </a:lnTo>
                  <a:lnTo>
                    <a:pt x="0" y="2733040"/>
                  </a:lnTo>
                  <a:lnTo>
                    <a:pt x="5407192" y="2733040"/>
                  </a:lnTo>
                  <a:lnTo>
                    <a:pt x="5407192" y="0"/>
                  </a:lnTo>
                  <a:close/>
                </a:path>
              </a:pathLst>
            </a:custGeom>
            <a:solidFill>
              <a:srgbClr val="FFFFFF"/>
            </a:solidFill>
          </p:spPr>
          <p:txBody>
            <a:bodyPr wrap="square" lIns="0" tIns="0" rIns="0" bIns="0" rtlCol="0"/>
            <a:lstStyle/>
            <a:p>
              <a:endParaRPr/>
            </a:p>
          </p:txBody>
        </p:sp>
        <p:sp>
          <p:nvSpPr>
            <p:cNvPr id="13" name="object 13"/>
            <p:cNvSpPr/>
            <p:nvPr/>
          </p:nvSpPr>
          <p:spPr>
            <a:xfrm>
              <a:off x="1799823" y="777240"/>
              <a:ext cx="5407660" cy="2733040"/>
            </a:xfrm>
            <a:custGeom>
              <a:avLst/>
              <a:gdLst/>
              <a:ahLst/>
              <a:cxnLst/>
              <a:rect l="l" t="t" r="r" b="b"/>
              <a:pathLst>
                <a:path w="5407659" h="2733040">
                  <a:moveTo>
                    <a:pt x="0" y="0"/>
                  </a:moveTo>
                  <a:lnTo>
                    <a:pt x="5407192" y="0"/>
                  </a:lnTo>
                  <a:lnTo>
                    <a:pt x="5407192" y="2733040"/>
                  </a:lnTo>
                  <a:lnTo>
                    <a:pt x="0" y="2733040"/>
                  </a:lnTo>
                  <a:lnTo>
                    <a:pt x="0" y="0"/>
                  </a:lnTo>
                  <a:close/>
                </a:path>
              </a:pathLst>
            </a:custGeom>
            <a:ln w="25400">
              <a:solidFill>
                <a:srgbClr val="00B050"/>
              </a:solidFill>
            </a:ln>
          </p:spPr>
          <p:txBody>
            <a:bodyPr wrap="square" lIns="0" tIns="0" rIns="0" bIns="0" rtlCol="0"/>
            <a:lstStyle/>
            <a:p>
              <a:endParaRPr/>
            </a:p>
          </p:txBody>
        </p:sp>
        <p:sp>
          <p:nvSpPr>
            <p:cNvPr id="14" name="object 14"/>
            <p:cNvSpPr/>
            <p:nvPr/>
          </p:nvSpPr>
          <p:spPr>
            <a:xfrm>
              <a:off x="1874883" y="1041400"/>
              <a:ext cx="863600" cy="863600"/>
            </a:xfrm>
            <a:custGeom>
              <a:avLst/>
              <a:gdLst/>
              <a:ahLst/>
              <a:cxnLst/>
              <a:rect l="l" t="t" r="r" b="b"/>
              <a:pathLst>
                <a:path w="863600" h="863600">
                  <a:moveTo>
                    <a:pt x="431800" y="0"/>
                  </a:moveTo>
                  <a:lnTo>
                    <a:pt x="384750" y="2533"/>
                  </a:lnTo>
                  <a:lnTo>
                    <a:pt x="339168" y="9959"/>
                  </a:lnTo>
                  <a:lnTo>
                    <a:pt x="295317" y="22013"/>
                  </a:lnTo>
                  <a:lnTo>
                    <a:pt x="253461" y="38432"/>
                  </a:lnTo>
                  <a:lnTo>
                    <a:pt x="213862" y="58953"/>
                  </a:lnTo>
                  <a:lnTo>
                    <a:pt x="176784" y="83312"/>
                  </a:lnTo>
                  <a:lnTo>
                    <a:pt x="142491" y="111246"/>
                  </a:lnTo>
                  <a:lnTo>
                    <a:pt x="111246" y="142491"/>
                  </a:lnTo>
                  <a:lnTo>
                    <a:pt x="83312" y="176784"/>
                  </a:lnTo>
                  <a:lnTo>
                    <a:pt x="58953" y="213862"/>
                  </a:lnTo>
                  <a:lnTo>
                    <a:pt x="38432" y="253461"/>
                  </a:lnTo>
                  <a:lnTo>
                    <a:pt x="22013" y="295317"/>
                  </a:lnTo>
                  <a:lnTo>
                    <a:pt x="9959" y="339168"/>
                  </a:lnTo>
                  <a:lnTo>
                    <a:pt x="2533" y="384750"/>
                  </a:lnTo>
                  <a:lnTo>
                    <a:pt x="0" y="431800"/>
                  </a:lnTo>
                  <a:lnTo>
                    <a:pt x="2533" y="478849"/>
                  </a:lnTo>
                  <a:lnTo>
                    <a:pt x="9959" y="524431"/>
                  </a:lnTo>
                  <a:lnTo>
                    <a:pt x="22013" y="568282"/>
                  </a:lnTo>
                  <a:lnTo>
                    <a:pt x="38432" y="610138"/>
                  </a:lnTo>
                  <a:lnTo>
                    <a:pt x="58953" y="649737"/>
                  </a:lnTo>
                  <a:lnTo>
                    <a:pt x="83312" y="686815"/>
                  </a:lnTo>
                  <a:lnTo>
                    <a:pt x="111246" y="721108"/>
                  </a:lnTo>
                  <a:lnTo>
                    <a:pt x="142491" y="752353"/>
                  </a:lnTo>
                  <a:lnTo>
                    <a:pt x="176784" y="780287"/>
                  </a:lnTo>
                  <a:lnTo>
                    <a:pt x="213862" y="804646"/>
                  </a:lnTo>
                  <a:lnTo>
                    <a:pt x="253461" y="825167"/>
                  </a:lnTo>
                  <a:lnTo>
                    <a:pt x="295317" y="841586"/>
                  </a:lnTo>
                  <a:lnTo>
                    <a:pt x="339168" y="853640"/>
                  </a:lnTo>
                  <a:lnTo>
                    <a:pt x="384750" y="861066"/>
                  </a:lnTo>
                  <a:lnTo>
                    <a:pt x="431800" y="863600"/>
                  </a:lnTo>
                  <a:lnTo>
                    <a:pt x="478849" y="861066"/>
                  </a:lnTo>
                  <a:lnTo>
                    <a:pt x="524431" y="853640"/>
                  </a:lnTo>
                  <a:lnTo>
                    <a:pt x="568282" y="841586"/>
                  </a:lnTo>
                  <a:lnTo>
                    <a:pt x="610138" y="825167"/>
                  </a:lnTo>
                  <a:lnTo>
                    <a:pt x="649737" y="804646"/>
                  </a:lnTo>
                  <a:lnTo>
                    <a:pt x="686815" y="780287"/>
                  </a:lnTo>
                  <a:lnTo>
                    <a:pt x="721108" y="752353"/>
                  </a:lnTo>
                  <a:lnTo>
                    <a:pt x="752353" y="721108"/>
                  </a:lnTo>
                  <a:lnTo>
                    <a:pt x="780287" y="686815"/>
                  </a:lnTo>
                  <a:lnTo>
                    <a:pt x="804646" y="649737"/>
                  </a:lnTo>
                  <a:lnTo>
                    <a:pt x="825167" y="610138"/>
                  </a:lnTo>
                  <a:lnTo>
                    <a:pt x="841586" y="568282"/>
                  </a:lnTo>
                  <a:lnTo>
                    <a:pt x="853640" y="524431"/>
                  </a:lnTo>
                  <a:lnTo>
                    <a:pt x="861066" y="478849"/>
                  </a:lnTo>
                  <a:lnTo>
                    <a:pt x="863600" y="431800"/>
                  </a:lnTo>
                  <a:lnTo>
                    <a:pt x="861066" y="384750"/>
                  </a:lnTo>
                  <a:lnTo>
                    <a:pt x="853640" y="339168"/>
                  </a:lnTo>
                  <a:lnTo>
                    <a:pt x="841586" y="295317"/>
                  </a:lnTo>
                  <a:lnTo>
                    <a:pt x="825167" y="253461"/>
                  </a:lnTo>
                  <a:lnTo>
                    <a:pt x="804646" y="213862"/>
                  </a:lnTo>
                  <a:lnTo>
                    <a:pt x="780287" y="176784"/>
                  </a:lnTo>
                  <a:lnTo>
                    <a:pt x="752353" y="142491"/>
                  </a:lnTo>
                  <a:lnTo>
                    <a:pt x="721108" y="111246"/>
                  </a:lnTo>
                  <a:lnTo>
                    <a:pt x="686815" y="83312"/>
                  </a:lnTo>
                  <a:lnTo>
                    <a:pt x="649737" y="58953"/>
                  </a:lnTo>
                  <a:lnTo>
                    <a:pt x="610138" y="38432"/>
                  </a:lnTo>
                  <a:lnTo>
                    <a:pt x="568282" y="22013"/>
                  </a:lnTo>
                  <a:lnTo>
                    <a:pt x="524431" y="9959"/>
                  </a:lnTo>
                  <a:lnTo>
                    <a:pt x="478849" y="2533"/>
                  </a:lnTo>
                  <a:lnTo>
                    <a:pt x="431800" y="0"/>
                  </a:lnTo>
                  <a:close/>
                </a:path>
              </a:pathLst>
            </a:custGeom>
            <a:solidFill>
              <a:srgbClr val="FFFFFF"/>
            </a:solidFill>
          </p:spPr>
          <p:txBody>
            <a:bodyPr wrap="square" lIns="0" tIns="0" rIns="0" bIns="0" rtlCol="0"/>
            <a:lstStyle/>
            <a:p>
              <a:endParaRPr/>
            </a:p>
          </p:txBody>
        </p:sp>
        <p:sp>
          <p:nvSpPr>
            <p:cNvPr id="15" name="object 15"/>
            <p:cNvSpPr/>
            <p:nvPr/>
          </p:nvSpPr>
          <p:spPr>
            <a:xfrm>
              <a:off x="1874883" y="1041400"/>
              <a:ext cx="863600" cy="863600"/>
            </a:xfrm>
            <a:custGeom>
              <a:avLst/>
              <a:gdLst/>
              <a:ahLst/>
              <a:cxnLst/>
              <a:rect l="l" t="t" r="r" b="b"/>
              <a:pathLst>
                <a:path w="863600" h="863600">
                  <a:moveTo>
                    <a:pt x="0" y="431800"/>
                  </a:moveTo>
                  <a:lnTo>
                    <a:pt x="2533" y="384750"/>
                  </a:lnTo>
                  <a:lnTo>
                    <a:pt x="9959" y="339168"/>
                  </a:lnTo>
                  <a:lnTo>
                    <a:pt x="22013" y="295317"/>
                  </a:lnTo>
                  <a:lnTo>
                    <a:pt x="38432" y="253461"/>
                  </a:lnTo>
                  <a:lnTo>
                    <a:pt x="58953" y="213862"/>
                  </a:lnTo>
                  <a:lnTo>
                    <a:pt x="83312" y="176784"/>
                  </a:lnTo>
                  <a:lnTo>
                    <a:pt x="111246" y="142491"/>
                  </a:lnTo>
                  <a:lnTo>
                    <a:pt x="142491" y="111246"/>
                  </a:lnTo>
                  <a:lnTo>
                    <a:pt x="176784" y="83312"/>
                  </a:lnTo>
                  <a:lnTo>
                    <a:pt x="213862" y="58953"/>
                  </a:lnTo>
                  <a:lnTo>
                    <a:pt x="253461" y="38432"/>
                  </a:lnTo>
                  <a:lnTo>
                    <a:pt x="295317" y="22013"/>
                  </a:lnTo>
                  <a:lnTo>
                    <a:pt x="339168" y="9959"/>
                  </a:lnTo>
                  <a:lnTo>
                    <a:pt x="384750" y="2533"/>
                  </a:lnTo>
                  <a:lnTo>
                    <a:pt x="431800" y="0"/>
                  </a:lnTo>
                  <a:lnTo>
                    <a:pt x="478849" y="2533"/>
                  </a:lnTo>
                  <a:lnTo>
                    <a:pt x="524431" y="9959"/>
                  </a:lnTo>
                  <a:lnTo>
                    <a:pt x="568282" y="22013"/>
                  </a:lnTo>
                  <a:lnTo>
                    <a:pt x="610138" y="38432"/>
                  </a:lnTo>
                  <a:lnTo>
                    <a:pt x="649737" y="58953"/>
                  </a:lnTo>
                  <a:lnTo>
                    <a:pt x="686815" y="83312"/>
                  </a:lnTo>
                  <a:lnTo>
                    <a:pt x="721108" y="111246"/>
                  </a:lnTo>
                  <a:lnTo>
                    <a:pt x="752353" y="142491"/>
                  </a:lnTo>
                  <a:lnTo>
                    <a:pt x="780287" y="176784"/>
                  </a:lnTo>
                  <a:lnTo>
                    <a:pt x="804646" y="213862"/>
                  </a:lnTo>
                  <a:lnTo>
                    <a:pt x="825167" y="253461"/>
                  </a:lnTo>
                  <a:lnTo>
                    <a:pt x="841586" y="295317"/>
                  </a:lnTo>
                  <a:lnTo>
                    <a:pt x="853640" y="339168"/>
                  </a:lnTo>
                  <a:lnTo>
                    <a:pt x="861066" y="384750"/>
                  </a:lnTo>
                  <a:lnTo>
                    <a:pt x="863600" y="431800"/>
                  </a:lnTo>
                  <a:lnTo>
                    <a:pt x="861066" y="478849"/>
                  </a:lnTo>
                  <a:lnTo>
                    <a:pt x="853640" y="524431"/>
                  </a:lnTo>
                  <a:lnTo>
                    <a:pt x="841586" y="568282"/>
                  </a:lnTo>
                  <a:lnTo>
                    <a:pt x="825167" y="610138"/>
                  </a:lnTo>
                  <a:lnTo>
                    <a:pt x="804646" y="649737"/>
                  </a:lnTo>
                  <a:lnTo>
                    <a:pt x="780287" y="686815"/>
                  </a:lnTo>
                  <a:lnTo>
                    <a:pt x="752353" y="721108"/>
                  </a:lnTo>
                  <a:lnTo>
                    <a:pt x="721108" y="752353"/>
                  </a:lnTo>
                  <a:lnTo>
                    <a:pt x="686815" y="780287"/>
                  </a:lnTo>
                  <a:lnTo>
                    <a:pt x="649737" y="804646"/>
                  </a:lnTo>
                  <a:lnTo>
                    <a:pt x="610138" y="825167"/>
                  </a:lnTo>
                  <a:lnTo>
                    <a:pt x="568282" y="841586"/>
                  </a:lnTo>
                  <a:lnTo>
                    <a:pt x="524431" y="853640"/>
                  </a:lnTo>
                  <a:lnTo>
                    <a:pt x="478849" y="861066"/>
                  </a:lnTo>
                  <a:lnTo>
                    <a:pt x="431800" y="863600"/>
                  </a:lnTo>
                  <a:lnTo>
                    <a:pt x="384750" y="861066"/>
                  </a:lnTo>
                  <a:lnTo>
                    <a:pt x="339168" y="853640"/>
                  </a:lnTo>
                  <a:lnTo>
                    <a:pt x="295317" y="841586"/>
                  </a:lnTo>
                  <a:lnTo>
                    <a:pt x="253461" y="825167"/>
                  </a:lnTo>
                  <a:lnTo>
                    <a:pt x="213862" y="804646"/>
                  </a:lnTo>
                  <a:lnTo>
                    <a:pt x="176784" y="780287"/>
                  </a:lnTo>
                  <a:lnTo>
                    <a:pt x="142491" y="752353"/>
                  </a:lnTo>
                  <a:lnTo>
                    <a:pt x="111246" y="721108"/>
                  </a:lnTo>
                  <a:lnTo>
                    <a:pt x="83312" y="686815"/>
                  </a:lnTo>
                  <a:lnTo>
                    <a:pt x="58953" y="649737"/>
                  </a:lnTo>
                  <a:lnTo>
                    <a:pt x="38432" y="610138"/>
                  </a:lnTo>
                  <a:lnTo>
                    <a:pt x="22013" y="568282"/>
                  </a:lnTo>
                  <a:lnTo>
                    <a:pt x="9959" y="524431"/>
                  </a:lnTo>
                  <a:lnTo>
                    <a:pt x="2533" y="478849"/>
                  </a:lnTo>
                  <a:lnTo>
                    <a:pt x="0" y="431800"/>
                  </a:lnTo>
                  <a:close/>
                </a:path>
              </a:pathLst>
            </a:custGeom>
            <a:ln w="25400">
              <a:solidFill>
                <a:srgbClr val="000000"/>
              </a:solidFill>
            </a:ln>
          </p:spPr>
          <p:txBody>
            <a:bodyPr wrap="square" lIns="0" tIns="0" rIns="0" bIns="0" rtlCol="0"/>
            <a:lstStyle/>
            <a:p>
              <a:endParaRPr/>
            </a:p>
          </p:txBody>
        </p:sp>
      </p:grpSp>
      <p:sp>
        <p:nvSpPr>
          <p:cNvPr id="16" name="object 16"/>
          <p:cNvSpPr txBox="1"/>
          <p:nvPr/>
        </p:nvSpPr>
        <p:spPr>
          <a:xfrm>
            <a:off x="3754484" y="1314894"/>
            <a:ext cx="153035" cy="299720"/>
          </a:xfrm>
          <a:prstGeom prst="rect">
            <a:avLst/>
          </a:prstGeom>
        </p:spPr>
        <p:txBody>
          <a:bodyPr vert="horz" wrap="square" lIns="0" tIns="12700" rIns="0" bIns="0" rtlCol="0">
            <a:spAutoFit/>
          </a:bodyPr>
          <a:lstStyle/>
          <a:p>
            <a:pPr marL="12700">
              <a:spcBef>
                <a:spcPts val="100"/>
              </a:spcBef>
            </a:pPr>
            <a:r>
              <a:rPr dirty="0">
                <a:latin typeface="Arial MT"/>
                <a:cs typeface="Arial MT"/>
              </a:rPr>
              <a:t>1</a:t>
            </a:r>
            <a:endParaRPr>
              <a:latin typeface="Arial MT"/>
              <a:cs typeface="Arial MT"/>
            </a:endParaRPr>
          </a:p>
        </p:txBody>
      </p:sp>
      <p:grpSp>
        <p:nvGrpSpPr>
          <p:cNvPr id="17" name="object 17"/>
          <p:cNvGrpSpPr/>
          <p:nvPr/>
        </p:nvGrpSpPr>
        <p:grpSpPr>
          <a:xfrm>
            <a:off x="3386183" y="2532379"/>
            <a:ext cx="889000" cy="889000"/>
            <a:chOff x="1862183" y="2532379"/>
            <a:chExt cx="889000" cy="889000"/>
          </a:xfrm>
        </p:grpSpPr>
        <p:sp>
          <p:nvSpPr>
            <p:cNvPr id="18" name="object 18"/>
            <p:cNvSpPr/>
            <p:nvPr/>
          </p:nvSpPr>
          <p:spPr>
            <a:xfrm>
              <a:off x="1874883" y="2545079"/>
              <a:ext cx="863600" cy="863600"/>
            </a:xfrm>
            <a:custGeom>
              <a:avLst/>
              <a:gdLst/>
              <a:ahLst/>
              <a:cxnLst/>
              <a:rect l="l" t="t" r="r" b="b"/>
              <a:pathLst>
                <a:path w="863600" h="863600">
                  <a:moveTo>
                    <a:pt x="431800" y="0"/>
                  </a:moveTo>
                  <a:lnTo>
                    <a:pt x="384750" y="2533"/>
                  </a:lnTo>
                  <a:lnTo>
                    <a:pt x="339168" y="9959"/>
                  </a:lnTo>
                  <a:lnTo>
                    <a:pt x="295317" y="22013"/>
                  </a:lnTo>
                  <a:lnTo>
                    <a:pt x="253461" y="38432"/>
                  </a:lnTo>
                  <a:lnTo>
                    <a:pt x="213862" y="58953"/>
                  </a:lnTo>
                  <a:lnTo>
                    <a:pt x="176784" y="83312"/>
                  </a:lnTo>
                  <a:lnTo>
                    <a:pt x="142491" y="111246"/>
                  </a:lnTo>
                  <a:lnTo>
                    <a:pt x="111246" y="142491"/>
                  </a:lnTo>
                  <a:lnTo>
                    <a:pt x="83312" y="176784"/>
                  </a:lnTo>
                  <a:lnTo>
                    <a:pt x="58953" y="213862"/>
                  </a:lnTo>
                  <a:lnTo>
                    <a:pt x="38432" y="253461"/>
                  </a:lnTo>
                  <a:lnTo>
                    <a:pt x="22013" y="295317"/>
                  </a:lnTo>
                  <a:lnTo>
                    <a:pt x="9959" y="339168"/>
                  </a:lnTo>
                  <a:lnTo>
                    <a:pt x="2533" y="384750"/>
                  </a:lnTo>
                  <a:lnTo>
                    <a:pt x="0" y="431800"/>
                  </a:lnTo>
                  <a:lnTo>
                    <a:pt x="2533" y="478849"/>
                  </a:lnTo>
                  <a:lnTo>
                    <a:pt x="9959" y="524431"/>
                  </a:lnTo>
                  <a:lnTo>
                    <a:pt x="22013" y="568282"/>
                  </a:lnTo>
                  <a:lnTo>
                    <a:pt x="38432" y="610138"/>
                  </a:lnTo>
                  <a:lnTo>
                    <a:pt x="58953" y="649737"/>
                  </a:lnTo>
                  <a:lnTo>
                    <a:pt x="83312" y="686815"/>
                  </a:lnTo>
                  <a:lnTo>
                    <a:pt x="111246" y="721108"/>
                  </a:lnTo>
                  <a:lnTo>
                    <a:pt x="142491" y="752353"/>
                  </a:lnTo>
                  <a:lnTo>
                    <a:pt x="176784" y="780287"/>
                  </a:lnTo>
                  <a:lnTo>
                    <a:pt x="213862" y="804646"/>
                  </a:lnTo>
                  <a:lnTo>
                    <a:pt x="253461" y="825167"/>
                  </a:lnTo>
                  <a:lnTo>
                    <a:pt x="295317" y="841586"/>
                  </a:lnTo>
                  <a:lnTo>
                    <a:pt x="339168" y="853640"/>
                  </a:lnTo>
                  <a:lnTo>
                    <a:pt x="384750" y="861066"/>
                  </a:lnTo>
                  <a:lnTo>
                    <a:pt x="431800" y="863600"/>
                  </a:lnTo>
                  <a:lnTo>
                    <a:pt x="478849" y="861066"/>
                  </a:lnTo>
                  <a:lnTo>
                    <a:pt x="524431" y="853640"/>
                  </a:lnTo>
                  <a:lnTo>
                    <a:pt x="568282" y="841586"/>
                  </a:lnTo>
                  <a:lnTo>
                    <a:pt x="610138" y="825167"/>
                  </a:lnTo>
                  <a:lnTo>
                    <a:pt x="649737" y="804646"/>
                  </a:lnTo>
                  <a:lnTo>
                    <a:pt x="686815" y="780287"/>
                  </a:lnTo>
                  <a:lnTo>
                    <a:pt x="721108" y="752353"/>
                  </a:lnTo>
                  <a:lnTo>
                    <a:pt x="752353" y="721108"/>
                  </a:lnTo>
                  <a:lnTo>
                    <a:pt x="780287" y="686815"/>
                  </a:lnTo>
                  <a:lnTo>
                    <a:pt x="804646" y="649737"/>
                  </a:lnTo>
                  <a:lnTo>
                    <a:pt x="825167" y="610138"/>
                  </a:lnTo>
                  <a:lnTo>
                    <a:pt x="841586" y="568282"/>
                  </a:lnTo>
                  <a:lnTo>
                    <a:pt x="853640" y="524431"/>
                  </a:lnTo>
                  <a:lnTo>
                    <a:pt x="861066" y="478849"/>
                  </a:lnTo>
                  <a:lnTo>
                    <a:pt x="863600" y="431800"/>
                  </a:lnTo>
                  <a:lnTo>
                    <a:pt x="861066" y="384750"/>
                  </a:lnTo>
                  <a:lnTo>
                    <a:pt x="853640" y="339168"/>
                  </a:lnTo>
                  <a:lnTo>
                    <a:pt x="841586" y="295317"/>
                  </a:lnTo>
                  <a:lnTo>
                    <a:pt x="825167" y="253461"/>
                  </a:lnTo>
                  <a:lnTo>
                    <a:pt x="804646" y="213862"/>
                  </a:lnTo>
                  <a:lnTo>
                    <a:pt x="780287" y="176784"/>
                  </a:lnTo>
                  <a:lnTo>
                    <a:pt x="752353" y="142491"/>
                  </a:lnTo>
                  <a:lnTo>
                    <a:pt x="721108" y="111246"/>
                  </a:lnTo>
                  <a:lnTo>
                    <a:pt x="686815" y="83312"/>
                  </a:lnTo>
                  <a:lnTo>
                    <a:pt x="649737" y="58953"/>
                  </a:lnTo>
                  <a:lnTo>
                    <a:pt x="610138" y="38432"/>
                  </a:lnTo>
                  <a:lnTo>
                    <a:pt x="568282" y="22013"/>
                  </a:lnTo>
                  <a:lnTo>
                    <a:pt x="524431" y="9959"/>
                  </a:lnTo>
                  <a:lnTo>
                    <a:pt x="478849" y="2533"/>
                  </a:lnTo>
                  <a:lnTo>
                    <a:pt x="431800" y="0"/>
                  </a:lnTo>
                  <a:close/>
                </a:path>
              </a:pathLst>
            </a:custGeom>
            <a:solidFill>
              <a:srgbClr val="FFFFFF"/>
            </a:solidFill>
          </p:spPr>
          <p:txBody>
            <a:bodyPr wrap="square" lIns="0" tIns="0" rIns="0" bIns="0" rtlCol="0"/>
            <a:lstStyle/>
            <a:p>
              <a:endParaRPr/>
            </a:p>
          </p:txBody>
        </p:sp>
        <p:sp>
          <p:nvSpPr>
            <p:cNvPr id="19" name="object 19"/>
            <p:cNvSpPr/>
            <p:nvPr/>
          </p:nvSpPr>
          <p:spPr>
            <a:xfrm>
              <a:off x="1874883" y="2545079"/>
              <a:ext cx="863600" cy="863600"/>
            </a:xfrm>
            <a:custGeom>
              <a:avLst/>
              <a:gdLst/>
              <a:ahLst/>
              <a:cxnLst/>
              <a:rect l="l" t="t" r="r" b="b"/>
              <a:pathLst>
                <a:path w="863600" h="863600">
                  <a:moveTo>
                    <a:pt x="0" y="431800"/>
                  </a:moveTo>
                  <a:lnTo>
                    <a:pt x="2533" y="384750"/>
                  </a:lnTo>
                  <a:lnTo>
                    <a:pt x="9959" y="339168"/>
                  </a:lnTo>
                  <a:lnTo>
                    <a:pt x="22013" y="295317"/>
                  </a:lnTo>
                  <a:lnTo>
                    <a:pt x="38432" y="253461"/>
                  </a:lnTo>
                  <a:lnTo>
                    <a:pt x="58953" y="213862"/>
                  </a:lnTo>
                  <a:lnTo>
                    <a:pt x="83312" y="176784"/>
                  </a:lnTo>
                  <a:lnTo>
                    <a:pt x="111246" y="142491"/>
                  </a:lnTo>
                  <a:lnTo>
                    <a:pt x="142491" y="111246"/>
                  </a:lnTo>
                  <a:lnTo>
                    <a:pt x="176784" y="83312"/>
                  </a:lnTo>
                  <a:lnTo>
                    <a:pt x="213862" y="58953"/>
                  </a:lnTo>
                  <a:lnTo>
                    <a:pt x="253461" y="38432"/>
                  </a:lnTo>
                  <a:lnTo>
                    <a:pt x="295317" y="22013"/>
                  </a:lnTo>
                  <a:lnTo>
                    <a:pt x="339168" y="9959"/>
                  </a:lnTo>
                  <a:lnTo>
                    <a:pt x="384750" y="2533"/>
                  </a:lnTo>
                  <a:lnTo>
                    <a:pt x="431800" y="0"/>
                  </a:lnTo>
                  <a:lnTo>
                    <a:pt x="478849" y="2533"/>
                  </a:lnTo>
                  <a:lnTo>
                    <a:pt x="524431" y="9959"/>
                  </a:lnTo>
                  <a:lnTo>
                    <a:pt x="568282" y="22013"/>
                  </a:lnTo>
                  <a:lnTo>
                    <a:pt x="610138" y="38432"/>
                  </a:lnTo>
                  <a:lnTo>
                    <a:pt x="649737" y="58953"/>
                  </a:lnTo>
                  <a:lnTo>
                    <a:pt x="686815" y="83312"/>
                  </a:lnTo>
                  <a:lnTo>
                    <a:pt x="721108" y="111246"/>
                  </a:lnTo>
                  <a:lnTo>
                    <a:pt x="752353" y="142491"/>
                  </a:lnTo>
                  <a:lnTo>
                    <a:pt x="780287" y="176784"/>
                  </a:lnTo>
                  <a:lnTo>
                    <a:pt x="804646" y="213862"/>
                  </a:lnTo>
                  <a:lnTo>
                    <a:pt x="825167" y="253461"/>
                  </a:lnTo>
                  <a:lnTo>
                    <a:pt x="841586" y="295317"/>
                  </a:lnTo>
                  <a:lnTo>
                    <a:pt x="853640" y="339168"/>
                  </a:lnTo>
                  <a:lnTo>
                    <a:pt x="861066" y="384750"/>
                  </a:lnTo>
                  <a:lnTo>
                    <a:pt x="863600" y="431800"/>
                  </a:lnTo>
                  <a:lnTo>
                    <a:pt x="861066" y="478849"/>
                  </a:lnTo>
                  <a:lnTo>
                    <a:pt x="853640" y="524431"/>
                  </a:lnTo>
                  <a:lnTo>
                    <a:pt x="841586" y="568282"/>
                  </a:lnTo>
                  <a:lnTo>
                    <a:pt x="825167" y="610138"/>
                  </a:lnTo>
                  <a:lnTo>
                    <a:pt x="804646" y="649737"/>
                  </a:lnTo>
                  <a:lnTo>
                    <a:pt x="780287" y="686815"/>
                  </a:lnTo>
                  <a:lnTo>
                    <a:pt x="752353" y="721108"/>
                  </a:lnTo>
                  <a:lnTo>
                    <a:pt x="721108" y="752353"/>
                  </a:lnTo>
                  <a:lnTo>
                    <a:pt x="686815" y="780287"/>
                  </a:lnTo>
                  <a:lnTo>
                    <a:pt x="649737" y="804646"/>
                  </a:lnTo>
                  <a:lnTo>
                    <a:pt x="610138" y="825167"/>
                  </a:lnTo>
                  <a:lnTo>
                    <a:pt x="568282" y="841586"/>
                  </a:lnTo>
                  <a:lnTo>
                    <a:pt x="524431" y="853640"/>
                  </a:lnTo>
                  <a:lnTo>
                    <a:pt x="478849" y="861066"/>
                  </a:lnTo>
                  <a:lnTo>
                    <a:pt x="431800" y="863600"/>
                  </a:lnTo>
                  <a:lnTo>
                    <a:pt x="384750" y="861066"/>
                  </a:lnTo>
                  <a:lnTo>
                    <a:pt x="339168" y="853640"/>
                  </a:lnTo>
                  <a:lnTo>
                    <a:pt x="295317" y="841586"/>
                  </a:lnTo>
                  <a:lnTo>
                    <a:pt x="253461" y="825167"/>
                  </a:lnTo>
                  <a:lnTo>
                    <a:pt x="213862" y="804646"/>
                  </a:lnTo>
                  <a:lnTo>
                    <a:pt x="176784" y="780287"/>
                  </a:lnTo>
                  <a:lnTo>
                    <a:pt x="142491" y="752353"/>
                  </a:lnTo>
                  <a:lnTo>
                    <a:pt x="111246" y="721108"/>
                  </a:lnTo>
                  <a:lnTo>
                    <a:pt x="83312" y="686815"/>
                  </a:lnTo>
                  <a:lnTo>
                    <a:pt x="58953" y="649737"/>
                  </a:lnTo>
                  <a:lnTo>
                    <a:pt x="38432" y="610138"/>
                  </a:lnTo>
                  <a:lnTo>
                    <a:pt x="22013" y="568282"/>
                  </a:lnTo>
                  <a:lnTo>
                    <a:pt x="9959" y="524431"/>
                  </a:lnTo>
                  <a:lnTo>
                    <a:pt x="2533" y="478849"/>
                  </a:lnTo>
                  <a:lnTo>
                    <a:pt x="0" y="431800"/>
                  </a:lnTo>
                  <a:close/>
                </a:path>
              </a:pathLst>
            </a:custGeom>
            <a:ln w="25400">
              <a:solidFill>
                <a:srgbClr val="000000"/>
              </a:solidFill>
            </a:ln>
          </p:spPr>
          <p:txBody>
            <a:bodyPr wrap="square" lIns="0" tIns="0" rIns="0" bIns="0" rtlCol="0"/>
            <a:lstStyle/>
            <a:p>
              <a:endParaRPr/>
            </a:p>
          </p:txBody>
        </p:sp>
      </p:grpSp>
      <p:sp>
        <p:nvSpPr>
          <p:cNvPr id="20" name="object 20"/>
          <p:cNvSpPr txBox="1"/>
          <p:nvPr/>
        </p:nvSpPr>
        <p:spPr>
          <a:xfrm>
            <a:off x="3721653" y="2818574"/>
            <a:ext cx="147320" cy="299720"/>
          </a:xfrm>
          <a:prstGeom prst="rect">
            <a:avLst/>
          </a:prstGeom>
        </p:spPr>
        <p:txBody>
          <a:bodyPr vert="horz" wrap="square" lIns="0" tIns="12700" rIns="0" bIns="0" rtlCol="0">
            <a:spAutoFit/>
          </a:bodyPr>
          <a:lstStyle/>
          <a:p>
            <a:pPr marL="12700">
              <a:spcBef>
                <a:spcPts val="100"/>
              </a:spcBef>
            </a:pPr>
            <a:r>
              <a:rPr dirty="0">
                <a:latin typeface="Cambria Math"/>
                <a:cs typeface="Cambria Math"/>
              </a:rPr>
              <a:t>𝑥</a:t>
            </a:r>
            <a:endParaRPr>
              <a:latin typeface="Cambria Math"/>
              <a:cs typeface="Cambria Math"/>
            </a:endParaRPr>
          </a:p>
        </p:txBody>
      </p:sp>
      <p:grpSp>
        <p:nvGrpSpPr>
          <p:cNvPr id="21" name="object 21"/>
          <p:cNvGrpSpPr/>
          <p:nvPr/>
        </p:nvGrpSpPr>
        <p:grpSpPr>
          <a:xfrm>
            <a:off x="5968108" y="1720850"/>
            <a:ext cx="889000" cy="889000"/>
            <a:chOff x="4444108" y="1720850"/>
            <a:chExt cx="889000" cy="889000"/>
          </a:xfrm>
        </p:grpSpPr>
        <p:sp>
          <p:nvSpPr>
            <p:cNvPr id="22" name="object 22"/>
            <p:cNvSpPr/>
            <p:nvPr/>
          </p:nvSpPr>
          <p:spPr>
            <a:xfrm>
              <a:off x="4456808" y="1733550"/>
              <a:ext cx="863600" cy="863600"/>
            </a:xfrm>
            <a:custGeom>
              <a:avLst/>
              <a:gdLst/>
              <a:ahLst/>
              <a:cxnLst/>
              <a:rect l="l" t="t" r="r" b="b"/>
              <a:pathLst>
                <a:path w="863600" h="863600">
                  <a:moveTo>
                    <a:pt x="431800" y="0"/>
                  </a:moveTo>
                  <a:lnTo>
                    <a:pt x="384750" y="2533"/>
                  </a:lnTo>
                  <a:lnTo>
                    <a:pt x="339168" y="9959"/>
                  </a:lnTo>
                  <a:lnTo>
                    <a:pt x="295317" y="22013"/>
                  </a:lnTo>
                  <a:lnTo>
                    <a:pt x="253461" y="38432"/>
                  </a:lnTo>
                  <a:lnTo>
                    <a:pt x="213862" y="58953"/>
                  </a:lnTo>
                  <a:lnTo>
                    <a:pt x="176784" y="83312"/>
                  </a:lnTo>
                  <a:lnTo>
                    <a:pt x="142491" y="111246"/>
                  </a:lnTo>
                  <a:lnTo>
                    <a:pt x="111246" y="142491"/>
                  </a:lnTo>
                  <a:lnTo>
                    <a:pt x="83312" y="176784"/>
                  </a:lnTo>
                  <a:lnTo>
                    <a:pt x="58953" y="213862"/>
                  </a:lnTo>
                  <a:lnTo>
                    <a:pt x="38432" y="253461"/>
                  </a:lnTo>
                  <a:lnTo>
                    <a:pt x="22013" y="295317"/>
                  </a:lnTo>
                  <a:lnTo>
                    <a:pt x="9959" y="339168"/>
                  </a:lnTo>
                  <a:lnTo>
                    <a:pt x="2533" y="384750"/>
                  </a:lnTo>
                  <a:lnTo>
                    <a:pt x="0" y="431800"/>
                  </a:lnTo>
                  <a:lnTo>
                    <a:pt x="2533" y="478849"/>
                  </a:lnTo>
                  <a:lnTo>
                    <a:pt x="9959" y="524431"/>
                  </a:lnTo>
                  <a:lnTo>
                    <a:pt x="22013" y="568282"/>
                  </a:lnTo>
                  <a:lnTo>
                    <a:pt x="38432" y="610138"/>
                  </a:lnTo>
                  <a:lnTo>
                    <a:pt x="58953" y="649737"/>
                  </a:lnTo>
                  <a:lnTo>
                    <a:pt x="83312" y="686815"/>
                  </a:lnTo>
                  <a:lnTo>
                    <a:pt x="111246" y="721108"/>
                  </a:lnTo>
                  <a:lnTo>
                    <a:pt x="142491" y="752353"/>
                  </a:lnTo>
                  <a:lnTo>
                    <a:pt x="176784" y="780287"/>
                  </a:lnTo>
                  <a:lnTo>
                    <a:pt x="213862" y="804646"/>
                  </a:lnTo>
                  <a:lnTo>
                    <a:pt x="253461" y="825167"/>
                  </a:lnTo>
                  <a:lnTo>
                    <a:pt x="295317" y="841586"/>
                  </a:lnTo>
                  <a:lnTo>
                    <a:pt x="339168" y="853640"/>
                  </a:lnTo>
                  <a:lnTo>
                    <a:pt x="384750" y="861066"/>
                  </a:lnTo>
                  <a:lnTo>
                    <a:pt x="431800" y="863600"/>
                  </a:lnTo>
                  <a:lnTo>
                    <a:pt x="478849" y="861066"/>
                  </a:lnTo>
                  <a:lnTo>
                    <a:pt x="524430" y="853640"/>
                  </a:lnTo>
                  <a:lnTo>
                    <a:pt x="568281" y="841586"/>
                  </a:lnTo>
                  <a:lnTo>
                    <a:pt x="610138" y="825167"/>
                  </a:lnTo>
                  <a:lnTo>
                    <a:pt x="649737" y="804646"/>
                  </a:lnTo>
                  <a:lnTo>
                    <a:pt x="686815" y="780287"/>
                  </a:lnTo>
                  <a:lnTo>
                    <a:pt x="721108" y="752353"/>
                  </a:lnTo>
                  <a:lnTo>
                    <a:pt x="752353" y="721108"/>
                  </a:lnTo>
                  <a:lnTo>
                    <a:pt x="780287" y="686815"/>
                  </a:lnTo>
                  <a:lnTo>
                    <a:pt x="804646" y="649737"/>
                  </a:lnTo>
                  <a:lnTo>
                    <a:pt x="825167" y="610138"/>
                  </a:lnTo>
                  <a:lnTo>
                    <a:pt x="841586" y="568282"/>
                  </a:lnTo>
                  <a:lnTo>
                    <a:pt x="853640" y="524431"/>
                  </a:lnTo>
                  <a:lnTo>
                    <a:pt x="861066" y="478849"/>
                  </a:lnTo>
                  <a:lnTo>
                    <a:pt x="863600" y="431800"/>
                  </a:lnTo>
                  <a:lnTo>
                    <a:pt x="861066" y="384750"/>
                  </a:lnTo>
                  <a:lnTo>
                    <a:pt x="853640" y="339168"/>
                  </a:lnTo>
                  <a:lnTo>
                    <a:pt x="841586" y="295317"/>
                  </a:lnTo>
                  <a:lnTo>
                    <a:pt x="825167" y="253461"/>
                  </a:lnTo>
                  <a:lnTo>
                    <a:pt x="804646" y="213862"/>
                  </a:lnTo>
                  <a:lnTo>
                    <a:pt x="780287" y="176784"/>
                  </a:lnTo>
                  <a:lnTo>
                    <a:pt x="752353" y="142491"/>
                  </a:lnTo>
                  <a:lnTo>
                    <a:pt x="721108" y="111246"/>
                  </a:lnTo>
                  <a:lnTo>
                    <a:pt x="686815" y="83312"/>
                  </a:lnTo>
                  <a:lnTo>
                    <a:pt x="649737" y="58953"/>
                  </a:lnTo>
                  <a:lnTo>
                    <a:pt x="610138" y="38432"/>
                  </a:lnTo>
                  <a:lnTo>
                    <a:pt x="568281" y="22013"/>
                  </a:lnTo>
                  <a:lnTo>
                    <a:pt x="524430" y="9959"/>
                  </a:lnTo>
                  <a:lnTo>
                    <a:pt x="478849" y="2533"/>
                  </a:lnTo>
                  <a:lnTo>
                    <a:pt x="431800" y="0"/>
                  </a:lnTo>
                  <a:close/>
                </a:path>
              </a:pathLst>
            </a:custGeom>
            <a:solidFill>
              <a:srgbClr val="FFFFFF"/>
            </a:solidFill>
          </p:spPr>
          <p:txBody>
            <a:bodyPr wrap="square" lIns="0" tIns="0" rIns="0" bIns="0" rtlCol="0"/>
            <a:lstStyle/>
            <a:p>
              <a:endParaRPr/>
            </a:p>
          </p:txBody>
        </p:sp>
        <p:sp>
          <p:nvSpPr>
            <p:cNvPr id="23" name="object 23"/>
            <p:cNvSpPr/>
            <p:nvPr/>
          </p:nvSpPr>
          <p:spPr>
            <a:xfrm>
              <a:off x="4456808" y="1733550"/>
              <a:ext cx="863600" cy="863600"/>
            </a:xfrm>
            <a:custGeom>
              <a:avLst/>
              <a:gdLst/>
              <a:ahLst/>
              <a:cxnLst/>
              <a:rect l="l" t="t" r="r" b="b"/>
              <a:pathLst>
                <a:path w="863600" h="863600">
                  <a:moveTo>
                    <a:pt x="0" y="431800"/>
                  </a:moveTo>
                  <a:lnTo>
                    <a:pt x="2533" y="384750"/>
                  </a:lnTo>
                  <a:lnTo>
                    <a:pt x="9959" y="339168"/>
                  </a:lnTo>
                  <a:lnTo>
                    <a:pt x="22013" y="295317"/>
                  </a:lnTo>
                  <a:lnTo>
                    <a:pt x="38432" y="253461"/>
                  </a:lnTo>
                  <a:lnTo>
                    <a:pt x="58953" y="213862"/>
                  </a:lnTo>
                  <a:lnTo>
                    <a:pt x="83312" y="176784"/>
                  </a:lnTo>
                  <a:lnTo>
                    <a:pt x="111246" y="142491"/>
                  </a:lnTo>
                  <a:lnTo>
                    <a:pt x="142491" y="111246"/>
                  </a:lnTo>
                  <a:lnTo>
                    <a:pt x="176784" y="83312"/>
                  </a:lnTo>
                  <a:lnTo>
                    <a:pt x="213862" y="58953"/>
                  </a:lnTo>
                  <a:lnTo>
                    <a:pt x="253461" y="38432"/>
                  </a:lnTo>
                  <a:lnTo>
                    <a:pt x="295317" y="22013"/>
                  </a:lnTo>
                  <a:lnTo>
                    <a:pt x="339168" y="9959"/>
                  </a:lnTo>
                  <a:lnTo>
                    <a:pt x="384750" y="2533"/>
                  </a:lnTo>
                  <a:lnTo>
                    <a:pt x="431800" y="0"/>
                  </a:lnTo>
                  <a:lnTo>
                    <a:pt x="478849" y="2533"/>
                  </a:lnTo>
                  <a:lnTo>
                    <a:pt x="524431" y="9959"/>
                  </a:lnTo>
                  <a:lnTo>
                    <a:pt x="568282" y="22013"/>
                  </a:lnTo>
                  <a:lnTo>
                    <a:pt x="610138" y="38432"/>
                  </a:lnTo>
                  <a:lnTo>
                    <a:pt x="649737" y="58953"/>
                  </a:lnTo>
                  <a:lnTo>
                    <a:pt x="686815" y="83312"/>
                  </a:lnTo>
                  <a:lnTo>
                    <a:pt x="721108" y="111246"/>
                  </a:lnTo>
                  <a:lnTo>
                    <a:pt x="752353" y="142491"/>
                  </a:lnTo>
                  <a:lnTo>
                    <a:pt x="780287" y="176784"/>
                  </a:lnTo>
                  <a:lnTo>
                    <a:pt x="804646" y="213862"/>
                  </a:lnTo>
                  <a:lnTo>
                    <a:pt x="825167" y="253461"/>
                  </a:lnTo>
                  <a:lnTo>
                    <a:pt x="841586" y="295317"/>
                  </a:lnTo>
                  <a:lnTo>
                    <a:pt x="853640" y="339168"/>
                  </a:lnTo>
                  <a:lnTo>
                    <a:pt x="861066" y="384750"/>
                  </a:lnTo>
                  <a:lnTo>
                    <a:pt x="863600" y="431800"/>
                  </a:lnTo>
                  <a:lnTo>
                    <a:pt x="861066" y="478849"/>
                  </a:lnTo>
                  <a:lnTo>
                    <a:pt x="853640" y="524431"/>
                  </a:lnTo>
                  <a:lnTo>
                    <a:pt x="841586" y="568282"/>
                  </a:lnTo>
                  <a:lnTo>
                    <a:pt x="825167" y="610138"/>
                  </a:lnTo>
                  <a:lnTo>
                    <a:pt x="804646" y="649737"/>
                  </a:lnTo>
                  <a:lnTo>
                    <a:pt x="780287" y="686815"/>
                  </a:lnTo>
                  <a:lnTo>
                    <a:pt x="752353" y="721108"/>
                  </a:lnTo>
                  <a:lnTo>
                    <a:pt x="721108" y="752353"/>
                  </a:lnTo>
                  <a:lnTo>
                    <a:pt x="686815" y="780287"/>
                  </a:lnTo>
                  <a:lnTo>
                    <a:pt x="649737" y="804646"/>
                  </a:lnTo>
                  <a:lnTo>
                    <a:pt x="610138" y="825167"/>
                  </a:lnTo>
                  <a:lnTo>
                    <a:pt x="568282" y="841586"/>
                  </a:lnTo>
                  <a:lnTo>
                    <a:pt x="524431" y="853640"/>
                  </a:lnTo>
                  <a:lnTo>
                    <a:pt x="478849" y="861066"/>
                  </a:lnTo>
                  <a:lnTo>
                    <a:pt x="431800" y="863600"/>
                  </a:lnTo>
                  <a:lnTo>
                    <a:pt x="384750" y="861066"/>
                  </a:lnTo>
                  <a:lnTo>
                    <a:pt x="339168" y="853640"/>
                  </a:lnTo>
                  <a:lnTo>
                    <a:pt x="295317" y="841586"/>
                  </a:lnTo>
                  <a:lnTo>
                    <a:pt x="253461" y="825167"/>
                  </a:lnTo>
                  <a:lnTo>
                    <a:pt x="213862" y="804646"/>
                  </a:lnTo>
                  <a:lnTo>
                    <a:pt x="176784" y="780287"/>
                  </a:lnTo>
                  <a:lnTo>
                    <a:pt x="142491" y="752353"/>
                  </a:lnTo>
                  <a:lnTo>
                    <a:pt x="111246" y="721108"/>
                  </a:lnTo>
                  <a:lnTo>
                    <a:pt x="83312" y="686815"/>
                  </a:lnTo>
                  <a:lnTo>
                    <a:pt x="58953" y="649737"/>
                  </a:lnTo>
                  <a:lnTo>
                    <a:pt x="38432" y="610138"/>
                  </a:lnTo>
                  <a:lnTo>
                    <a:pt x="22013" y="568282"/>
                  </a:lnTo>
                  <a:lnTo>
                    <a:pt x="9959" y="524431"/>
                  </a:lnTo>
                  <a:lnTo>
                    <a:pt x="2533" y="478849"/>
                  </a:lnTo>
                  <a:lnTo>
                    <a:pt x="0" y="431800"/>
                  </a:lnTo>
                  <a:close/>
                </a:path>
              </a:pathLst>
            </a:custGeom>
            <a:ln w="25400">
              <a:solidFill>
                <a:srgbClr val="000000"/>
              </a:solidFill>
            </a:ln>
          </p:spPr>
          <p:txBody>
            <a:bodyPr wrap="square" lIns="0" tIns="0" rIns="0" bIns="0" rtlCol="0"/>
            <a:lstStyle/>
            <a:p>
              <a:endParaRPr/>
            </a:p>
          </p:txBody>
        </p:sp>
      </p:grpSp>
      <p:sp>
        <p:nvSpPr>
          <p:cNvPr id="24" name="object 24"/>
          <p:cNvSpPr txBox="1"/>
          <p:nvPr/>
        </p:nvSpPr>
        <p:spPr>
          <a:xfrm>
            <a:off x="6302688" y="2007044"/>
            <a:ext cx="152400" cy="299720"/>
          </a:xfrm>
          <a:prstGeom prst="rect">
            <a:avLst/>
          </a:prstGeom>
        </p:spPr>
        <p:txBody>
          <a:bodyPr vert="horz" wrap="square" lIns="0" tIns="12700" rIns="0" bIns="0" rtlCol="0">
            <a:spAutoFit/>
          </a:bodyPr>
          <a:lstStyle/>
          <a:p>
            <a:pPr marL="12700">
              <a:spcBef>
                <a:spcPts val="100"/>
              </a:spcBef>
            </a:pPr>
            <a:r>
              <a:rPr dirty="0">
                <a:latin typeface="Cambria Math"/>
                <a:cs typeface="Cambria Math"/>
              </a:rPr>
              <a:t>ℎ</a:t>
            </a:r>
            <a:endParaRPr>
              <a:latin typeface="Cambria Math"/>
              <a:cs typeface="Cambria Math"/>
            </a:endParaRPr>
          </a:p>
        </p:txBody>
      </p:sp>
      <p:sp>
        <p:nvSpPr>
          <p:cNvPr id="25" name="object 25"/>
          <p:cNvSpPr/>
          <p:nvPr/>
        </p:nvSpPr>
        <p:spPr>
          <a:xfrm>
            <a:off x="4254182" y="1455535"/>
            <a:ext cx="1727200" cy="1538605"/>
          </a:xfrm>
          <a:custGeom>
            <a:avLst/>
            <a:gdLst/>
            <a:ahLst/>
            <a:cxnLst/>
            <a:rect l="l" t="t" r="r" b="b"/>
            <a:pathLst>
              <a:path w="1727200" h="1538605">
                <a:moveTo>
                  <a:pt x="1726615" y="690765"/>
                </a:moveTo>
                <a:lnTo>
                  <a:pt x="1709559" y="690549"/>
                </a:lnTo>
                <a:lnTo>
                  <a:pt x="1641944" y="614108"/>
                </a:lnTo>
                <a:lnTo>
                  <a:pt x="1627720" y="649439"/>
                </a:lnTo>
                <a:lnTo>
                  <a:pt x="15417" y="0"/>
                </a:lnTo>
                <a:lnTo>
                  <a:pt x="1181" y="35344"/>
                </a:lnTo>
                <a:lnTo>
                  <a:pt x="1613484" y="684784"/>
                </a:lnTo>
                <a:lnTo>
                  <a:pt x="1611680" y="689241"/>
                </a:lnTo>
                <a:lnTo>
                  <a:pt x="1598841" y="689063"/>
                </a:lnTo>
                <a:lnTo>
                  <a:pt x="1605876" y="703656"/>
                </a:lnTo>
                <a:lnTo>
                  <a:pt x="1599247" y="720128"/>
                </a:lnTo>
                <a:lnTo>
                  <a:pt x="1613293" y="718997"/>
                </a:lnTo>
                <a:lnTo>
                  <a:pt x="1615414" y="723366"/>
                </a:lnTo>
                <a:lnTo>
                  <a:pt x="0" y="1504200"/>
                </a:lnTo>
                <a:lnTo>
                  <a:pt x="16586" y="1538503"/>
                </a:lnTo>
                <a:lnTo>
                  <a:pt x="1632000" y="757669"/>
                </a:lnTo>
                <a:lnTo>
                  <a:pt x="1648587" y="791972"/>
                </a:lnTo>
                <a:lnTo>
                  <a:pt x="1710944" y="711085"/>
                </a:lnTo>
                <a:lnTo>
                  <a:pt x="1726615" y="709815"/>
                </a:lnTo>
                <a:lnTo>
                  <a:pt x="1718767" y="700951"/>
                </a:lnTo>
                <a:lnTo>
                  <a:pt x="1726615" y="690765"/>
                </a:lnTo>
                <a:close/>
              </a:path>
            </a:pathLst>
          </a:custGeom>
          <a:solidFill>
            <a:srgbClr val="000000"/>
          </a:solidFill>
        </p:spPr>
        <p:txBody>
          <a:bodyPr wrap="square" lIns="0" tIns="0" rIns="0" bIns="0" rtlCol="0"/>
          <a:lstStyle/>
          <a:p>
            <a:endParaRPr/>
          </a:p>
        </p:txBody>
      </p:sp>
      <p:sp>
        <p:nvSpPr>
          <p:cNvPr id="26" name="object 26"/>
          <p:cNvSpPr txBox="1"/>
          <p:nvPr/>
        </p:nvSpPr>
        <p:spPr>
          <a:xfrm>
            <a:off x="4846689" y="2703495"/>
            <a:ext cx="736600" cy="299720"/>
          </a:xfrm>
          <a:prstGeom prst="rect">
            <a:avLst/>
          </a:prstGeom>
        </p:spPr>
        <p:txBody>
          <a:bodyPr vert="horz" wrap="square" lIns="0" tIns="12700" rIns="0" bIns="0" rtlCol="0">
            <a:spAutoFit/>
          </a:bodyPr>
          <a:lstStyle/>
          <a:p>
            <a:pPr marL="12700">
              <a:spcBef>
                <a:spcPts val="100"/>
              </a:spcBef>
            </a:pPr>
            <a:r>
              <a:rPr spc="-5" dirty="0">
                <a:latin typeface="Cambria Math"/>
                <a:cs typeface="Cambria Math"/>
              </a:rPr>
              <a:t>𝑤𝑒</a:t>
            </a:r>
            <a:r>
              <a:rPr dirty="0">
                <a:latin typeface="Cambria Math"/>
                <a:cs typeface="Cambria Math"/>
              </a:rPr>
              <a:t>𝑖</a:t>
            </a:r>
            <a:r>
              <a:rPr spc="-5" dirty="0">
                <a:latin typeface="Cambria Math"/>
                <a:cs typeface="Cambria Math"/>
              </a:rPr>
              <a:t>𝑔</a:t>
            </a:r>
            <a:r>
              <a:rPr dirty="0">
                <a:latin typeface="Cambria Math"/>
                <a:cs typeface="Cambria Math"/>
              </a:rPr>
              <a:t>ℎ𝑡</a:t>
            </a:r>
            <a:endParaRPr>
              <a:latin typeface="Cambria Math"/>
              <a:cs typeface="Cambria Math"/>
            </a:endParaRPr>
          </a:p>
        </p:txBody>
      </p:sp>
      <p:sp>
        <p:nvSpPr>
          <p:cNvPr id="27" name="object 27"/>
          <p:cNvSpPr txBox="1"/>
          <p:nvPr/>
        </p:nvSpPr>
        <p:spPr>
          <a:xfrm>
            <a:off x="4987628" y="1287970"/>
            <a:ext cx="455295" cy="299720"/>
          </a:xfrm>
          <a:prstGeom prst="rect">
            <a:avLst/>
          </a:prstGeom>
        </p:spPr>
        <p:txBody>
          <a:bodyPr vert="horz" wrap="square" lIns="0" tIns="12700" rIns="0" bIns="0" rtlCol="0">
            <a:spAutoFit/>
          </a:bodyPr>
          <a:lstStyle/>
          <a:p>
            <a:pPr marL="12700">
              <a:spcBef>
                <a:spcPts val="100"/>
              </a:spcBef>
            </a:pPr>
            <a:r>
              <a:rPr dirty="0">
                <a:latin typeface="Cambria Math"/>
                <a:cs typeface="Cambria Math"/>
              </a:rPr>
              <a:t>𝑏𝑖</a:t>
            </a:r>
            <a:r>
              <a:rPr spc="-5" dirty="0">
                <a:latin typeface="Cambria Math"/>
                <a:cs typeface="Cambria Math"/>
              </a:rPr>
              <a:t>𝑎</a:t>
            </a:r>
            <a:r>
              <a:rPr dirty="0">
                <a:latin typeface="Cambria Math"/>
                <a:cs typeface="Cambria Math"/>
              </a:rPr>
              <a:t>𝑠</a:t>
            </a:r>
            <a:endParaRPr>
              <a:latin typeface="Cambria Math"/>
              <a:cs typeface="Cambria Math"/>
            </a:endParaRPr>
          </a:p>
        </p:txBody>
      </p:sp>
      <p:sp>
        <p:nvSpPr>
          <p:cNvPr id="28" name="object 28"/>
          <p:cNvSpPr/>
          <p:nvPr/>
        </p:nvSpPr>
        <p:spPr>
          <a:xfrm>
            <a:off x="6844215" y="2090306"/>
            <a:ext cx="1887220" cy="114300"/>
          </a:xfrm>
          <a:custGeom>
            <a:avLst/>
            <a:gdLst/>
            <a:ahLst/>
            <a:cxnLst/>
            <a:rect l="l" t="t" r="r" b="b"/>
            <a:pathLst>
              <a:path w="1887220" h="114300">
                <a:moveTo>
                  <a:pt x="1771929" y="0"/>
                </a:moveTo>
                <a:lnTo>
                  <a:pt x="1772314" y="38097"/>
                </a:lnTo>
                <a:lnTo>
                  <a:pt x="0" y="55994"/>
                </a:lnTo>
                <a:lnTo>
                  <a:pt x="384" y="94091"/>
                </a:lnTo>
                <a:lnTo>
                  <a:pt x="1772699" y="76196"/>
                </a:lnTo>
                <a:lnTo>
                  <a:pt x="1773083" y="114293"/>
                </a:lnTo>
                <a:lnTo>
                  <a:pt x="1886800" y="55993"/>
                </a:lnTo>
                <a:lnTo>
                  <a:pt x="1771929" y="0"/>
                </a:lnTo>
                <a:close/>
              </a:path>
            </a:pathLst>
          </a:custGeom>
          <a:solidFill>
            <a:srgbClr val="000000"/>
          </a:solidFill>
        </p:spPr>
        <p:txBody>
          <a:bodyPr wrap="square" lIns="0" tIns="0" rIns="0" bIns="0" rtlCol="0"/>
          <a:lstStyle/>
          <a:p>
            <a:endParaRPr/>
          </a:p>
        </p:txBody>
      </p:sp>
      <p:sp>
        <p:nvSpPr>
          <p:cNvPr id="29" name="object 29"/>
          <p:cNvSpPr txBox="1">
            <a:spLocks noGrp="1"/>
          </p:cNvSpPr>
          <p:nvPr>
            <p:ph type="ftr" sz="quarter" idx="5"/>
          </p:nvPr>
        </p:nvSpPr>
        <p:spPr>
          <a:xfrm>
            <a:off x="6193600" y="6541868"/>
            <a:ext cx="870584" cy="256540"/>
          </a:xfrm>
          <a:prstGeom prst="rect">
            <a:avLst/>
          </a:prstGeom>
        </p:spPr>
        <p:txBody>
          <a:bodyPr vert="horz" wrap="square" lIns="0" tIns="0" rIns="0" bIns="0" rtlCol="0">
            <a:spAutoFit/>
          </a:bodyPr>
          <a:lstStyle>
            <a:defPPr>
              <a:defRPr lang="en-US"/>
            </a:defPPr>
            <a:lvl1pPr marL="0" algn="l" defTabSz="914400" rtl="0" eaLnBrk="1" latinLnBrk="0" hangingPunct="1">
              <a:defRPr sz="1600" b="1" i="1" kern="1200">
                <a:solidFill>
                  <a:schemeClr val="bg1"/>
                </a:solidFill>
                <a:latin typeface="Georgia"/>
                <a:ea typeface="+mn-ea"/>
                <a:cs typeface="Georgi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885"/>
              </a:lnSpc>
            </a:pPr>
            <a:r>
              <a:rPr lang="en-IN" spc="-5"/>
              <a:t>InfoLab</a:t>
            </a:r>
            <a:endParaRPr spc="-5" dirty="0"/>
          </a:p>
        </p:txBody>
      </p:sp>
      <p:sp>
        <p:nvSpPr>
          <p:cNvPr id="30" name="object 30"/>
          <p:cNvSpPr txBox="1">
            <a:spLocks noGrp="1"/>
          </p:cNvSpPr>
          <p:nvPr>
            <p:ph type="sldNum" sz="quarter" idx="7"/>
          </p:nvPr>
        </p:nvSpPr>
        <p:spPr>
          <a:xfrm>
            <a:off x="4278138" y="6587087"/>
            <a:ext cx="273685" cy="203200"/>
          </a:xfrm>
          <a:prstGeom prst="rect">
            <a:avLst/>
          </a:prstGeom>
        </p:spPr>
        <p:txBody>
          <a:bodyPr vert="horz" wrap="square" lIns="0" tIns="0" rIns="0" bIns="0" rtlCol="0">
            <a:spAutoFit/>
          </a:bodyPr>
          <a:lstStyle>
            <a:defPPr>
              <a:defRPr lang="en-US"/>
            </a:defPPr>
            <a:lvl1pPr marL="0" algn="l" defTabSz="914400" rtl="0" eaLnBrk="1" latinLnBrk="0" hangingPunct="1">
              <a:defRPr sz="1400" b="1"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460"/>
              </a:lnSpc>
            </a:pPr>
            <a:fld id="{81D60167-4931-47E6-BA6A-407CBD079E47}" type="slidenum">
              <a:rPr lang="en-IN" smtClean="0"/>
              <a:pPr marL="38100">
                <a:lnSpc>
                  <a:spcPts val="1460"/>
                </a:lnSpc>
              </a:pPr>
              <a:t>28</a:t>
            </a:fld>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9064" y="1241212"/>
            <a:ext cx="170687" cy="177800"/>
          </a:xfrm>
          <a:prstGeom prst="rect">
            <a:avLst/>
          </a:prstGeom>
        </p:spPr>
      </p:pic>
      <p:sp>
        <p:nvSpPr>
          <p:cNvPr id="3" name="object 3"/>
          <p:cNvSpPr txBox="1"/>
          <p:nvPr/>
        </p:nvSpPr>
        <p:spPr>
          <a:xfrm>
            <a:off x="2210181" y="1039663"/>
            <a:ext cx="7629525" cy="1953612"/>
          </a:xfrm>
          <a:prstGeom prst="rect">
            <a:avLst/>
          </a:prstGeom>
        </p:spPr>
        <p:txBody>
          <a:bodyPr vert="horz" wrap="square" lIns="0" tIns="12700" rIns="0" bIns="0" rtlCol="0">
            <a:spAutoFit/>
          </a:bodyPr>
          <a:lstStyle/>
          <a:p>
            <a:pPr marL="12700" marR="908050">
              <a:lnSpc>
                <a:spcPct val="119200"/>
              </a:lnSpc>
              <a:spcBef>
                <a:spcPts val="100"/>
              </a:spcBef>
            </a:pPr>
            <a:r>
              <a:rPr sz="2400" b="1" spc="-5" dirty="0">
                <a:latin typeface="Arial"/>
                <a:cs typeface="Arial"/>
              </a:rPr>
              <a:t>Norm regularization</a:t>
            </a:r>
            <a:r>
              <a:rPr sz="2400" b="1" spc="-10" dirty="0">
                <a:latin typeface="Arial"/>
                <a:cs typeface="Arial"/>
              </a:rPr>
              <a:t> </a:t>
            </a:r>
            <a:r>
              <a:rPr sz="2400" b="1" spc="-5" dirty="0">
                <a:latin typeface="Arial"/>
                <a:cs typeface="Arial"/>
              </a:rPr>
              <a:t>doesn’t</a:t>
            </a:r>
            <a:r>
              <a:rPr sz="2400" b="1" dirty="0">
                <a:latin typeface="Arial"/>
                <a:cs typeface="Arial"/>
              </a:rPr>
              <a:t> </a:t>
            </a:r>
            <a:r>
              <a:rPr sz="2400" b="1" spc="-5" dirty="0">
                <a:latin typeface="Arial"/>
                <a:cs typeface="Arial"/>
              </a:rPr>
              <a:t>modify formula of </a:t>
            </a:r>
            <a:r>
              <a:rPr sz="2400" b="1" spc="-650" dirty="0">
                <a:latin typeface="Arial"/>
                <a:cs typeface="Arial"/>
              </a:rPr>
              <a:t> </a:t>
            </a:r>
            <a:r>
              <a:rPr sz="2400" b="1" spc="-5" dirty="0">
                <a:latin typeface="Arial"/>
                <a:cs typeface="Arial"/>
              </a:rPr>
              <a:t>inference</a:t>
            </a:r>
            <a:r>
              <a:rPr sz="2400" b="1" spc="-10" dirty="0">
                <a:latin typeface="Arial"/>
                <a:cs typeface="Arial"/>
              </a:rPr>
              <a:t> </a:t>
            </a:r>
            <a:r>
              <a:rPr sz="2400" b="1" spc="-5" dirty="0">
                <a:latin typeface="Arial"/>
                <a:cs typeface="Arial"/>
              </a:rPr>
              <a:t>phase</a:t>
            </a:r>
            <a:endParaRPr sz="2400">
              <a:latin typeface="Arial"/>
              <a:cs typeface="Arial"/>
            </a:endParaRPr>
          </a:p>
          <a:p>
            <a:pPr>
              <a:lnSpc>
                <a:spcPct val="100000"/>
              </a:lnSpc>
            </a:pPr>
            <a:endParaRPr sz="2400">
              <a:latin typeface="Arial"/>
              <a:cs typeface="Arial"/>
            </a:endParaRPr>
          </a:p>
          <a:p>
            <a:pPr>
              <a:spcBef>
                <a:spcPts val="10"/>
              </a:spcBef>
            </a:pPr>
            <a:endParaRPr sz="2100">
              <a:latin typeface="Arial"/>
              <a:cs typeface="Arial"/>
            </a:endParaRPr>
          </a:p>
          <a:p>
            <a:pPr marL="12700"/>
            <a:r>
              <a:rPr sz="2400" b="1" spc="-5" dirty="0">
                <a:latin typeface="Arial"/>
                <a:cs typeface="Arial"/>
              </a:rPr>
              <a:t>Norm</a:t>
            </a:r>
            <a:r>
              <a:rPr sz="2400" b="1" dirty="0">
                <a:latin typeface="Arial"/>
                <a:cs typeface="Arial"/>
              </a:rPr>
              <a:t> </a:t>
            </a:r>
            <a:r>
              <a:rPr sz="2400" b="1" spc="-5" dirty="0">
                <a:latin typeface="Arial"/>
                <a:cs typeface="Arial"/>
              </a:rPr>
              <a:t>regularization</a:t>
            </a:r>
            <a:r>
              <a:rPr sz="2400" b="1" dirty="0">
                <a:latin typeface="Arial"/>
                <a:cs typeface="Arial"/>
              </a:rPr>
              <a:t> </a:t>
            </a:r>
            <a:r>
              <a:rPr sz="2400" b="1" spc="-5" dirty="0">
                <a:latin typeface="Arial"/>
                <a:cs typeface="Arial"/>
              </a:rPr>
              <a:t>sometimes</a:t>
            </a:r>
            <a:r>
              <a:rPr sz="2400" b="1" spc="5" dirty="0">
                <a:latin typeface="Arial"/>
                <a:cs typeface="Arial"/>
              </a:rPr>
              <a:t> </a:t>
            </a:r>
            <a:r>
              <a:rPr sz="2400" b="1" spc="-5" dirty="0">
                <a:latin typeface="Arial"/>
                <a:cs typeface="Arial"/>
              </a:rPr>
              <a:t>causes</a:t>
            </a:r>
            <a:r>
              <a:rPr sz="2400" b="1" dirty="0">
                <a:latin typeface="Arial"/>
                <a:cs typeface="Arial"/>
              </a:rPr>
              <a:t> </a:t>
            </a:r>
            <a:r>
              <a:rPr sz="2400" b="1" spc="-5" dirty="0">
                <a:latin typeface="Arial"/>
                <a:cs typeface="Arial"/>
              </a:rPr>
              <a:t>local</a:t>
            </a:r>
            <a:r>
              <a:rPr sz="2400" b="1" dirty="0">
                <a:latin typeface="Arial"/>
                <a:cs typeface="Arial"/>
              </a:rPr>
              <a:t> </a:t>
            </a:r>
            <a:r>
              <a:rPr sz="2400" b="1" spc="-5" dirty="0">
                <a:latin typeface="Arial"/>
                <a:cs typeface="Arial"/>
              </a:rPr>
              <a:t>minima</a:t>
            </a:r>
            <a:endParaRPr sz="2400">
              <a:latin typeface="Arial"/>
              <a:cs typeface="Arial"/>
            </a:endParaRPr>
          </a:p>
        </p:txBody>
      </p:sp>
      <p:pic>
        <p:nvPicPr>
          <p:cNvPr id="4" name="object 4"/>
          <p:cNvPicPr/>
          <p:nvPr/>
        </p:nvPicPr>
        <p:blipFill>
          <a:blip r:embed="rId2" cstate="print"/>
          <a:stretch>
            <a:fillRect/>
          </a:stretch>
        </p:blipFill>
        <p:spPr>
          <a:xfrm>
            <a:off x="1909064" y="2701712"/>
            <a:ext cx="170687" cy="177800"/>
          </a:xfrm>
          <a:prstGeom prst="rect">
            <a:avLst/>
          </a:prstGeom>
        </p:spPr>
      </p:pic>
      <p:sp>
        <p:nvSpPr>
          <p:cNvPr id="10" name="object 10"/>
          <p:cNvSpPr txBox="1">
            <a:spLocks noGrp="1"/>
          </p:cNvSpPr>
          <p:nvPr>
            <p:ph type="title"/>
          </p:nvPr>
        </p:nvSpPr>
        <p:spPr>
          <a:xfrm>
            <a:off x="1785620" y="183388"/>
            <a:ext cx="2890520" cy="513080"/>
          </a:xfrm>
          <a:prstGeom prst="rect">
            <a:avLst/>
          </a:prstGeom>
        </p:spPr>
        <p:txBody>
          <a:bodyPr vert="horz" wrap="square" lIns="0" tIns="12700" rIns="0" bIns="0" rtlCol="0" anchor="ctr">
            <a:spAutoFit/>
          </a:bodyPr>
          <a:lstStyle/>
          <a:p>
            <a:pPr marL="12700">
              <a:lnSpc>
                <a:spcPct val="100000"/>
              </a:lnSpc>
              <a:spcBef>
                <a:spcPts val="100"/>
              </a:spcBef>
            </a:pPr>
            <a:r>
              <a:rPr sz="3200" spc="-5" dirty="0">
                <a:solidFill>
                  <a:srgbClr val="004990"/>
                </a:solidFill>
              </a:rPr>
              <a:t>Pros</a:t>
            </a:r>
            <a:r>
              <a:rPr sz="3200" spc="-45" dirty="0">
                <a:solidFill>
                  <a:srgbClr val="004990"/>
                </a:solidFill>
              </a:rPr>
              <a:t> </a:t>
            </a:r>
            <a:r>
              <a:rPr sz="3200" spc="-5" dirty="0">
                <a:solidFill>
                  <a:srgbClr val="004990"/>
                </a:solidFill>
              </a:rPr>
              <a:t>and</a:t>
            </a:r>
            <a:r>
              <a:rPr sz="3200" spc="-45" dirty="0">
                <a:solidFill>
                  <a:srgbClr val="004990"/>
                </a:solidFill>
              </a:rPr>
              <a:t> </a:t>
            </a:r>
            <a:r>
              <a:rPr sz="3200" spc="-5" dirty="0">
                <a:solidFill>
                  <a:srgbClr val="004990"/>
                </a:solidFill>
              </a:rPr>
              <a:t>Cons</a:t>
            </a:r>
            <a:endParaRPr sz="3200"/>
          </a:p>
        </p:txBody>
      </p:sp>
      <p:sp>
        <p:nvSpPr>
          <p:cNvPr id="11" name="object 11"/>
          <p:cNvSpPr txBox="1">
            <a:spLocks noGrp="1"/>
          </p:cNvSpPr>
          <p:nvPr>
            <p:ph type="ftr" sz="quarter" idx="5"/>
          </p:nvPr>
        </p:nvSpPr>
        <p:spPr>
          <a:xfrm>
            <a:off x="6193600" y="6541868"/>
            <a:ext cx="870584" cy="256540"/>
          </a:xfrm>
          <a:prstGeom prst="rect">
            <a:avLst/>
          </a:prstGeom>
        </p:spPr>
        <p:txBody>
          <a:bodyPr vert="horz" wrap="square" lIns="0" tIns="0" rIns="0" bIns="0" rtlCol="0">
            <a:spAutoFit/>
          </a:bodyPr>
          <a:lstStyle>
            <a:defPPr>
              <a:defRPr lang="en-US"/>
            </a:defPPr>
            <a:lvl1pPr marL="0" algn="l" defTabSz="914400" rtl="0" eaLnBrk="1" latinLnBrk="0" hangingPunct="1">
              <a:defRPr sz="1600" b="1" i="1" kern="1200">
                <a:solidFill>
                  <a:schemeClr val="bg1"/>
                </a:solidFill>
                <a:latin typeface="Georgia"/>
                <a:ea typeface="+mn-ea"/>
                <a:cs typeface="Georgi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885"/>
              </a:lnSpc>
            </a:pPr>
            <a:r>
              <a:rPr lang="en-IN" spc="-5"/>
              <a:t>InfoLab</a:t>
            </a:r>
            <a:endParaRPr spc="-5" dirty="0"/>
          </a:p>
        </p:txBody>
      </p:sp>
      <p:sp>
        <p:nvSpPr>
          <p:cNvPr id="12" name="object 12"/>
          <p:cNvSpPr txBox="1">
            <a:spLocks noGrp="1"/>
          </p:cNvSpPr>
          <p:nvPr>
            <p:ph type="sldNum" sz="quarter" idx="7"/>
          </p:nvPr>
        </p:nvSpPr>
        <p:spPr>
          <a:xfrm>
            <a:off x="4278138" y="6587087"/>
            <a:ext cx="273685" cy="203200"/>
          </a:xfrm>
          <a:prstGeom prst="rect">
            <a:avLst/>
          </a:prstGeom>
        </p:spPr>
        <p:txBody>
          <a:bodyPr vert="horz" wrap="square" lIns="0" tIns="0" rIns="0" bIns="0" rtlCol="0">
            <a:spAutoFit/>
          </a:bodyPr>
          <a:lstStyle>
            <a:defPPr>
              <a:defRPr lang="en-US"/>
            </a:defPPr>
            <a:lvl1pPr marL="0" algn="l" defTabSz="914400" rtl="0" eaLnBrk="1" latinLnBrk="0" hangingPunct="1">
              <a:defRPr sz="1400" b="1"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460"/>
              </a:lnSpc>
            </a:pPr>
            <a:fld id="{81D60167-4931-47E6-BA6A-407CBD079E47}" type="slidenum">
              <a:rPr lang="en-IN" smtClean="0"/>
              <a:pPr marL="38100">
                <a:lnSpc>
                  <a:spcPts val="1460"/>
                </a:lnSpc>
              </a:pPr>
              <a:t>29</a:t>
            </a:fld>
            <a:endParaRPr dirty="0"/>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EE3C1351-8E05-4996-A225-3E4AB77F81BC}"/>
                  </a:ext>
                </a:extLst>
              </p14:cNvPr>
              <p14:cNvContentPartPr/>
              <p14:nvPr/>
            </p14:nvContentPartPr>
            <p14:xfrm>
              <a:off x="4413240" y="3124080"/>
              <a:ext cx="7772760" cy="2356200"/>
            </p14:xfrm>
          </p:contentPart>
        </mc:Choice>
        <mc:Fallback xmlns="">
          <p:pic>
            <p:nvPicPr>
              <p:cNvPr id="5" name="Ink 4">
                <a:extLst>
                  <a:ext uri="{FF2B5EF4-FFF2-40B4-BE49-F238E27FC236}">
                    <a16:creationId xmlns:a16="http://schemas.microsoft.com/office/drawing/2014/main" id="{EE3C1351-8E05-4996-A225-3E4AB77F81BC}"/>
                  </a:ext>
                </a:extLst>
              </p:cNvPr>
              <p:cNvPicPr/>
              <p:nvPr/>
            </p:nvPicPr>
            <p:blipFill>
              <a:blip r:embed="rId4"/>
              <a:stretch>
                <a:fillRect/>
              </a:stretch>
            </p:blipFill>
            <p:spPr>
              <a:xfrm>
                <a:off x="4403880" y="3114720"/>
                <a:ext cx="7791480" cy="2374920"/>
              </a:xfrm>
              <a:prstGeom prst="rect">
                <a:avLst/>
              </a:prstGeom>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9064" y="1241212"/>
            <a:ext cx="170687" cy="177800"/>
          </a:xfrm>
          <a:prstGeom prst="rect">
            <a:avLst/>
          </a:prstGeom>
        </p:spPr>
      </p:pic>
      <p:sp>
        <p:nvSpPr>
          <p:cNvPr id="3" name="object 3"/>
          <p:cNvSpPr txBox="1"/>
          <p:nvPr/>
        </p:nvSpPr>
        <p:spPr>
          <a:xfrm>
            <a:off x="2210181" y="1039664"/>
            <a:ext cx="8011159" cy="4007485"/>
          </a:xfrm>
          <a:prstGeom prst="rect">
            <a:avLst/>
          </a:prstGeom>
        </p:spPr>
        <p:txBody>
          <a:bodyPr vert="horz" wrap="square" lIns="0" tIns="10160" rIns="0" bIns="0" rtlCol="0">
            <a:spAutoFit/>
          </a:bodyPr>
          <a:lstStyle/>
          <a:p>
            <a:pPr marL="12700" marR="5080">
              <a:lnSpc>
                <a:spcPct val="119800"/>
              </a:lnSpc>
              <a:spcBef>
                <a:spcPts val="80"/>
              </a:spcBef>
            </a:pPr>
            <a:r>
              <a:rPr sz="2400" b="1" spc="-5" dirty="0">
                <a:latin typeface="Arial"/>
                <a:cs typeface="Arial"/>
              </a:rPr>
              <a:t>Any modification we </a:t>
            </a:r>
            <a:r>
              <a:rPr sz="2400" b="1" dirty="0">
                <a:latin typeface="Arial"/>
                <a:cs typeface="Arial"/>
              </a:rPr>
              <a:t>make to a </a:t>
            </a:r>
            <a:r>
              <a:rPr sz="2400" b="1" spc="-5" dirty="0">
                <a:latin typeface="Arial"/>
                <a:cs typeface="Arial"/>
              </a:rPr>
              <a:t>learning algorithm that </a:t>
            </a:r>
            <a:r>
              <a:rPr sz="2400" b="1" dirty="0">
                <a:latin typeface="Arial"/>
                <a:cs typeface="Arial"/>
              </a:rPr>
              <a:t> </a:t>
            </a:r>
            <a:r>
              <a:rPr sz="2400" b="1" spc="-5" dirty="0">
                <a:latin typeface="Arial"/>
                <a:cs typeface="Arial"/>
              </a:rPr>
              <a:t>is intended </a:t>
            </a:r>
            <a:r>
              <a:rPr sz="2400" b="1" dirty="0">
                <a:latin typeface="Arial"/>
                <a:cs typeface="Arial"/>
              </a:rPr>
              <a:t>to</a:t>
            </a:r>
            <a:r>
              <a:rPr sz="2400" b="1" spc="-5" dirty="0">
                <a:latin typeface="Arial"/>
                <a:cs typeface="Arial"/>
              </a:rPr>
              <a:t> reduce</a:t>
            </a:r>
            <a:r>
              <a:rPr sz="2400" b="1" dirty="0">
                <a:latin typeface="Arial"/>
                <a:cs typeface="Arial"/>
              </a:rPr>
              <a:t> </a:t>
            </a:r>
            <a:r>
              <a:rPr sz="2400" b="1" spc="-5" dirty="0">
                <a:latin typeface="Arial"/>
                <a:cs typeface="Arial"/>
              </a:rPr>
              <a:t>its generalization error</a:t>
            </a:r>
            <a:r>
              <a:rPr sz="2400" b="1" dirty="0">
                <a:latin typeface="Arial"/>
                <a:cs typeface="Arial"/>
              </a:rPr>
              <a:t> </a:t>
            </a:r>
            <a:r>
              <a:rPr sz="2400" b="1" spc="-5" dirty="0">
                <a:latin typeface="Arial"/>
                <a:cs typeface="Arial"/>
              </a:rPr>
              <a:t>but</a:t>
            </a:r>
            <a:r>
              <a:rPr sz="2400" b="1" dirty="0">
                <a:latin typeface="Arial"/>
                <a:cs typeface="Arial"/>
              </a:rPr>
              <a:t> </a:t>
            </a:r>
            <a:r>
              <a:rPr sz="2400" b="1" spc="-5" dirty="0">
                <a:latin typeface="Arial"/>
                <a:cs typeface="Arial"/>
              </a:rPr>
              <a:t>not its </a:t>
            </a:r>
            <a:r>
              <a:rPr sz="2400" b="1" spc="-650" dirty="0">
                <a:latin typeface="Arial"/>
                <a:cs typeface="Arial"/>
              </a:rPr>
              <a:t> </a:t>
            </a:r>
            <a:r>
              <a:rPr sz="2400" b="1" spc="-5" dirty="0">
                <a:latin typeface="Arial"/>
                <a:cs typeface="Arial"/>
              </a:rPr>
              <a:t>training</a:t>
            </a:r>
            <a:r>
              <a:rPr sz="2400" b="1" spc="-15" dirty="0">
                <a:latin typeface="Arial"/>
                <a:cs typeface="Arial"/>
              </a:rPr>
              <a:t> </a:t>
            </a:r>
            <a:r>
              <a:rPr sz="2400" b="1" spc="-5" dirty="0">
                <a:latin typeface="Arial"/>
                <a:cs typeface="Arial"/>
              </a:rPr>
              <a:t>error</a:t>
            </a:r>
            <a:endParaRPr sz="2400" dirty="0">
              <a:latin typeface="Arial"/>
              <a:cs typeface="Arial"/>
            </a:endParaRPr>
          </a:p>
          <a:p>
            <a:pPr>
              <a:lnSpc>
                <a:spcPct val="100000"/>
              </a:lnSpc>
            </a:pPr>
            <a:endParaRPr sz="2400" dirty="0">
              <a:latin typeface="Arial"/>
              <a:cs typeface="Arial"/>
            </a:endParaRPr>
          </a:p>
          <a:p>
            <a:pPr marL="12700" marR="276860">
              <a:lnSpc>
                <a:spcPct val="120400"/>
              </a:lnSpc>
              <a:spcBef>
                <a:spcPts val="1839"/>
              </a:spcBef>
            </a:pPr>
            <a:r>
              <a:rPr sz="2400" b="1" spc="-5" dirty="0">
                <a:latin typeface="Arial"/>
                <a:cs typeface="Arial"/>
              </a:rPr>
              <a:t>The goal of</a:t>
            </a:r>
            <a:r>
              <a:rPr sz="2400" b="1" dirty="0">
                <a:latin typeface="Arial"/>
                <a:cs typeface="Arial"/>
              </a:rPr>
              <a:t> </a:t>
            </a:r>
            <a:r>
              <a:rPr sz="2400" b="1" spc="-5" dirty="0">
                <a:latin typeface="Arial"/>
                <a:cs typeface="Arial"/>
              </a:rPr>
              <a:t>Regularization</a:t>
            </a:r>
            <a:r>
              <a:rPr sz="2400" b="1" spc="-10" dirty="0">
                <a:latin typeface="Arial"/>
                <a:cs typeface="Arial"/>
              </a:rPr>
              <a:t> </a:t>
            </a:r>
            <a:r>
              <a:rPr sz="2400" b="1" spc="-5" dirty="0">
                <a:latin typeface="Arial"/>
                <a:cs typeface="Arial"/>
              </a:rPr>
              <a:t>is</a:t>
            </a:r>
            <a:r>
              <a:rPr sz="2400" b="1" dirty="0">
                <a:latin typeface="Arial"/>
                <a:cs typeface="Arial"/>
              </a:rPr>
              <a:t> to</a:t>
            </a:r>
            <a:r>
              <a:rPr sz="2400" b="1" spc="-5" dirty="0">
                <a:latin typeface="Arial"/>
                <a:cs typeface="Arial"/>
              </a:rPr>
              <a:t> prevent</a:t>
            </a:r>
            <a:r>
              <a:rPr sz="2400" b="1" dirty="0">
                <a:latin typeface="Arial"/>
                <a:cs typeface="Arial"/>
              </a:rPr>
              <a:t> </a:t>
            </a:r>
            <a:r>
              <a:rPr sz="2400" b="1" spc="-5" dirty="0">
                <a:latin typeface="Arial"/>
                <a:cs typeface="Arial"/>
              </a:rPr>
              <a:t>overfitting</a:t>
            </a:r>
            <a:r>
              <a:rPr sz="2400" b="1" spc="-10" dirty="0">
                <a:latin typeface="Arial"/>
                <a:cs typeface="Arial"/>
              </a:rPr>
              <a:t> </a:t>
            </a:r>
            <a:r>
              <a:rPr sz="2400" b="1" spc="-5" dirty="0">
                <a:latin typeface="Arial"/>
                <a:cs typeface="Arial"/>
              </a:rPr>
              <a:t>by </a:t>
            </a:r>
            <a:r>
              <a:rPr sz="2400" b="1" spc="-650" dirty="0">
                <a:latin typeface="Arial"/>
                <a:cs typeface="Arial"/>
              </a:rPr>
              <a:t> </a:t>
            </a:r>
            <a:r>
              <a:rPr sz="2400" b="1" spc="-5" dirty="0">
                <a:latin typeface="Arial"/>
                <a:cs typeface="Arial"/>
              </a:rPr>
              <a:t>imposing</a:t>
            </a:r>
            <a:r>
              <a:rPr sz="2400" b="1" spc="-15" dirty="0">
                <a:latin typeface="Arial"/>
                <a:cs typeface="Arial"/>
              </a:rPr>
              <a:t> </a:t>
            </a:r>
            <a:r>
              <a:rPr sz="2400" b="1" dirty="0">
                <a:latin typeface="Arial"/>
                <a:cs typeface="Arial"/>
              </a:rPr>
              <a:t>some</a:t>
            </a:r>
            <a:r>
              <a:rPr sz="2400" b="1" spc="-5" dirty="0">
                <a:latin typeface="Arial"/>
                <a:cs typeface="Arial"/>
              </a:rPr>
              <a:t> strategies such</a:t>
            </a:r>
            <a:r>
              <a:rPr sz="2400" b="1" spc="-10" dirty="0">
                <a:latin typeface="Arial"/>
                <a:cs typeface="Arial"/>
              </a:rPr>
              <a:t> </a:t>
            </a:r>
            <a:r>
              <a:rPr sz="2400" b="1" dirty="0">
                <a:latin typeface="Arial"/>
                <a:cs typeface="Arial"/>
              </a:rPr>
              <a:t>as</a:t>
            </a:r>
            <a:r>
              <a:rPr sz="2400" b="1" spc="-5" dirty="0">
                <a:latin typeface="Arial"/>
                <a:cs typeface="Arial"/>
              </a:rPr>
              <a:t> </a:t>
            </a:r>
            <a:r>
              <a:rPr sz="2400" b="1" dirty="0">
                <a:latin typeface="Arial"/>
                <a:cs typeface="Arial"/>
              </a:rPr>
              <a:t>:</a:t>
            </a:r>
            <a:endParaRPr sz="2400" dirty="0">
              <a:latin typeface="Arial"/>
              <a:cs typeface="Arial"/>
            </a:endParaRPr>
          </a:p>
          <a:p>
            <a:pPr marL="412115" indent="-285115">
              <a:spcBef>
                <a:spcPts val="819"/>
              </a:spcBef>
              <a:buFont typeface="Arial MT"/>
              <a:buChar char="-"/>
              <a:tabLst>
                <a:tab pos="411480" algn="l"/>
                <a:tab pos="412115" algn="l"/>
              </a:tabLst>
            </a:pPr>
            <a:r>
              <a:rPr sz="2000" b="1" dirty="0">
                <a:solidFill>
                  <a:srgbClr val="4F81BD"/>
                </a:solidFill>
                <a:latin typeface="Arial"/>
                <a:cs typeface="Arial"/>
              </a:rPr>
              <a:t>Put</a:t>
            </a:r>
            <a:r>
              <a:rPr sz="2000" b="1" spc="-20" dirty="0">
                <a:solidFill>
                  <a:srgbClr val="4F81BD"/>
                </a:solidFill>
                <a:latin typeface="Arial"/>
                <a:cs typeface="Arial"/>
              </a:rPr>
              <a:t> </a:t>
            </a:r>
            <a:r>
              <a:rPr sz="2000" b="1" spc="-5" dirty="0">
                <a:solidFill>
                  <a:srgbClr val="4F81BD"/>
                </a:solidFill>
                <a:latin typeface="Arial"/>
                <a:cs typeface="Arial"/>
              </a:rPr>
              <a:t>extra</a:t>
            </a:r>
            <a:r>
              <a:rPr sz="2000" b="1" spc="-15" dirty="0">
                <a:solidFill>
                  <a:srgbClr val="4F81BD"/>
                </a:solidFill>
                <a:latin typeface="Arial"/>
                <a:cs typeface="Arial"/>
              </a:rPr>
              <a:t> </a:t>
            </a:r>
            <a:r>
              <a:rPr sz="2000" b="1" spc="-5" dirty="0">
                <a:solidFill>
                  <a:srgbClr val="4F81BD"/>
                </a:solidFill>
                <a:latin typeface="Arial"/>
                <a:cs typeface="Arial"/>
              </a:rPr>
              <a:t>constraints</a:t>
            </a:r>
            <a:r>
              <a:rPr sz="2000" b="1" dirty="0">
                <a:solidFill>
                  <a:srgbClr val="4F81BD"/>
                </a:solidFill>
                <a:latin typeface="Arial"/>
                <a:cs typeface="Arial"/>
              </a:rPr>
              <a:t> on</a:t>
            </a:r>
            <a:r>
              <a:rPr sz="2000" b="1" spc="-10" dirty="0">
                <a:solidFill>
                  <a:srgbClr val="4F81BD"/>
                </a:solidFill>
                <a:latin typeface="Arial"/>
                <a:cs typeface="Arial"/>
              </a:rPr>
              <a:t> </a:t>
            </a:r>
            <a:r>
              <a:rPr sz="2000" b="1" dirty="0">
                <a:solidFill>
                  <a:srgbClr val="4F81BD"/>
                </a:solidFill>
                <a:latin typeface="Arial"/>
                <a:cs typeface="Arial"/>
              </a:rPr>
              <a:t>a</a:t>
            </a:r>
            <a:r>
              <a:rPr sz="2000" b="1" spc="-15" dirty="0">
                <a:solidFill>
                  <a:srgbClr val="4F81BD"/>
                </a:solidFill>
                <a:latin typeface="Arial"/>
                <a:cs typeface="Arial"/>
              </a:rPr>
              <a:t> </a:t>
            </a:r>
            <a:r>
              <a:rPr sz="2000" b="1" spc="-5" dirty="0">
                <a:solidFill>
                  <a:srgbClr val="4F81BD"/>
                </a:solidFill>
                <a:latin typeface="Arial"/>
                <a:cs typeface="Arial"/>
              </a:rPr>
              <a:t>machine</a:t>
            </a:r>
            <a:r>
              <a:rPr sz="2000" b="1" spc="-10" dirty="0">
                <a:solidFill>
                  <a:srgbClr val="4F81BD"/>
                </a:solidFill>
                <a:latin typeface="Arial"/>
                <a:cs typeface="Arial"/>
              </a:rPr>
              <a:t> </a:t>
            </a:r>
            <a:r>
              <a:rPr sz="2000" b="1" spc="-5" dirty="0">
                <a:solidFill>
                  <a:srgbClr val="4F81BD"/>
                </a:solidFill>
                <a:latin typeface="Arial"/>
                <a:cs typeface="Arial"/>
              </a:rPr>
              <a:t>learning</a:t>
            </a:r>
            <a:r>
              <a:rPr sz="2000" b="1" spc="-10" dirty="0">
                <a:solidFill>
                  <a:srgbClr val="4F81BD"/>
                </a:solidFill>
                <a:latin typeface="Arial"/>
                <a:cs typeface="Arial"/>
              </a:rPr>
              <a:t> </a:t>
            </a:r>
            <a:r>
              <a:rPr sz="2000" b="1" spc="-5" dirty="0">
                <a:solidFill>
                  <a:srgbClr val="4F81BD"/>
                </a:solidFill>
                <a:latin typeface="Arial"/>
                <a:cs typeface="Arial"/>
              </a:rPr>
              <a:t>model</a:t>
            </a:r>
            <a:endParaRPr sz="2000" dirty="0">
              <a:latin typeface="Arial"/>
              <a:cs typeface="Arial"/>
            </a:endParaRPr>
          </a:p>
          <a:p>
            <a:pPr marL="412115" indent="-285115">
              <a:spcBef>
                <a:spcPts val="735"/>
              </a:spcBef>
              <a:buFont typeface="Arial MT"/>
              <a:buChar char="-"/>
              <a:tabLst>
                <a:tab pos="411480" algn="l"/>
                <a:tab pos="412115" algn="l"/>
              </a:tabLst>
            </a:pPr>
            <a:r>
              <a:rPr sz="2000" b="1" dirty="0">
                <a:solidFill>
                  <a:srgbClr val="4F81BD"/>
                </a:solidFill>
                <a:latin typeface="Arial"/>
                <a:cs typeface="Arial"/>
              </a:rPr>
              <a:t>Add</a:t>
            </a:r>
            <a:r>
              <a:rPr sz="2000" b="1" spc="-10" dirty="0">
                <a:solidFill>
                  <a:srgbClr val="4F81BD"/>
                </a:solidFill>
                <a:latin typeface="Arial"/>
                <a:cs typeface="Arial"/>
              </a:rPr>
              <a:t> </a:t>
            </a:r>
            <a:r>
              <a:rPr sz="2000" b="1" spc="-5" dirty="0">
                <a:solidFill>
                  <a:srgbClr val="4F81BD"/>
                </a:solidFill>
                <a:latin typeface="Arial"/>
                <a:cs typeface="Arial"/>
              </a:rPr>
              <a:t>extra</a:t>
            </a:r>
            <a:r>
              <a:rPr sz="2000" b="1" spc="-15" dirty="0">
                <a:solidFill>
                  <a:srgbClr val="4F81BD"/>
                </a:solidFill>
                <a:latin typeface="Arial"/>
                <a:cs typeface="Arial"/>
              </a:rPr>
              <a:t> </a:t>
            </a:r>
            <a:r>
              <a:rPr sz="2000" b="1" spc="-5" dirty="0">
                <a:solidFill>
                  <a:srgbClr val="4F81BD"/>
                </a:solidFill>
                <a:latin typeface="Arial"/>
                <a:cs typeface="Arial"/>
              </a:rPr>
              <a:t>terms</a:t>
            </a:r>
            <a:r>
              <a:rPr sz="2000" b="1" spc="-10" dirty="0">
                <a:solidFill>
                  <a:srgbClr val="4F81BD"/>
                </a:solidFill>
                <a:latin typeface="Arial"/>
                <a:cs typeface="Arial"/>
              </a:rPr>
              <a:t> </a:t>
            </a:r>
            <a:r>
              <a:rPr sz="2000" b="1" spc="-5" dirty="0">
                <a:solidFill>
                  <a:srgbClr val="4F81BD"/>
                </a:solidFill>
                <a:latin typeface="Arial"/>
                <a:cs typeface="Arial"/>
              </a:rPr>
              <a:t>in</a:t>
            </a:r>
            <a:r>
              <a:rPr sz="2000" b="1" spc="-10" dirty="0">
                <a:solidFill>
                  <a:srgbClr val="4F81BD"/>
                </a:solidFill>
                <a:latin typeface="Arial"/>
                <a:cs typeface="Arial"/>
              </a:rPr>
              <a:t> </a:t>
            </a:r>
            <a:r>
              <a:rPr sz="2000" b="1" spc="-5" dirty="0">
                <a:solidFill>
                  <a:srgbClr val="4F81BD"/>
                </a:solidFill>
                <a:latin typeface="Arial"/>
                <a:cs typeface="Arial"/>
              </a:rPr>
              <a:t>the</a:t>
            </a:r>
            <a:r>
              <a:rPr sz="2000" b="1" spc="-10" dirty="0">
                <a:solidFill>
                  <a:srgbClr val="4F81BD"/>
                </a:solidFill>
                <a:latin typeface="Arial"/>
                <a:cs typeface="Arial"/>
              </a:rPr>
              <a:t> </a:t>
            </a:r>
            <a:r>
              <a:rPr sz="2000" b="1" spc="-5" dirty="0">
                <a:solidFill>
                  <a:srgbClr val="4F81BD"/>
                </a:solidFill>
                <a:latin typeface="Arial"/>
                <a:cs typeface="Arial"/>
              </a:rPr>
              <a:t>objective</a:t>
            </a:r>
            <a:r>
              <a:rPr sz="2000" b="1" spc="-15" dirty="0">
                <a:solidFill>
                  <a:srgbClr val="4F81BD"/>
                </a:solidFill>
                <a:latin typeface="Arial"/>
                <a:cs typeface="Arial"/>
              </a:rPr>
              <a:t> </a:t>
            </a:r>
            <a:r>
              <a:rPr sz="2000" b="1" spc="-5" dirty="0">
                <a:solidFill>
                  <a:srgbClr val="4F81BD"/>
                </a:solidFill>
                <a:latin typeface="Arial"/>
                <a:cs typeface="Arial"/>
              </a:rPr>
              <a:t>function</a:t>
            </a:r>
            <a:endParaRPr sz="2000" dirty="0">
              <a:latin typeface="Arial"/>
              <a:cs typeface="Arial"/>
            </a:endParaRPr>
          </a:p>
          <a:p>
            <a:pPr marL="412115" indent="-285115">
              <a:spcBef>
                <a:spcPts val="735"/>
              </a:spcBef>
              <a:buFont typeface="Arial MT"/>
              <a:buChar char="-"/>
              <a:tabLst>
                <a:tab pos="411480" algn="l"/>
                <a:tab pos="412115" algn="l"/>
              </a:tabLst>
            </a:pPr>
            <a:r>
              <a:rPr sz="2000" b="1" spc="-5" dirty="0">
                <a:solidFill>
                  <a:srgbClr val="4F81BD"/>
                </a:solidFill>
                <a:latin typeface="Arial"/>
                <a:cs typeface="Arial"/>
              </a:rPr>
              <a:t>Impose</a:t>
            </a:r>
            <a:r>
              <a:rPr sz="2000" b="1" spc="-35" dirty="0">
                <a:solidFill>
                  <a:srgbClr val="4F81BD"/>
                </a:solidFill>
                <a:latin typeface="Arial"/>
                <a:cs typeface="Arial"/>
              </a:rPr>
              <a:t> </a:t>
            </a:r>
            <a:r>
              <a:rPr sz="2000" b="1" spc="-5" dirty="0">
                <a:solidFill>
                  <a:srgbClr val="4F81BD"/>
                </a:solidFill>
                <a:latin typeface="Arial"/>
                <a:cs typeface="Arial"/>
              </a:rPr>
              <a:t>ensemble</a:t>
            </a:r>
            <a:r>
              <a:rPr sz="2000" b="1" spc="-30" dirty="0">
                <a:solidFill>
                  <a:srgbClr val="4F81BD"/>
                </a:solidFill>
                <a:latin typeface="Arial"/>
                <a:cs typeface="Arial"/>
              </a:rPr>
              <a:t> </a:t>
            </a:r>
            <a:r>
              <a:rPr sz="2000" b="1" spc="-5" dirty="0">
                <a:solidFill>
                  <a:srgbClr val="4F81BD"/>
                </a:solidFill>
                <a:latin typeface="Arial"/>
                <a:cs typeface="Arial"/>
              </a:rPr>
              <a:t>method</a:t>
            </a:r>
            <a:endParaRPr sz="2000" dirty="0">
              <a:latin typeface="Arial"/>
              <a:cs typeface="Arial"/>
            </a:endParaRPr>
          </a:p>
        </p:txBody>
      </p:sp>
      <p:pic>
        <p:nvPicPr>
          <p:cNvPr id="4" name="object 4"/>
          <p:cNvPicPr/>
          <p:nvPr/>
        </p:nvPicPr>
        <p:blipFill>
          <a:blip r:embed="rId2" cstate="print"/>
          <a:stretch>
            <a:fillRect/>
          </a:stretch>
        </p:blipFill>
        <p:spPr>
          <a:xfrm>
            <a:off x="1909064" y="3141979"/>
            <a:ext cx="170687" cy="177800"/>
          </a:xfrm>
          <a:prstGeom prst="rect">
            <a:avLst/>
          </a:prstGeom>
        </p:spPr>
      </p:pic>
      <p:sp>
        <p:nvSpPr>
          <p:cNvPr id="8" name="object 8"/>
          <p:cNvSpPr txBox="1">
            <a:spLocks noGrp="1"/>
          </p:cNvSpPr>
          <p:nvPr>
            <p:ph type="title"/>
          </p:nvPr>
        </p:nvSpPr>
        <p:spPr>
          <a:xfrm>
            <a:off x="1044215" y="217535"/>
            <a:ext cx="4599305" cy="513080"/>
          </a:xfrm>
          <a:prstGeom prst="rect">
            <a:avLst/>
          </a:prstGeom>
        </p:spPr>
        <p:txBody>
          <a:bodyPr vert="horz" wrap="square" lIns="0" tIns="12700" rIns="0" bIns="0" rtlCol="0" anchor="ctr">
            <a:spAutoFit/>
          </a:bodyPr>
          <a:lstStyle/>
          <a:p>
            <a:pPr marL="12700">
              <a:lnSpc>
                <a:spcPct val="100000"/>
              </a:lnSpc>
              <a:spcBef>
                <a:spcPts val="100"/>
              </a:spcBef>
            </a:pPr>
            <a:r>
              <a:rPr sz="3200" spc="-5" dirty="0">
                <a:solidFill>
                  <a:srgbClr val="004990"/>
                </a:solidFill>
              </a:rPr>
              <a:t>Definition</a:t>
            </a:r>
            <a:r>
              <a:rPr sz="3200" spc="-50" dirty="0">
                <a:solidFill>
                  <a:srgbClr val="004990"/>
                </a:solidFill>
              </a:rPr>
              <a:t> </a:t>
            </a:r>
            <a:r>
              <a:rPr sz="3200" spc="-10" dirty="0">
                <a:solidFill>
                  <a:srgbClr val="004990"/>
                </a:solidFill>
              </a:rPr>
              <a:t>and</a:t>
            </a:r>
            <a:r>
              <a:rPr sz="3200" spc="-45" dirty="0">
                <a:solidFill>
                  <a:srgbClr val="004990"/>
                </a:solidFill>
              </a:rPr>
              <a:t> </a:t>
            </a:r>
            <a:r>
              <a:rPr sz="3200" spc="-5" dirty="0">
                <a:solidFill>
                  <a:srgbClr val="004990"/>
                </a:solidFill>
              </a:rPr>
              <a:t>objective</a:t>
            </a:r>
            <a:endParaRPr sz="3200" dirty="0"/>
          </a:p>
        </p:txBody>
      </p:sp>
      <p:sp>
        <p:nvSpPr>
          <p:cNvPr id="9" name="object 9"/>
          <p:cNvSpPr txBox="1">
            <a:spLocks noGrp="1"/>
          </p:cNvSpPr>
          <p:nvPr>
            <p:ph type="ftr" sz="quarter" idx="5"/>
          </p:nvPr>
        </p:nvSpPr>
        <p:spPr>
          <a:xfrm>
            <a:off x="6193600" y="6541868"/>
            <a:ext cx="870584" cy="256540"/>
          </a:xfrm>
          <a:prstGeom prst="rect">
            <a:avLst/>
          </a:prstGeom>
        </p:spPr>
        <p:txBody>
          <a:bodyPr vert="horz" wrap="square" lIns="0" tIns="0" rIns="0" bIns="0" rtlCol="0">
            <a:spAutoFit/>
          </a:bodyPr>
          <a:lstStyle>
            <a:defPPr>
              <a:defRPr lang="en-US"/>
            </a:defPPr>
            <a:lvl1pPr marL="0" algn="l" defTabSz="914400" rtl="0" eaLnBrk="1" latinLnBrk="0" hangingPunct="1">
              <a:defRPr sz="1600" b="1" i="1" kern="1200">
                <a:solidFill>
                  <a:schemeClr val="bg1"/>
                </a:solidFill>
                <a:latin typeface="Georgia"/>
                <a:ea typeface="+mn-ea"/>
                <a:cs typeface="Georgi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885"/>
              </a:lnSpc>
            </a:pPr>
            <a:r>
              <a:rPr lang="en-IN" spc="-5"/>
              <a:t>InfoLab</a:t>
            </a:r>
            <a:endParaRPr spc="-5" dirty="0"/>
          </a:p>
        </p:txBody>
      </p:sp>
      <p:sp>
        <p:nvSpPr>
          <p:cNvPr id="10" name="object 10"/>
          <p:cNvSpPr txBox="1"/>
          <p:nvPr/>
        </p:nvSpPr>
        <p:spPr>
          <a:xfrm>
            <a:off x="5851350" y="6587087"/>
            <a:ext cx="175260" cy="192360"/>
          </a:xfrm>
          <a:prstGeom prst="rect">
            <a:avLst/>
          </a:prstGeom>
        </p:spPr>
        <p:txBody>
          <a:bodyPr vert="horz" wrap="square" lIns="0" tIns="0" rIns="0" bIns="0" rtlCol="0">
            <a:spAutoFit/>
          </a:bodyPr>
          <a:lstStyle/>
          <a:p>
            <a:pPr marL="38100">
              <a:lnSpc>
                <a:spcPts val="1460"/>
              </a:lnSpc>
            </a:pPr>
            <a:fld id="{81D60167-4931-47E6-BA6A-407CBD079E47}" type="slidenum">
              <a:rPr sz="1400" b="1" dirty="0">
                <a:solidFill>
                  <a:srgbClr val="FFFFFF"/>
                </a:solidFill>
                <a:latin typeface="Arial"/>
                <a:cs typeface="Arial"/>
              </a:rPr>
              <a:pPr marL="38100">
                <a:lnSpc>
                  <a:spcPts val="1460"/>
                </a:lnSpc>
              </a:pPr>
              <a:t>3</a:t>
            </a:fld>
            <a:endParaRPr sz="1400">
              <a:latin typeface="Arial"/>
              <a:cs typeface="Arial"/>
            </a:endParaRPr>
          </a:p>
        </p:txBody>
      </p:sp>
    </p:spTree>
    <p:extLst>
      <p:ext uri="{BB962C8B-B14F-4D97-AF65-F5344CB8AC3E}">
        <p14:creationId xmlns:p14="http://schemas.microsoft.com/office/powerpoint/2010/main" val="20444064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2255665" y="2534920"/>
            <a:ext cx="7510780" cy="513080"/>
          </a:xfrm>
          <a:prstGeom prst="rect">
            <a:avLst/>
          </a:prstGeom>
        </p:spPr>
        <p:txBody>
          <a:bodyPr vert="horz" wrap="square" lIns="0" tIns="12700" rIns="0" bIns="0" rtlCol="0" anchor="ctr">
            <a:spAutoFit/>
          </a:bodyPr>
          <a:lstStyle/>
          <a:p>
            <a:pPr marL="12700">
              <a:lnSpc>
                <a:spcPct val="100000"/>
              </a:lnSpc>
              <a:spcBef>
                <a:spcPts val="100"/>
              </a:spcBef>
            </a:pPr>
            <a:r>
              <a:rPr sz="3200" spc="-150" dirty="0"/>
              <a:t>D</a:t>
            </a:r>
            <a:r>
              <a:rPr sz="3200" spc="-155" dirty="0"/>
              <a:t>at</a:t>
            </a:r>
            <a:r>
              <a:rPr sz="3200" dirty="0"/>
              <a:t>a</a:t>
            </a:r>
            <a:r>
              <a:rPr sz="3200" spc="-425" dirty="0"/>
              <a:t> </a:t>
            </a:r>
            <a:r>
              <a:rPr sz="3200" spc="-150" dirty="0"/>
              <a:t>A</a:t>
            </a:r>
            <a:r>
              <a:rPr sz="3200" spc="-155" dirty="0"/>
              <a:t>ug</a:t>
            </a:r>
            <a:r>
              <a:rPr sz="3200" spc="-150" dirty="0"/>
              <a:t>m</a:t>
            </a:r>
            <a:r>
              <a:rPr sz="3200" spc="-155" dirty="0"/>
              <a:t>entatio</a:t>
            </a:r>
            <a:r>
              <a:rPr sz="3200" dirty="0"/>
              <a:t>n</a:t>
            </a:r>
            <a:r>
              <a:rPr sz="3200" spc="-305" dirty="0"/>
              <a:t> </a:t>
            </a:r>
            <a:r>
              <a:rPr sz="3200" spc="-155" dirty="0"/>
              <a:t>an</a:t>
            </a:r>
            <a:r>
              <a:rPr sz="3200" dirty="0"/>
              <a:t>d</a:t>
            </a:r>
            <a:r>
              <a:rPr sz="3200" spc="-305" dirty="0"/>
              <a:t> </a:t>
            </a:r>
            <a:r>
              <a:rPr sz="3200" spc="-150" dirty="0"/>
              <a:t>N</a:t>
            </a:r>
            <a:r>
              <a:rPr sz="3200" spc="-155" dirty="0"/>
              <a:t>ois</a:t>
            </a:r>
            <a:r>
              <a:rPr sz="3200" dirty="0"/>
              <a:t>e</a:t>
            </a:r>
            <a:r>
              <a:rPr sz="3200" spc="-315" dirty="0"/>
              <a:t> </a:t>
            </a:r>
            <a:r>
              <a:rPr sz="3200" spc="-150" dirty="0"/>
              <a:t>R</a:t>
            </a:r>
            <a:r>
              <a:rPr sz="3200" spc="-155" dirty="0"/>
              <a:t>obustnes</a:t>
            </a:r>
            <a:r>
              <a:rPr sz="3200" dirty="0"/>
              <a:t>s</a:t>
            </a:r>
          </a:p>
        </p:txBody>
      </p:sp>
      <p:sp>
        <p:nvSpPr>
          <p:cNvPr id="8" name="object 8"/>
          <p:cNvSpPr txBox="1">
            <a:spLocks noGrp="1"/>
          </p:cNvSpPr>
          <p:nvPr>
            <p:ph type="ftr" sz="quarter" idx="5"/>
          </p:nvPr>
        </p:nvSpPr>
        <p:spPr>
          <a:xfrm>
            <a:off x="6193600" y="6541868"/>
            <a:ext cx="870584" cy="256540"/>
          </a:xfrm>
          <a:prstGeom prst="rect">
            <a:avLst/>
          </a:prstGeom>
        </p:spPr>
        <p:txBody>
          <a:bodyPr vert="horz" wrap="square" lIns="0" tIns="0" rIns="0" bIns="0" rtlCol="0">
            <a:spAutoFit/>
          </a:bodyPr>
          <a:lstStyle>
            <a:defPPr>
              <a:defRPr lang="en-US"/>
            </a:defPPr>
            <a:lvl1pPr marL="0" algn="l" defTabSz="914400" rtl="0" eaLnBrk="1" latinLnBrk="0" hangingPunct="1">
              <a:defRPr sz="1600" b="1" i="1" kern="1200">
                <a:solidFill>
                  <a:schemeClr val="bg1"/>
                </a:solidFill>
                <a:latin typeface="Georgia"/>
                <a:ea typeface="+mn-ea"/>
                <a:cs typeface="Georgi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885"/>
              </a:lnSpc>
            </a:pPr>
            <a:r>
              <a:rPr lang="en-IN" spc="-5"/>
              <a:t>InfoLab</a:t>
            </a:r>
            <a:endParaRPr spc="-5"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body" idx="1"/>
          </p:nvPr>
        </p:nvSpPr>
        <p:spPr>
          <a:xfrm>
            <a:off x="1126524" y="1015975"/>
            <a:ext cx="10515600" cy="2268826"/>
          </a:xfrm>
          <a:prstGeom prst="rect">
            <a:avLst/>
          </a:prstGeom>
        </p:spPr>
        <p:txBody>
          <a:bodyPr vert="horz" wrap="square" lIns="0" tIns="12700" rIns="0" bIns="0" rtlCol="0">
            <a:spAutoFit/>
          </a:bodyPr>
          <a:lstStyle/>
          <a:p>
            <a:pPr marL="173990" marR="934719">
              <a:lnSpc>
                <a:spcPct val="119200"/>
              </a:lnSpc>
              <a:spcBef>
                <a:spcPts val="100"/>
              </a:spcBef>
            </a:pPr>
            <a:r>
              <a:rPr spc="-5" dirty="0"/>
              <a:t>The best way </a:t>
            </a:r>
            <a:r>
              <a:rPr dirty="0"/>
              <a:t>to make a </a:t>
            </a:r>
            <a:r>
              <a:rPr spc="-5" dirty="0"/>
              <a:t>machine learning model </a:t>
            </a:r>
            <a:r>
              <a:rPr spc="-655" dirty="0"/>
              <a:t> </a:t>
            </a:r>
            <a:r>
              <a:rPr spc="-5" dirty="0"/>
              <a:t>generalize better is </a:t>
            </a:r>
            <a:r>
              <a:rPr dirty="0"/>
              <a:t>to</a:t>
            </a:r>
            <a:r>
              <a:rPr spc="-10" dirty="0"/>
              <a:t> </a:t>
            </a:r>
            <a:r>
              <a:rPr spc="-5" dirty="0"/>
              <a:t>train it on</a:t>
            </a:r>
            <a:r>
              <a:rPr spc="-10" dirty="0"/>
              <a:t> </a:t>
            </a:r>
            <a:r>
              <a:rPr spc="-5" dirty="0"/>
              <a:t>more data</a:t>
            </a:r>
          </a:p>
          <a:p>
            <a:pPr marL="173990" marR="5080">
              <a:lnSpc>
                <a:spcPct val="120400"/>
              </a:lnSpc>
              <a:spcBef>
                <a:spcPts val="1840"/>
              </a:spcBef>
            </a:pPr>
            <a:r>
              <a:rPr dirty="0"/>
              <a:t>Dataset</a:t>
            </a:r>
            <a:r>
              <a:rPr spc="-5" dirty="0"/>
              <a:t> augmentation</a:t>
            </a:r>
            <a:r>
              <a:rPr spc="-10" dirty="0"/>
              <a:t> </a:t>
            </a:r>
            <a:r>
              <a:rPr spc="-5" dirty="0"/>
              <a:t>is </a:t>
            </a:r>
            <a:r>
              <a:rPr dirty="0"/>
              <a:t>a</a:t>
            </a:r>
            <a:r>
              <a:rPr spc="-5" dirty="0"/>
              <a:t> technique that</a:t>
            </a:r>
            <a:r>
              <a:rPr spc="15" dirty="0"/>
              <a:t> </a:t>
            </a:r>
            <a:r>
              <a:rPr spc="-5" dirty="0"/>
              <a:t>creating</a:t>
            </a:r>
            <a:r>
              <a:rPr spc="-10" dirty="0"/>
              <a:t> </a:t>
            </a:r>
            <a:r>
              <a:rPr dirty="0"/>
              <a:t>fake </a:t>
            </a:r>
            <a:r>
              <a:rPr spc="-650" dirty="0"/>
              <a:t> </a:t>
            </a:r>
            <a:r>
              <a:rPr spc="-5" dirty="0"/>
              <a:t>data</a:t>
            </a:r>
            <a:r>
              <a:rPr spc="-10" dirty="0"/>
              <a:t> </a:t>
            </a:r>
            <a:r>
              <a:rPr spc="-5" dirty="0"/>
              <a:t>and</a:t>
            </a:r>
            <a:r>
              <a:rPr spc="-15" dirty="0"/>
              <a:t> </a:t>
            </a:r>
            <a:r>
              <a:rPr spc="-5" dirty="0"/>
              <a:t>adding</a:t>
            </a:r>
            <a:r>
              <a:rPr spc="-10" dirty="0"/>
              <a:t> </a:t>
            </a:r>
            <a:r>
              <a:rPr spc="-5" dirty="0"/>
              <a:t>it </a:t>
            </a:r>
            <a:r>
              <a:rPr dirty="0"/>
              <a:t>to</a:t>
            </a:r>
            <a:r>
              <a:rPr spc="-10" dirty="0"/>
              <a:t> </a:t>
            </a:r>
            <a:r>
              <a:rPr spc="-5" dirty="0"/>
              <a:t>the training</a:t>
            </a:r>
            <a:r>
              <a:rPr spc="-10" dirty="0"/>
              <a:t> </a:t>
            </a:r>
            <a:r>
              <a:rPr dirty="0"/>
              <a:t>set</a:t>
            </a:r>
          </a:p>
        </p:txBody>
      </p:sp>
      <p:sp>
        <p:nvSpPr>
          <p:cNvPr id="8" name="object 8"/>
          <p:cNvSpPr txBox="1">
            <a:spLocks noGrp="1"/>
          </p:cNvSpPr>
          <p:nvPr>
            <p:ph type="title"/>
          </p:nvPr>
        </p:nvSpPr>
        <p:spPr>
          <a:xfrm>
            <a:off x="1357253" y="198958"/>
            <a:ext cx="7290434" cy="513080"/>
          </a:xfrm>
          <a:prstGeom prst="rect">
            <a:avLst/>
          </a:prstGeom>
        </p:spPr>
        <p:txBody>
          <a:bodyPr vert="horz" wrap="square" lIns="0" tIns="12700" rIns="0" bIns="0" rtlCol="0" anchor="ctr">
            <a:spAutoFit/>
          </a:bodyPr>
          <a:lstStyle/>
          <a:p>
            <a:pPr marL="12700">
              <a:lnSpc>
                <a:spcPct val="100000"/>
              </a:lnSpc>
              <a:spcBef>
                <a:spcPts val="100"/>
              </a:spcBef>
            </a:pPr>
            <a:r>
              <a:rPr sz="3200" spc="-5" dirty="0">
                <a:solidFill>
                  <a:srgbClr val="004990"/>
                </a:solidFill>
              </a:rPr>
              <a:t>Introduction</a:t>
            </a:r>
            <a:r>
              <a:rPr sz="3200" spc="-30" dirty="0">
                <a:solidFill>
                  <a:srgbClr val="004990"/>
                </a:solidFill>
              </a:rPr>
              <a:t> </a:t>
            </a:r>
            <a:r>
              <a:rPr sz="3200" spc="-5" dirty="0">
                <a:solidFill>
                  <a:srgbClr val="004990"/>
                </a:solidFill>
              </a:rPr>
              <a:t>to</a:t>
            </a:r>
            <a:r>
              <a:rPr sz="3200" spc="-30" dirty="0">
                <a:solidFill>
                  <a:srgbClr val="004990"/>
                </a:solidFill>
              </a:rPr>
              <a:t> </a:t>
            </a:r>
            <a:r>
              <a:rPr sz="3200" spc="-10" dirty="0">
                <a:solidFill>
                  <a:srgbClr val="004990"/>
                </a:solidFill>
              </a:rPr>
              <a:t>Dataset</a:t>
            </a:r>
            <a:r>
              <a:rPr sz="3200" spc="-130" dirty="0">
                <a:solidFill>
                  <a:srgbClr val="004990"/>
                </a:solidFill>
              </a:rPr>
              <a:t> </a:t>
            </a:r>
            <a:r>
              <a:rPr sz="3200" spc="-5" dirty="0">
                <a:solidFill>
                  <a:srgbClr val="004990"/>
                </a:solidFill>
              </a:rPr>
              <a:t>Augmentation</a:t>
            </a:r>
            <a:endParaRPr sz="3200" dirty="0"/>
          </a:p>
        </p:txBody>
      </p:sp>
      <p:sp>
        <p:nvSpPr>
          <p:cNvPr id="9" name="object 9"/>
          <p:cNvSpPr txBox="1"/>
          <p:nvPr/>
        </p:nvSpPr>
        <p:spPr>
          <a:xfrm>
            <a:off x="2519077" y="5758282"/>
            <a:ext cx="1271270" cy="269240"/>
          </a:xfrm>
          <a:prstGeom prst="rect">
            <a:avLst/>
          </a:prstGeom>
        </p:spPr>
        <p:txBody>
          <a:bodyPr vert="horz" wrap="square" lIns="0" tIns="12700" rIns="0" bIns="0" rtlCol="0">
            <a:spAutoFit/>
          </a:bodyPr>
          <a:lstStyle/>
          <a:p>
            <a:pPr marL="12700">
              <a:spcBef>
                <a:spcPts val="100"/>
              </a:spcBef>
            </a:pPr>
            <a:r>
              <a:rPr sz="1600" b="1" dirty="0">
                <a:latin typeface="Arial"/>
                <a:cs typeface="Arial"/>
              </a:rPr>
              <a:t>Original</a:t>
            </a:r>
            <a:r>
              <a:rPr sz="1600" b="1" spc="-70" dirty="0">
                <a:latin typeface="Arial"/>
                <a:cs typeface="Arial"/>
              </a:rPr>
              <a:t> </a:t>
            </a:r>
            <a:r>
              <a:rPr sz="1600" b="1" dirty="0">
                <a:latin typeface="Arial"/>
                <a:cs typeface="Arial"/>
              </a:rPr>
              <a:t>data</a:t>
            </a:r>
            <a:endParaRPr sz="1600" dirty="0">
              <a:latin typeface="Arial"/>
              <a:cs typeface="Arial"/>
            </a:endParaRPr>
          </a:p>
        </p:txBody>
      </p:sp>
      <p:pic>
        <p:nvPicPr>
          <p:cNvPr id="10" name="object 10"/>
          <p:cNvPicPr/>
          <p:nvPr/>
        </p:nvPicPr>
        <p:blipFill>
          <a:blip r:embed="rId2" cstate="print"/>
          <a:stretch>
            <a:fillRect/>
          </a:stretch>
        </p:blipFill>
        <p:spPr>
          <a:xfrm>
            <a:off x="1892238" y="3723781"/>
            <a:ext cx="2916541" cy="1942633"/>
          </a:xfrm>
          <a:prstGeom prst="rect">
            <a:avLst/>
          </a:prstGeom>
        </p:spPr>
      </p:pic>
      <p:pic>
        <p:nvPicPr>
          <p:cNvPr id="11" name="object 11"/>
          <p:cNvPicPr/>
          <p:nvPr/>
        </p:nvPicPr>
        <p:blipFill>
          <a:blip r:embed="rId3" cstate="print"/>
          <a:stretch>
            <a:fillRect/>
          </a:stretch>
        </p:blipFill>
        <p:spPr>
          <a:xfrm>
            <a:off x="6384324" y="3637526"/>
            <a:ext cx="2916541" cy="1942633"/>
          </a:xfrm>
          <a:prstGeom prst="rect">
            <a:avLst/>
          </a:prstGeom>
        </p:spPr>
      </p:pic>
      <p:sp>
        <p:nvSpPr>
          <p:cNvPr id="12" name="object 12"/>
          <p:cNvSpPr txBox="1"/>
          <p:nvPr/>
        </p:nvSpPr>
        <p:spPr>
          <a:xfrm>
            <a:off x="5935026" y="5666414"/>
            <a:ext cx="4451985" cy="702945"/>
          </a:xfrm>
          <a:prstGeom prst="rect">
            <a:avLst/>
          </a:prstGeom>
        </p:spPr>
        <p:txBody>
          <a:bodyPr vert="horz" wrap="square" lIns="0" tIns="107314" rIns="0" bIns="0" rtlCol="0">
            <a:spAutoFit/>
          </a:bodyPr>
          <a:lstStyle/>
          <a:p>
            <a:pPr marL="1304925">
              <a:spcBef>
                <a:spcPts val="844"/>
              </a:spcBef>
            </a:pPr>
            <a:r>
              <a:rPr sz="1600" b="1" spc="-5" dirty="0">
                <a:latin typeface="Arial"/>
                <a:cs typeface="Arial"/>
              </a:rPr>
              <a:t>Artificial</a:t>
            </a:r>
            <a:r>
              <a:rPr sz="1600" b="1" spc="-15" dirty="0">
                <a:latin typeface="Arial"/>
                <a:cs typeface="Arial"/>
              </a:rPr>
              <a:t> </a:t>
            </a:r>
            <a:r>
              <a:rPr sz="1600" b="1" spc="-5" dirty="0">
                <a:latin typeface="Arial"/>
                <a:cs typeface="Arial"/>
              </a:rPr>
              <a:t>data</a:t>
            </a:r>
            <a:endParaRPr sz="1600" dirty="0">
              <a:latin typeface="Arial"/>
              <a:cs typeface="Arial"/>
            </a:endParaRPr>
          </a:p>
          <a:p>
            <a:pPr marL="12700">
              <a:spcBef>
                <a:spcPts val="745"/>
              </a:spcBef>
            </a:pPr>
            <a:r>
              <a:rPr sz="1600" b="1" spc="-5" dirty="0">
                <a:latin typeface="Arial"/>
                <a:cs typeface="Arial"/>
              </a:rPr>
              <a:t>Image</a:t>
            </a:r>
            <a:r>
              <a:rPr sz="1600" b="1" dirty="0">
                <a:latin typeface="Arial"/>
                <a:cs typeface="Arial"/>
              </a:rPr>
              <a:t> </a:t>
            </a:r>
            <a:r>
              <a:rPr sz="1600" b="1" spc="-5" dirty="0">
                <a:latin typeface="Arial"/>
                <a:cs typeface="Arial"/>
              </a:rPr>
              <a:t>source</a:t>
            </a:r>
            <a:r>
              <a:rPr sz="1600" b="1" spc="5" dirty="0">
                <a:latin typeface="Arial"/>
                <a:cs typeface="Arial"/>
              </a:rPr>
              <a:t> </a:t>
            </a:r>
            <a:r>
              <a:rPr sz="1600" b="1" dirty="0">
                <a:latin typeface="Arial"/>
                <a:cs typeface="Arial"/>
              </a:rPr>
              <a:t>:</a:t>
            </a:r>
            <a:r>
              <a:rPr sz="1600" b="1" spc="5" dirty="0">
                <a:latin typeface="Arial"/>
                <a:cs typeface="Arial"/>
              </a:rPr>
              <a:t> </a:t>
            </a:r>
            <a:r>
              <a:rPr sz="1600" b="1" spc="-5" dirty="0">
                <a:latin typeface="Arial"/>
                <a:cs typeface="Arial"/>
              </a:rPr>
              <a:t>https://</a:t>
            </a:r>
            <a:r>
              <a:rPr sz="1600" b="1" spc="-5" dirty="0">
                <a:latin typeface="Arial"/>
                <a:cs typeface="Arial"/>
                <a:hlinkClick r:id="rId4"/>
              </a:rPr>
              <a:t>www.pexels.com/photo</a:t>
            </a:r>
            <a:endParaRPr sz="1600" dirty="0">
              <a:latin typeface="Arial"/>
              <a:cs typeface="Arial"/>
            </a:endParaRPr>
          </a:p>
        </p:txBody>
      </p:sp>
      <p:sp>
        <p:nvSpPr>
          <p:cNvPr id="13" name="object 13"/>
          <p:cNvSpPr txBox="1">
            <a:spLocks noGrp="1"/>
          </p:cNvSpPr>
          <p:nvPr>
            <p:ph type="ftr" sz="quarter" idx="5"/>
          </p:nvPr>
        </p:nvSpPr>
        <p:spPr>
          <a:xfrm>
            <a:off x="6193600" y="6541868"/>
            <a:ext cx="870584" cy="256540"/>
          </a:xfrm>
          <a:prstGeom prst="rect">
            <a:avLst/>
          </a:prstGeom>
        </p:spPr>
        <p:txBody>
          <a:bodyPr vert="horz" wrap="square" lIns="0" tIns="0" rIns="0" bIns="0" rtlCol="0">
            <a:spAutoFit/>
          </a:bodyPr>
          <a:lstStyle>
            <a:defPPr>
              <a:defRPr lang="en-US"/>
            </a:defPPr>
            <a:lvl1pPr marL="0" algn="l" defTabSz="914400" rtl="0" eaLnBrk="1" latinLnBrk="0" hangingPunct="1">
              <a:defRPr sz="1600" b="1" i="1" kern="1200">
                <a:solidFill>
                  <a:schemeClr val="bg1"/>
                </a:solidFill>
                <a:latin typeface="Georgia"/>
                <a:ea typeface="+mn-ea"/>
                <a:cs typeface="Georgi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885"/>
              </a:lnSpc>
            </a:pPr>
            <a:r>
              <a:rPr lang="en-IN" spc="-5"/>
              <a:t>InfoLab</a:t>
            </a:r>
            <a:endParaRPr spc="-5" dirty="0"/>
          </a:p>
        </p:txBody>
      </p:sp>
      <p:sp>
        <p:nvSpPr>
          <p:cNvPr id="14" name="object 14"/>
          <p:cNvSpPr txBox="1">
            <a:spLocks noGrp="1"/>
          </p:cNvSpPr>
          <p:nvPr>
            <p:ph type="sldNum" sz="quarter" idx="7"/>
          </p:nvPr>
        </p:nvSpPr>
        <p:spPr>
          <a:xfrm>
            <a:off x="4278138" y="6587087"/>
            <a:ext cx="273685" cy="203200"/>
          </a:xfrm>
          <a:prstGeom prst="rect">
            <a:avLst/>
          </a:prstGeom>
        </p:spPr>
        <p:txBody>
          <a:bodyPr vert="horz" wrap="square" lIns="0" tIns="0" rIns="0" bIns="0" rtlCol="0">
            <a:spAutoFit/>
          </a:bodyPr>
          <a:lstStyle>
            <a:defPPr>
              <a:defRPr lang="en-US"/>
            </a:defPPr>
            <a:lvl1pPr marL="0" algn="l" defTabSz="914400" rtl="0" eaLnBrk="1" latinLnBrk="0" hangingPunct="1">
              <a:defRPr sz="1400" b="1"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460"/>
              </a:lnSpc>
            </a:pPr>
            <a:fld id="{81D60167-4931-47E6-BA6A-407CBD079E47}" type="slidenum">
              <a:rPr lang="en-IN" smtClean="0"/>
              <a:pPr marL="38100">
                <a:lnSpc>
                  <a:spcPts val="1460"/>
                </a:lnSpc>
              </a:pPr>
              <a:t>31</a:t>
            </a:fld>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D2305-459B-4C62-B2CC-AB0DF297A31D}"/>
              </a:ext>
            </a:extLst>
          </p:cNvPr>
          <p:cNvSpPr>
            <a:spLocks noGrp="1"/>
          </p:cNvSpPr>
          <p:nvPr>
            <p:ph type="title"/>
          </p:nvPr>
        </p:nvSpPr>
        <p:spPr>
          <a:xfrm>
            <a:off x="838200" y="241558"/>
            <a:ext cx="10515600" cy="821123"/>
          </a:xfrm>
        </p:spPr>
        <p:txBody>
          <a:bodyPr/>
          <a:lstStyle/>
          <a:p>
            <a:r>
              <a:rPr lang="en-US" dirty="0"/>
              <a:t>Data Augmentation</a:t>
            </a:r>
            <a:endParaRPr lang="en-IN" dirty="0"/>
          </a:p>
        </p:txBody>
      </p:sp>
      <p:sp>
        <p:nvSpPr>
          <p:cNvPr id="3" name="Content Placeholder 2">
            <a:extLst>
              <a:ext uri="{FF2B5EF4-FFF2-40B4-BE49-F238E27FC236}">
                <a16:creationId xmlns:a16="http://schemas.microsoft.com/office/drawing/2014/main" id="{D8A4A3E7-5502-4371-B310-EE14E88024E2}"/>
              </a:ext>
            </a:extLst>
          </p:cNvPr>
          <p:cNvSpPr>
            <a:spLocks noGrp="1"/>
          </p:cNvSpPr>
          <p:nvPr>
            <p:ph idx="1"/>
          </p:nvPr>
        </p:nvSpPr>
        <p:spPr>
          <a:xfrm>
            <a:off x="838199" y="1262448"/>
            <a:ext cx="10851293" cy="5353994"/>
          </a:xfrm>
        </p:spPr>
        <p:txBody>
          <a:bodyPr>
            <a:normAutofit fontScale="85000" lnSpcReduction="20000"/>
          </a:bodyPr>
          <a:lstStyle/>
          <a:p>
            <a:r>
              <a:rPr lang="en-US" dirty="0"/>
              <a:t>Dataset augmentation has been a particularly effective technique for a specific classification problem: object recognition. </a:t>
            </a:r>
          </a:p>
          <a:p>
            <a:r>
              <a:rPr lang="en-US" dirty="0"/>
              <a:t>Images are high dimensional and include an enormous variety of factors of variation, many of which can be easily simulated.  Operations like translating the training images a few pixels in each direction can often greatly improve generalization. Many other operations such as rotating the image or scaling the image have also proven quite effective.</a:t>
            </a:r>
          </a:p>
          <a:p>
            <a:r>
              <a:rPr lang="en-US" dirty="0"/>
              <a:t>NOTE: One must be careful not to apply transformations that would change the correct class.</a:t>
            </a:r>
          </a:p>
          <a:p>
            <a:pPr lvl="1"/>
            <a:r>
              <a:rPr lang="en-US" sz="2800" dirty="0"/>
              <a:t>For example, optical character recognition tasks require recognizing the difference between ’b’ and ’d’ and the difference between ’6’ and ’9’, so horizontal flips and 180◦ rotations are not appropriate ways of augmenting datasets for these tasks.</a:t>
            </a:r>
          </a:p>
          <a:p>
            <a:r>
              <a:rPr lang="en-US" dirty="0"/>
              <a:t>There are also transformations that we would like our classifiers to be invariant to, but which are not easy to perform. </a:t>
            </a:r>
          </a:p>
          <a:p>
            <a:pPr lvl="1"/>
            <a:r>
              <a:rPr lang="en-US" sz="2800" dirty="0"/>
              <a:t>For example, out-of-plane rotation can not be implemented as a simple geometric operation on the input pixels.</a:t>
            </a:r>
          </a:p>
          <a:p>
            <a:r>
              <a:rPr lang="en-US" dirty="0"/>
              <a:t>Dataset augmentation is effect for speech recognition tasks as well</a:t>
            </a:r>
          </a:p>
        </p:txBody>
      </p:sp>
    </p:spTree>
    <p:extLst>
      <p:ext uri="{BB962C8B-B14F-4D97-AF65-F5344CB8AC3E}">
        <p14:creationId xmlns:p14="http://schemas.microsoft.com/office/powerpoint/2010/main" val="23382989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487612" y="301244"/>
            <a:ext cx="5770245" cy="513080"/>
          </a:xfrm>
          <a:prstGeom prst="rect">
            <a:avLst/>
          </a:prstGeom>
        </p:spPr>
        <p:txBody>
          <a:bodyPr vert="horz" wrap="square" lIns="0" tIns="12700" rIns="0" bIns="0" rtlCol="0" anchor="ctr">
            <a:spAutoFit/>
          </a:bodyPr>
          <a:lstStyle/>
          <a:p>
            <a:pPr marL="12700">
              <a:lnSpc>
                <a:spcPct val="100000"/>
              </a:lnSpc>
              <a:spcBef>
                <a:spcPts val="100"/>
              </a:spcBef>
            </a:pPr>
            <a:r>
              <a:rPr sz="3200" spc="-10" dirty="0">
                <a:solidFill>
                  <a:srgbClr val="004990"/>
                </a:solidFill>
              </a:rPr>
              <a:t>Injecting</a:t>
            </a:r>
            <a:r>
              <a:rPr sz="3200" spc="-15" dirty="0">
                <a:solidFill>
                  <a:srgbClr val="004990"/>
                </a:solidFill>
              </a:rPr>
              <a:t> </a:t>
            </a:r>
            <a:r>
              <a:rPr sz="3200" spc="-5" dirty="0">
                <a:solidFill>
                  <a:srgbClr val="004990"/>
                </a:solidFill>
              </a:rPr>
              <a:t>noise</a:t>
            </a:r>
            <a:r>
              <a:rPr sz="3200" spc="-20" dirty="0">
                <a:solidFill>
                  <a:srgbClr val="004990"/>
                </a:solidFill>
              </a:rPr>
              <a:t> </a:t>
            </a:r>
            <a:r>
              <a:rPr sz="3200" spc="-25" dirty="0">
                <a:solidFill>
                  <a:srgbClr val="004990"/>
                </a:solidFill>
              </a:rPr>
              <a:t>(Training</a:t>
            </a:r>
            <a:r>
              <a:rPr sz="3200" spc="-20" dirty="0">
                <a:solidFill>
                  <a:srgbClr val="004990"/>
                </a:solidFill>
              </a:rPr>
              <a:t> </a:t>
            </a:r>
            <a:r>
              <a:rPr sz="3200" spc="-10" dirty="0">
                <a:solidFill>
                  <a:srgbClr val="004990"/>
                </a:solidFill>
              </a:rPr>
              <a:t>data)</a:t>
            </a:r>
            <a:endParaRPr sz="3200" dirty="0"/>
          </a:p>
        </p:txBody>
      </p:sp>
      <p:sp>
        <p:nvSpPr>
          <p:cNvPr id="8" name="object 8"/>
          <p:cNvSpPr txBox="1"/>
          <p:nvPr/>
        </p:nvSpPr>
        <p:spPr>
          <a:xfrm>
            <a:off x="1215081" y="1079790"/>
            <a:ext cx="9761837" cy="961802"/>
          </a:xfrm>
          <a:prstGeom prst="rect">
            <a:avLst/>
          </a:prstGeom>
        </p:spPr>
        <p:txBody>
          <a:bodyPr vert="horz" wrap="square" lIns="0" tIns="12700" rIns="0" bIns="0" rtlCol="0">
            <a:spAutoFit/>
          </a:bodyPr>
          <a:lstStyle/>
          <a:p>
            <a:pPr marL="355600" indent="-342900">
              <a:spcBef>
                <a:spcPts val="100"/>
              </a:spcBef>
              <a:buFont typeface="Arial" panose="020B0604020202020204" pitchFamily="34" charset="0"/>
              <a:buChar char="•"/>
            </a:pPr>
            <a:r>
              <a:rPr lang="en-US" sz="2000" b="1" spc="-5" dirty="0">
                <a:latin typeface="Arial"/>
                <a:cs typeface="Arial"/>
              </a:rPr>
              <a:t>Injecting noise in the input to a neural network (</a:t>
            </a:r>
            <a:r>
              <a:rPr lang="en-US" sz="2000" b="1" spc="-5" dirty="0" err="1">
                <a:latin typeface="Arial"/>
                <a:cs typeface="Arial"/>
              </a:rPr>
              <a:t>Sietsma</a:t>
            </a:r>
            <a:r>
              <a:rPr lang="en-US" sz="2000" b="1" spc="-5" dirty="0">
                <a:latin typeface="Arial"/>
                <a:cs typeface="Arial"/>
              </a:rPr>
              <a:t> and Dow, 1991)</a:t>
            </a:r>
          </a:p>
          <a:p>
            <a:pPr marL="12700">
              <a:spcBef>
                <a:spcPts val="100"/>
              </a:spcBef>
            </a:pPr>
            <a:r>
              <a:rPr lang="en-US" sz="2000" b="1" spc="-5" dirty="0">
                <a:latin typeface="Arial"/>
                <a:cs typeface="Arial"/>
              </a:rPr>
              <a:t>     can also be seen as a form of data augmentation.</a:t>
            </a:r>
          </a:p>
          <a:p>
            <a:pPr marL="355600" indent="-342900">
              <a:spcBef>
                <a:spcPts val="100"/>
              </a:spcBef>
              <a:buFont typeface="Arial" panose="020B0604020202020204" pitchFamily="34" charset="0"/>
              <a:buChar char="•"/>
            </a:pPr>
            <a:r>
              <a:rPr sz="2000" b="1" spc="-5" dirty="0">
                <a:latin typeface="Arial"/>
                <a:cs typeface="Arial"/>
              </a:rPr>
              <a:t>Injecting random noise</a:t>
            </a:r>
            <a:r>
              <a:rPr sz="2000" b="1" spc="-10" dirty="0">
                <a:latin typeface="Arial"/>
                <a:cs typeface="Arial"/>
              </a:rPr>
              <a:t> </a:t>
            </a:r>
            <a:r>
              <a:rPr sz="2000" b="1" spc="-5" dirty="0">
                <a:latin typeface="Arial"/>
                <a:cs typeface="Arial"/>
              </a:rPr>
              <a:t>into</a:t>
            </a:r>
            <a:r>
              <a:rPr sz="2000" b="1" dirty="0">
                <a:latin typeface="Arial"/>
                <a:cs typeface="Arial"/>
              </a:rPr>
              <a:t> </a:t>
            </a:r>
            <a:r>
              <a:rPr sz="2000" b="1" spc="-5" dirty="0">
                <a:latin typeface="Arial"/>
                <a:cs typeface="Arial"/>
              </a:rPr>
              <a:t>input</a:t>
            </a:r>
            <a:r>
              <a:rPr sz="2000" b="1" spc="-10" dirty="0">
                <a:latin typeface="Arial"/>
                <a:cs typeface="Arial"/>
              </a:rPr>
              <a:t> </a:t>
            </a:r>
            <a:r>
              <a:rPr sz="2000" b="1" spc="-5" dirty="0">
                <a:latin typeface="Arial"/>
                <a:cs typeface="Arial"/>
              </a:rPr>
              <a:t>data to</a:t>
            </a:r>
            <a:r>
              <a:rPr sz="2000" b="1" dirty="0">
                <a:latin typeface="Arial"/>
                <a:cs typeface="Arial"/>
              </a:rPr>
              <a:t> </a:t>
            </a:r>
            <a:r>
              <a:rPr sz="2000" b="1" spc="-5" dirty="0">
                <a:latin typeface="Arial"/>
                <a:cs typeface="Arial"/>
              </a:rPr>
              <a:t>improve</a:t>
            </a:r>
            <a:r>
              <a:rPr sz="2000" b="1" spc="-25" dirty="0">
                <a:latin typeface="Arial"/>
                <a:cs typeface="Arial"/>
              </a:rPr>
              <a:t> </a:t>
            </a:r>
            <a:r>
              <a:rPr sz="2000" b="1" spc="-5" dirty="0">
                <a:latin typeface="Arial"/>
                <a:cs typeface="Arial"/>
              </a:rPr>
              <a:t>robustness</a:t>
            </a:r>
            <a:endParaRPr sz="2000" dirty="0">
              <a:latin typeface="Arial"/>
              <a:cs typeface="Arial"/>
            </a:endParaRPr>
          </a:p>
        </p:txBody>
      </p:sp>
      <p:pic>
        <p:nvPicPr>
          <p:cNvPr id="9" name="object 9"/>
          <p:cNvPicPr/>
          <p:nvPr/>
        </p:nvPicPr>
        <p:blipFill>
          <a:blip r:embed="rId2" cstate="print"/>
          <a:stretch>
            <a:fillRect/>
          </a:stretch>
        </p:blipFill>
        <p:spPr>
          <a:xfrm>
            <a:off x="3735168" y="2543622"/>
            <a:ext cx="5012689" cy="3433348"/>
          </a:xfrm>
          <a:prstGeom prst="rect">
            <a:avLst/>
          </a:prstGeom>
        </p:spPr>
      </p:pic>
      <p:sp>
        <p:nvSpPr>
          <p:cNvPr id="10" name="object 10"/>
          <p:cNvSpPr txBox="1"/>
          <p:nvPr/>
        </p:nvSpPr>
        <p:spPr>
          <a:xfrm>
            <a:off x="5094679" y="2643776"/>
            <a:ext cx="492759" cy="452120"/>
          </a:xfrm>
          <a:prstGeom prst="rect">
            <a:avLst/>
          </a:prstGeom>
        </p:spPr>
        <p:txBody>
          <a:bodyPr vert="horz" wrap="square" lIns="0" tIns="12700" rIns="0" bIns="0" rtlCol="0">
            <a:spAutoFit/>
          </a:bodyPr>
          <a:lstStyle/>
          <a:p>
            <a:pPr marL="38100">
              <a:spcBef>
                <a:spcPts val="100"/>
              </a:spcBef>
            </a:pPr>
            <a:r>
              <a:rPr sz="2800" spc="5" dirty="0">
                <a:latin typeface="Cambria Math"/>
                <a:cs typeface="Cambria Math"/>
              </a:rPr>
              <a:t>𝜣</a:t>
            </a:r>
            <a:r>
              <a:rPr sz="3000" spc="7" baseline="-15277" dirty="0">
                <a:latin typeface="Cambria Math"/>
                <a:cs typeface="Cambria Math"/>
              </a:rPr>
              <a:t>𝟏</a:t>
            </a:r>
            <a:endParaRPr sz="3000" baseline="-15277">
              <a:latin typeface="Cambria Math"/>
              <a:cs typeface="Cambria Math"/>
            </a:endParaRPr>
          </a:p>
        </p:txBody>
      </p:sp>
      <p:sp>
        <p:nvSpPr>
          <p:cNvPr id="11" name="object 11"/>
          <p:cNvSpPr txBox="1"/>
          <p:nvPr/>
        </p:nvSpPr>
        <p:spPr>
          <a:xfrm>
            <a:off x="7011478" y="2643776"/>
            <a:ext cx="492759" cy="452120"/>
          </a:xfrm>
          <a:prstGeom prst="rect">
            <a:avLst/>
          </a:prstGeom>
        </p:spPr>
        <p:txBody>
          <a:bodyPr vert="horz" wrap="square" lIns="0" tIns="12700" rIns="0" bIns="0" rtlCol="0">
            <a:spAutoFit/>
          </a:bodyPr>
          <a:lstStyle/>
          <a:p>
            <a:pPr marL="38100">
              <a:spcBef>
                <a:spcPts val="100"/>
              </a:spcBef>
            </a:pPr>
            <a:r>
              <a:rPr sz="2800" spc="5" dirty="0">
                <a:latin typeface="Cambria Math"/>
                <a:cs typeface="Cambria Math"/>
              </a:rPr>
              <a:t>𝜣</a:t>
            </a:r>
            <a:r>
              <a:rPr sz="3000" spc="7" baseline="-15277" dirty="0">
                <a:latin typeface="Cambria Math"/>
                <a:cs typeface="Cambria Math"/>
              </a:rPr>
              <a:t>𝟐</a:t>
            </a:r>
            <a:endParaRPr sz="3000" baseline="-15277">
              <a:latin typeface="Cambria Math"/>
              <a:cs typeface="Cambria Math"/>
            </a:endParaRPr>
          </a:p>
        </p:txBody>
      </p:sp>
      <p:sp>
        <p:nvSpPr>
          <p:cNvPr id="12" name="object 12"/>
          <p:cNvSpPr/>
          <p:nvPr/>
        </p:nvSpPr>
        <p:spPr>
          <a:xfrm>
            <a:off x="8581949" y="3493955"/>
            <a:ext cx="1402080" cy="912494"/>
          </a:xfrm>
          <a:custGeom>
            <a:avLst/>
            <a:gdLst/>
            <a:ahLst/>
            <a:cxnLst/>
            <a:rect l="l" t="t" r="r" b="b"/>
            <a:pathLst>
              <a:path w="1402079" h="912495">
                <a:moveTo>
                  <a:pt x="945977" y="0"/>
                </a:moveTo>
                <a:lnTo>
                  <a:pt x="945977" y="228051"/>
                </a:lnTo>
                <a:lnTo>
                  <a:pt x="0" y="228051"/>
                </a:lnTo>
                <a:lnTo>
                  <a:pt x="0" y="684154"/>
                </a:lnTo>
                <a:lnTo>
                  <a:pt x="945977" y="684154"/>
                </a:lnTo>
                <a:lnTo>
                  <a:pt x="945977" y="912205"/>
                </a:lnTo>
                <a:lnTo>
                  <a:pt x="1402079" y="456102"/>
                </a:lnTo>
                <a:lnTo>
                  <a:pt x="945977" y="0"/>
                </a:lnTo>
                <a:close/>
              </a:path>
            </a:pathLst>
          </a:custGeom>
          <a:solidFill>
            <a:srgbClr val="C8DCC8"/>
          </a:solidFill>
        </p:spPr>
        <p:txBody>
          <a:bodyPr wrap="square" lIns="0" tIns="0" rIns="0" bIns="0" rtlCol="0"/>
          <a:lstStyle/>
          <a:p>
            <a:endParaRPr/>
          </a:p>
        </p:txBody>
      </p:sp>
      <p:sp>
        <p:nvSpPr>
          <p:cNvPr id="13" name="object 13"/>
          <p:cNvSpPr txBox="1"/>
          <p:nvPr/>
        </p:nvSpPr>
        <p:spPr>
          <a:xfrm>
            <a:off x="8146417" y="2662443"/>
            <a:ext cx="2339340" cy="330200"/>
          </a:xfrm>
          <a:prstGeom prst="rect">
            <a:avLst/>
          </a:prstGeom>
        </p:spPr>
        <p:txBody>
          <a:bodyPr vert="horz" wrap="square" lIns="0" tIns="12700" rIns="0" bIns="0" rtlCol="0">
            <a:spAutoFit/>
          </a:bodyPr>
          <a:lstStyle/>
          <a:p>
            <a:pPr marL="12700">
              <a:spcBef>
                <a:spcPts val="100"/>
              </a:spcBef>
            </a:pPr>
            <a:r>
              <a:rPr sz="2000" spc="-5" dirty="0">
                <a:latin typeface="Cambria Math"/>
                <a:cs typeface="Cambria Math"/>
              </a:rPr>
              <a:t>𝒐𝒖𝒕𝒑𝒖𝒕</a:t>
            </a:r>
            <a:r>
              <a:rPr sz="2000" spc="85" dirty="0">
                <a:latin typeface="Cambria Math"/>
                <a:cs typeface="Cambria Math"/>
              </a:rPr>
              <a:t> </a:t>
            </a:r>
            <a:r>
              <a:rPr sz="2000" dirty="0">
                <a:latin typeface="Cambria Math"/>
                <a:cs typeface="Cambria Math"/>
              </a:rPr>
              <a:t>=</a:t>
            </a:r>
            <a:r>
              <a:rPr sz="2000" spc="100" dirty="0">
                <a:latin typeface="Cambria Math"/>
                <a:cs typeface="Cambria Math"/>
              </a:rPr>
              <a:t> </a:t>
            </a:r>
            <a:r>
              <a:rPr sz="2000" spc="-5" dirty="0">
                <a:latin typeface="Cambria Math"/>
                <a:cs typeface="Cambria Math"/>
              </a:rPr>
              <a:t>𝒇(𝚯𝒙</a:t>
            </a:r>
            <a:r>
              <a:rPr sz="2000" spc="-20" dirty="0">
                <a:latin typeface="Cambria Math"/>
                <a:cs typeface="Cambria Math"/>
              </a:rPr>
              <a:t> </a:t>
            </a:r>
            <a:r>
              <a:rPr sz="2000" dirty="0">
                <a:latin typeface="Cambria Math"/>
                <a:cs typeface="Cambria Math"/>
              </a:rPr>
              <a:t>+</a:t>
            </a:r>
            <a:r>
              <a:rPr sz="2000" spc="-10" dirty="0">
                <a:latin typeface="Cambria Math"/>
                <a:cs typeface="Cambria Math"/>
              </a:rPr>
              <a:t> </a:t>
            </a:r>
            <a:r>
              <a:rPr sz="2000" spc="-5" dirty="0">
                <a:latin typeface="Cambria Math"/>
                <a:cs typeface="Cambria Math"/>
              </a:rPr>
              <a:t>𝒃)</a:t>
            </a:r>
            <a:endParaRPr sz="2000">
              <a:latin typeface="Cambria Math"/>
              <a:cs typeface="Cambria Math"/>
            </a:endParaRPr>
          </a:p>
        </p:txBody>
      </p:sp>
      <p:sp>
        <p:nvSpPr>
          <p:cNvPr id="14" name="object 14"/>
          <p:cNvSpPr txBox="1"/>
          <p:nvPr/>
        </p:nvSpPr>
        <p:spPr>
          <a:xfrm>
            <a:off x="1941024" y="4702798"/>
            <a:ext cx="1794510" cy="876522"/>
          </a:xfrm>
          <a:prstGeom prst="rect">
            <a:avLst/>
          </a:prstGeom>
          <a:ln w="38100">
            <a:solidFill>
              <a:srgbClr val="000000"/>
            </a:solidFill>
          </a:ln>
        </p:spPr>
        <p:txBody>
          <a:bodyPr vert="horz" wrap="square" lIns="0" tIns="6985" rIns="0" bIns="0" rtlCol="0">
            <a:spAutoFit/>
          </a:bodyPr>
          <a:lstStyle/>
          <a:p>
            <a:pPr>
              <a:spcBef>
                <a:spcPts val="55"/>
              </a:spcBef>
            </a:pPr>
            <a:endParaRPr sz="2050" dirty="0">
              <a:latin typeface="Times New Roman"/>
              <a:cs typeface="Times New Roman"/>
            </a:endParaRPr>
          </a:p>
          <a:p>
            <a:pPr marL="91440" marR="450215"/>
            <a:r>
              <a:rPr b="1" spc="-5" dirty="0">
                <a:latin typeface="Arial"/>
                <a:cs typeface="Arial"/>
              </a:rPr>
              <a:t>Random </a:t>
            </a:r>
            <a:r>
              <a:rPr b="1" dirty="0">
                <a:latin typeface="Arial"/>
                <a:cs typeface="Arial"/>
              </a:rPr>
              <a:t> </a:t>
            </a:r>
            <a:r>
              <a:rPr b="1" spc="-5" dirty="0">
                <a:latin typeface="Arial"/>
                <a:cs typeface="Arial"/>
              </a:rPr>
              <a:t>Noise</a:t>
            </a:r>
            <a:r>
              <a:rPr b="1" spc="-60" dirty="0">
                <a:latin typeface="Arial"/>
                <a:cs typeface="Arial"/>
              </a:rPr>
              <a:t> </a:t>
            </a:r>
            <a:r>
              <a:rPr b="1" spc="-5" dirty="0">
                <a:latin typeface="Arial"/>
                <a:cs typeface="Arial"/>
              </a:rPr>
              <a:t>Filter</a:t>
            </a:r>
            <a:endParaRPr dirty="0">
              <a:latin typeface="Arial"/>
              <a:cs typeface="Arial"/>
            </a:endParaRPr>
          </a:p>
        </p:txBody>
      </p:sp>
      <p:grpSp>
        <p:nvGrpSpPr>
          <p:cNvPr id="15" name="object 15"/>
          <p:cNvGrpSpPr/>
          <p:nvPr/>
        </p:nvGrpSpPr>
        <p:grpSpPr>
          <a:xfrm>
            <a:off x="2393583" y="3742647"/>
            <a:ext cx="724535" cy="579120"/>
            <a:chOff x="951961" y="3809081"/>
            <a:chExt cx="724535" cy="579120"/>
          </a:xfrm>
        </p:grpSpPr>
        <p:sp>
          <p:nvSpPr>
            <p:cNvPr id="16" name="object 16"/>
            <p:cNvSpPr/>
            <p:nvPr/>
          </p:nvSpPr>
          <p:spPr>
            <a:xfrm>
              <a:off x="964653" y="3821429"/>
              <a:ext cx="699135" cy="553720"/>
            </a:xfrm>
            <a:custGeom>
              <a:avLst/>
              <a:gdLst/>
              <a:ahLst/>
              <a:cxnLst/>
              <a:rect l="l" t="t" r="r" b="b"/>
              <a:pathLst>
                <a:path w="699135" h="553720">
                  <a:moveTo>
                    <a:pt x="698868" y="187960"/>
                  </a:moveTo>
                  <a:lnTo>
                    <a:pt x="437959" y="187960"/>
                  </a:lnTo>
                  <a:lnTo>
                    <a:pt x="437959" y="0"/>
                  </a:lnTo>
                  <a:lnTo>
                    <a:pt x="260908" y="0"/>
                  </a:lnTo>
                  <a:lnTo>
                    <a:pt x="260908" y="187960"/>
                  </a:lnTo>
                  <a:lnTo>
                    <a:pt x="0" y="187960"/>
                  </a:lnTo>
                  <a:lnTo>
                    <a:pt x="0" y="365760"/>
                  </a:lnTo>
                  <a:lnTo>
                    <a:pt x="260908" y="365760"/>
                  </a:lnTo>
                  <a:lnTo>
                    <a:pt x="260908" y="553720"/>
                  </a:lnTo>
                  <a:lnTo>
                    <a:pt x="437959" y="553720"/>
                  </a:lnTo>
                  <a:lnTo>
                    <a:pt x="437959" y="365760"/>
                  </a:lnTo>
                  <a:lnTo>
                    <a:pt x="698868" y="365760"/>
                  </a:lnTo>
                  <a:lnTo>
                    <a:pt x="698868" y="187960"/>
                  </a:lnTo>
                  <a:close/>
                </a:path>
              </a:pathLst>
            </a:custGeom>
            <a:solidFill>
              <a:srgbClr val="4BACC6"/>
            </a:solidFill>
          </p:spPr>
          <p:txBody>
            <a:bodyPr wrap="square" lIns="0" tIns="0" rIns="0" bIns="0" rtlCol="0"/>
            <a:lstStyle/>
            <a:p>
              <a:endParaRPr/>
            </a:p>
          </p:txBody>
        </p:sp>
        <p:sp>
          <p:nvSpPr>
            <p:cNvPr id="17" name="object 17"/>
            <p:cNvSpPr/>
            <p:nvPr/>
          </p:nvSpPr>
          <p:spPr>
            <a:xfrm>
              <a:off x="964661" y="3821781"/>
              <a:ext cx="699135" cy="553720"/>
            </a:xfrm>
            <a:custGeom>
              <a:avLst/>
              <a:gdLst/>
              <a:ahLst/>
              <a:cxnLst/>
              <a:rect l="l" t="t" r="r" b="b"/>
              <a:pathLst>
                <a:path w="699135" h="553720">
                  <a:moveTo>
                    <a:pt x="0" y="188072"/>
                  </a:moveTo>
                  <a:lnTo>
                    <a:pt x="260914" y="188072"/>
                  </a:lnTo>
                  <a:lnTo>
                    <a:pt x="260914" y="0"/>
                  </a:lnTo>
                  <a:lnTo>
                    <a:pt x="437957" y="0"/>
                  </a:lnTo>
                  <a:lnTo>
                    <a:pt x="437957" y="188072"/>
                  </a:lnTo>
                  <a:lnTo>
                    <a:pt x="698871" y="188072"/>
                  </a:lnTo>
                  <a:lnTo>
                    <a:pt x="698871" y="365116"/>
                  </a:lnTo>
                  <a:lnTo>
                    <a:pt x="437957" y="365116"/>
                  </a:lnTo>
                  <a:lnTo>
                    <a:pt x="437957" y="553188"/>
                  </a:lnTo>
                  <a:lnTo>
                    <a:pt x="260914" y="553188"/>
                  </a:lnTo>
                  <a:lnTo>
                    <a:pt x="260914" y="365116"/>
                  </a:lnTo>
                  <a:lnTo>
                    <a:pt x="0" y="365116"/>
                  </a:lnTo>
                  <a:lnTo>
                    <a:pt x="0" y="188072"/>
                  </a:lnTo>
                  <a:close/>
                </a:path>
              </a:pathLst>
            </a:custGeom>
            <a:ln w="25400">
              <a:solidFill>
                <a:srgbClr val="357D91"/>
              </a:solidFill>
            </a:ln>
          </p:spPr>
          <p:txBody>
            <a:bodyPr wrap="square" lIns="0" tIns="0" rIns="0" bIns="0" rtlCol="0"/>
            <a:lstStyle/>
            <a:p>
              <a:endParaRPr/>
            </a:p>
          </p:txBody>
        </p:sp>
      </p:grpSp>
      <p:sp>
        <p:nvSpPr>
          <p:cNvPr id="18" name="object 18"/>
          <p:cNvSpPr txBox="1"/>
          <p:nvPr/>
        </p:nvSpPr>
        <p:spPr>
          <a:xfrm>
            <a:off x="8701157" y="3769016"/>
            <a:ext cx="868680" cy="330200"/>
          </a:xfrm>
          <a:prstGeom prst="rect">
            <a:avLst/>
          </a:prstGeom>
        </p:spPr>
        <p:txBody>
          <a:bodyPr vert="horz" wrap="square" lIns="0" tIns="12700" rIns="0" bIns="0" rtlCol="0">
            <a:spAutoFit/>
          </a:bodyPr>
          <a:lstStyle/>
          <a:p>
            <a:pPr marL="12700">
              <a:spcBef>
                <a:spcPts val="100"/>
              </a:spcBef>
            </a:pPr>
            <a:r>
              <a:rPr sz="2000" spc="-5" dirty="0">
                <a:latin typeface="Cambria Math"/>
                <a:cs typeface="Cambria Math"/>
              </a:rPr>
              <a:t>𝒐𝒖</a:t>
            </a:r>
            <a:r>
              <a:rPr sz="2000" dirty="0">
                <a:latin typeface="Cambria Math"/>
                <a:cs typeface="Cambria Math"/>
              </a:rPr>
              <a:t>𝒕</a:t>
            </a:r>
            <a:r>
              <a:rPr sz="2000" spc="-5" dirty="0">
                <a:latin typeface="Cambria Math"/>
                <a:cs typeface="Cambria Math"/>
              </a:rPr>
              <a:t>𝒑𝒖𝒕</a:t>
            </a:r>
            <a:endParaRPr sz="2000">
              <a:latin typeface="Cambria Math"/>
              <a:cs typeface="Cambria Math"/>
            </a:endParaRPr>
          </a:p>
        </p:txBody>
      </p:sp>
      <p:pic>
        <p:nvPicPr>
          <p:cNvPr id="19" name="object 19"/>
          <p:cNvPicPr/>
          <p:nvPr/>
        </p:nvPicPr>
        <p:blipFill>
          <a:blip r:embed="rId3" cstate="print"/>
          <a:stretch>
            <a:fillRect/>
          </a:stretch>
        </p:blipFill>
        <p:spPr>
          <a:xfrm>
            <a:off x="1941024" y="2240406"/>
            <a:ext cx="1794144" cy="1195034"/>
          </a:xfrm>
          <a:prstGeom prst="rect">
            <a:avLst/>
          </a:prstGeom>
        </p:spPr>
      </p:pic>
      <p:sp>
        <p:nvSpPr>
          <p:cNvPr id="20" name="object 20"/>
          <p:cNvSpPr txBox="1">
            <a:spLocks noGrp="1"/>
          </p:cNvSpPr>
          <p:nvPr>
            <p:ph type="ftr" sz="quarter" idx="5"/>
          </p:nvPr>
        </p:nvSpPr>
        <p:spPr>
          <a:xfrm>
            <a:off x="6193600" y="6541868"/>
            <a:ext cx="870584" cy="256540"/>
          </a:xfrm>
          <a:prstGeom prst="rect">
            <a:avLst/>
          </a:prstGeom>
        </p:spPr>
        <p:txBody>
          <a:bodyPr vert="horz" wrap="square" lIns="0" tIns="0" rIns="0" bIns="0" rtlCol="0">
            <a:spAutoFit/>
          </a:bodyPr>
          <a:lstStyle>
            <a:defPPr>
              <a:defRPr lang="en-US"/>
            </a:defPPr>
            <a:lvl1pPr marL="0" algn="l" defTabSz="914400" rtl="0" eaLnBrk="1" latinLnBrk="0" hangingPunct="1">
              <a:defRPr sz="1600" b="1" i="1" kern="1200">
                <a:solidFill>
                  <a:schemeClr val="bg1"/>
                </a:solidFill>
                <a:latin typeface="Georgia"/>
                <a:ea typeface="+mn-ea"/>
                <a:cs typeface="Georgi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885"/>
              </a:lnSpc>
            </a:pPr>
            <a:r>
              <a:rPr lang="en-IN" spc="-5"/>
              <a:t>InfoLab</a:t>
            </a:r>
            <a:endParaRPr spc="-5" dirty="0"/>
          </a:p>
        </p:txBody>
      </p:sp>
      <p:sp>
        <p:nvSpPr>
          <p:cNvPr id="21" name="object 21"/>
          <p:cNvSpPr txBox="1">
            <a:spLocks noGrp="1"/>
          </p:cNvSpPr>
          <p:nvPr>
            <p:ph type="sldNum" sz="quarter" idx="7"/>
          </p:nvPr>
        </p:nvSpPr>
        <p:spPr>
          <a:xfrm>
            <a:off x="4278138" y="6587087"/>
            <a:ext cx="273685" cy="203200"/>
          </a:xfrm>
          <a:prstGeom prst="rect">
            <a:avLst/>
          </a:prstGeom>
        </p:spPr>
        <p:txBody>
          <a:bodyPr vert="horz" wrap="square" lIns="0" tIns="0" rIns="0" bIns="0" rtlCol="0">
            <a:spAutoFit/>
          </a:bodyPr>
          <a:lstStyle>
            <a:defPPr>
              <a:defRPr lang="en-US"/>
            </a:defPPr>
            <a:lvl1pPr marL="0" algn="l" defTabSz="914400" rtl="0" eaLnBrk="1" latinLnBrk="0" hangingPunct="1">
              <a:defRPr sz="1400" b="1"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460"/>
              </a:lnSpc>
            </a:pPr>
            <a:fld id="{81D60167-4931-47E6-BA6A-407CBD079E47}" type="slidenum">
              <a:rPr lang="en-IN" smtClean="0"/>
              <a:pPr marL="38100">
                <a:lnSpc>
                  <a:spcPts val="1460"/>
                </a:lnSpc>
              </a:pPr>
              <a:t>33</a:t>
            </a:fld>
            <a:endParaRPr dirty="0"/>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41C570DE-5AED-49F9-89E8-2D70A05CA83F}"/>
                  </a:ext>
                </a:extLst>
              </p14:cNvPr>
              <p14:cNvContentPartPr/>
              <p14:nvPr/>
            </p14:nvContentPartPr>
            <p14:xfrm>
              <a:off x="4191120" y="749160"/>
              <a:ext cx="4832640" cy="1340280"/>
            </p14:xfrm>
          </p:contentPart>
        </mc:Choice>
        <mc:Fallback xmlns="">
          <p:pic>
            <p:nvPicPr>
              <p:cNvPr id="2" name="Ink 1">
                <a:extLst>
                  <a:ext uri="{FF2B5EF4-FFF2-40B4-BE49-F238E27FC236}">
                    <a16:creationId xmlns:a16="http://schemas.microsoft.com/office/drawing/2014/main" id="{41C570DE-5AED-49F9-89E8-2D70A05CA83F}"/>
                  </a:ext>
                </a:extLst>
              </p:cNvPr>
              <p:cNvPicPr/>
              <p:nvPr/>
            </p:nvPicPr>
            <p:blipFill>
              <a:blip r:embed="rId5"/>
              <a:stretch>
                <a:fillRect/>
              </a:stretch>
            </p:blipFill>
            <p:spPr>
              <a:xfrm>
                <a:off x="4181760" y="739800"/>
                <a:ext cx="4851360" cy="1359000"/>
              </a:xfrm>
              <a:prstGeom prst="rect">
                <a:avLst/>
              </a:prstGeom>
            </p:spPr>
          </p:pic>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785621" y="183388"/>
            <a:ext cx="4591685" cy="513080"/>
          </a:xfrm>
          <a:prstGeom prst="rect">
            <a:avLst/>
          </a:prstGeom>
        </p:spPr>
        <p:txBody>
          <a:bodyPr vert="horz" wrap="square" lIns="0" tIns="12700" rIns="0" bIns="0" rtlCol="0" anchor="ctr">
            <a:spAutoFit/>
          </a:bodyPr>
          <a:lstStyle/>
          <a:p>
            <a:pPr marL="12700">
              <a:lnSpc>
                <a:spcPct val="100000"/>
              </a:lnSpc>
              <a:spcBef>
                <a:spcPts val="100"/>
              </a:spcBef>
            </a:pPr>
            <a:r>
              <a:rPr sz="3200" spc="-10" dirty="0">
                <a:solidFill>
                  <a:srgbClr val="004990"/>
                </a:solidFill>
              </a:rPr>
              <a:t>Injecting</a:t>
            </a:r>
            <a:r>
              <a:rPr sz="3200" spc="-25" dirty="0">
                <a:solidFill>
                  <a:srgbClr val="004990"/>
                </a:solidFill>
              </a:rPr>
              <a:t> </a:t>
            </a:r>
            <a:r>
              <a:rPr sz="3200" spc="-5" dirty="0">
                <a:solidFill>
                  <a:srgbClr val="004990"/>
                </a:solidFill>
              </a:rPr>
              <a:t>noise</a:t>
            </a:r>
            <a:r>
              <a:rPr sz="3200" spc="-30" dirty="0">
                <a:solidFill>
                  <a:srgbClr val="004990"/>
                </a:solidFill>
              </a:rPr>
              <a:t> </a:t>
            </a:r>
            <a:r>
              <a:rPr sz="3200" spc="-15" dirty="0">
                <a:solidFill>
                  <a:srgbClr val="004990"/>
                </a:solidFill>
              </a:rPr>
              <a:t>(Weight)</a:t>
            </a:r>
            <a:endParaRPr sz="3200"/>
          </a:p>
        </p:txBody>
      </p:sp>
      <p:pic>
        <p:nvPicPr>
          <p:cNvPr id="7" name="object 7"/>
          <p:cNvPicPr/>
          <p:nvPr/>
        </p:nvPicPr>
        <p:blipFill>
          <a:blip r:embed="rId2" cstate="print"/>
          <a:stretch>
            <a:fillRect/>
          </a:stretch>
        </p:blipFill>
        <p:spPr>
          <a:xfrm>
            <a:off x="1905509" y="1193461"/>
            <a:ext cx="149351" cy="149351"/>
          </a:xfrm>
          <a:prstGeom prst="rect">
            <a:avLst/>
          </a:prstGeom>
        </p:spPr>
      </p:pic>
      <p:sp>
        <p:nvSpPr>
          <p:cNvPr id="8" name="object 8"/>
          <p:cNvSpPr txBox="1"/>
          <p:nvPr/>
        </p:nvSpPr>
        <p:spPr>
          <a:xfrm>
            <a:off x="2210180" y="987193"/>
            <a:ext cx="8267700" cy="1156335"/>
          </a:xfrm>
          <a:prstGeom prst="rect">
            <a:avLst/>
          </a:prstGeom>
        </p:spPr>
        <p:txBody>
          <a:bodyPr vert="horz" wrap="square" lIns="0" tIns="105410" rIns="0" bIns="0" rtlCol="0">
            <a:spAutoFit/>
          </a:bodyPr>
          <a:lstStyle/>
          <a:p>
            <a:pPr marL="12700">
              <a:spcBef>
                <a:spcPts val="830"/>
              </a:spcBef>
            </a:pPr>
            <a:r>
              <a:rPr sz="2000" b="1" spc="-5" dirty="0">
                <a:latin typeface="Arial"/>
                <a:cs typeface="Arial"/>
              </a:rPr>
              <a:t>Injecting</a:t>
            </a:r>
            <a:r>
              <a:rPr sz="2000" b="1" spc="-10" dirty="0">
                <a:latin typeface="Arial"/>
                <a:cs typeface="Arial"/>
              </a:rPr>
              <a:t> </a:t>
            </a:r>
            <a:r>
              <a:rPr sz="2000" b="1" spc="-5" dirty="0">
                <a:latin typeface="Arial"/>
                <a:cs typeface="Arial"/>
              </a:rPr>
              <a:t>random</a:t>
            </a:r>
            <a:r>
              <a:rPr sz="2000" b="1" spc="-10" dirty="0">
                <a:latin typeface="Arial"/>
                <a:cs typeface="Arial"/>
              </a:rPr>
              <a:t> </a:t>
            </a:r>
            <a:r>
              <a:rPr sz="2000" b="1" spc="-5" dirty="0">
                <a:latin typeface="Arial"/>
                <a:cs typeface="Arial"/>
              </a:rPr>
              <a:t>noise</a:t>
            </a:r>
            <a:r>
              <a:rPr sz="2000" b="1" spc="-10" dirty="0">
                <a:latin typeface="Arial"/>
                <a:cs typeface="Arial"/>
              </a:rPr>
              <a:t> </a:t>
            </a:r>
            <a:r>
              <a:rPr sz="2000" b="1" spc="-5" dirty="0">
                <a:latin typeface="Arial"/>
                <a:cs typeface="Arial"/>
              </a:rPr>
              <a:t>into weight</a:t>
            </a:r>
            <a:r>
              <a:rPr sz="2000" b="1" spc="-10" dirty="0">
                <a:latin typeface="Arial"/>
                <a:cs typeface="Arial"/>
              </a:rPr>
              <a:t> </a:t>
            </a:r>
            <a:r>
              <a:rPr sz="2000" b="1" spc="-5" dirty="0">
                <a:latin typeface="Arial"/>
                <a:cs typeface="Arial"/>
              </a:rPr>
              <a:t>to improve</a:t>
            </a:r>
            <a:r>
              <a:rPr sz="2000" b="1" spc="-10" dirty="0">
                <a:latin typeface="Arial"/>
                <a:cs typeface="Arial"/>
              </a:rPr>
              <a:t> </a:t>
            </a:r>
            <a:r>
              <a:rPr sz="2000" b="1" spc="-5" dirty="0">
                <a:latin typeface="Arial"/>
                <a:cs typeface="Arial"/>
              </a:rPr>
              <a:t>robustness</a:t>
            </a:r>
            <a:endParaRPr sz="2000">
              <a:latin typeface="Arial"/>
              <a:cs typeface="Arial"/>
            </a:endParaRPr>
          </a:p>
          <a:p>
            <a:pPr marL="12700" marR="5080">
              <a:lnSpc>
                <a:spcPct val="109700"/>
              </a:lnSpc>
              <a:spcBef>
                <a:spcPts val="500"/>
              </a:spcBef>
            </a:pPr>
            <a:r>
              <a:rPr sz="2000" b="1" spc="-5" dirty="0">
                <a:latin typeface="Arial"/>
                <a:cs typeface="Arial"/>
              </a:rPr>
              <a:t>This makes the model relatively insensitive to small variations in the </a:t>
            </a:r>
            <a:r>
              <a:rPr sz="2000" b="1" spc="-545" dirty="0">
                <a:latin typeface="Arial"/>
                <a:cs typeface="Arial"/>
              </a:rPr>
              <a:t> </a:t>
            </a:r>
            <a:r>
              <a:rPr sz="2000" b="1" spc="-5" dirty="0">
                <a:latin typeface="Arial"/>
                <a:cs typeface="Arial"/>
              </a:rPr>
              <a:t>weights</a:t>
            </a:r>
            <a:endParaRPr sz="2000">
              <a:latin typeface="Arial"/>
              <a:cs typeface="Arial"/>
            </a:endParaRPr>
          </a:p>
        </p:txBody>
      </p:sp>
      <p:pic>
        <p:nvPicPr>
          <p:cNvPr id="9" name="object 9"/>
          <p:cNvPicPr/>
          <p:nvPr/>
        </p:nvPicPr>
        <p:blipFill>
          <a:blip r:embed="rId2" cstate="print"/>
          <a:stretch>
            <a:fillRect/>
          </a:stretch>
        </p:blipFill>
        <p:spPr>
          <a:xfrm>
            <a:off x="1905509" y="1591396"/>
            <a:ext cx="149351" cy="149351"/>
          </a:xfrm>
          <a:prstGeom prst="rect">
            <a:avLst/>
          </a:prstGeom>
        </p:spPr>
      </p:pic>
      <p:grpSp>
        <p:nvGrpSpPr>
          <p:cNvPr id="10" name="object 10"/>
          <p:cNvGrpSpPr/>
          <p:nvPr/>
        </p:nvGrpSpPr>
        <p:grpSpPr>
          <a:xfrm>
            <a:off x="3792923" y="2427878"/>
            <a:ext cx="6191250" cy="3433445"/>
            <a:chOff x="2268923" y="2427877"/>
            <a:chExt cx="6191250" cy="3433445"/>
          </a:xfrm>
        </p:grpSpPr>
        <p:pic>
          <p:nvPicPr>
            <p:cNvPr id="11" name="object 11"/>
            <p:cNvPicPr/>
            <p:nvPr/>
          </p:nvPicPr>
          <p:blipFill>
            <a:blip r:embed="rId3" cstate="print"/>
            <a:stretch>
              <a:fillRect/>
            </a:stretch>
          </p:blipFill>
          <p:spPr>
            <a:xfrm>
              <a:off x="2268923" y="2427877"/>
              <a:ext cx="5012689" cy="3433348"/>
            </a:xfrm>
            <a:prstGeom prst="rect">
              <a:avLst/>
            </a:prstGeom>
          </p:spPr>
        </p:pic>
        <p:sp>
          <p:nvSpPr>
            <p:cNvPr id="12" name="object 12"/>
            <p:cNvSpPr/>
            <p:nvPr/>
          </p:nvSpPr>
          <p:spPr>
            <a:xfrm>
              <a:off x="7057950" y="3493955"/>
              <a:ext cx="1402080" cy="912494"/>
            </a:xfrm>
            <a:custGeom>
              <a:avLst/>
              <a:gdLst/>
              <a:ahLst/>
              <a:cxnLst/>
              <a:rect l="l" t="t" r="r" b="b"/>
              <a:pathLst>
                <a:path w="1402079" h="912495">
                  <a:moveTo>
                    <a:pt x="945977" y="0"/>
                  </a:moveTo>
                  <a:lnTo>
                    <a:pt x="945977" y="228051"/>
                  </a:lnTo>
                  <a:lnTo>
                    <a:pt x="0" y="228051"/>
                  </a:lnTo>
                  <a:lnTo>
                    <a:pt x="0" y="684154"/>
                  </a:lnTo>
                  <a:lnTo>
                    <a:pt x="945977" y="684154"/>
                  </a:lnTo>
                  <a:lnTo>
                    <a:pt x="945977" y="912205"/>
                  </a:lnTo>
                  <a:lnTo>
                    <a:pt x="1402079" y="456102"/>
                  </a:lnTo>
                  <a:lnTo>
                    <a:pt x="945977" y="0"/>
                  </a:lnTo>
                  <a:close/>
                </a:path>
              </a:pathLst>
            </a:custGeom>
            <a:solidFill>
              <a:srgbClr val="C8DCC8"/>
            </a:solidFill>
          </p:spPr>
          <p:txBody>
            <a:bodyPr wrap="square" lIns="0" tIns="0" rIns="0" bIns="0" rtlCol="0"/>
            <a:lstStyle/>
            <a:p>
              <a:endParaRPr/>
            </a:p>
          </p:txBody>
        </p:sp>
      </p:grpSp>
      <p:sp>
        <p:nvSpPr>
          <p:cNvPr id="13" name="object 13"/>
          <p:cNvSpPr txBox="1"/>
          <p:nvPr/>
        </p:nvSpPr>
        <p:spPr>
          <a:xfrm>
            <a:off x="4775512" y="2389087"/>
            <a:ext cx="1235710" cy="452120"/>
          </a:xfrm>
          <a:prstGeom prst="rect">
            <a:avLst/>
          </a:prstGeom>
        </p:spPr>
        <p:txBody>
          <a:bodyPr vert="horz" wrap="square" lIns="0" tIns="12700" rIns="0" bIns="0" rtlCol="0">
            <a:spAutoFit/>
          </a:bodyPr>
          <a:lstStyle/>
          <a:p>
            <a:pPr marL="38100">
              <a:spcBef>
                <a:spcPts val="100"/>
              </a:spcBef>
            </a:pPr>
            <a:r>
              <a:rPr sz="4200" spc="-7" baseline="-8928" dirty="0">
                <a:latin typeface="Cambria Math"/>
                <a:cs typeface="Cambria Math"/>
              </a:rPr>
              <a:t>𝜣</a:t>
            </a:r>
            <a:r>
              <a:rPr sz="3000" spc="-562" baseline="-27777" dirty="0">
                <a:latin typeface="Cambria Math"/>
                <a:cs typeface="Cambria Math"/>
              </a:rPr>
              <a:t>𝟏</a:t>
            </a:r>
            <a:r>
              <a:rPr b="1" dirty="0">
                <a:latin typeface="Arial"/>
                <a:cs typeface="Arial"/>
              </a:rPr>
              <a:t>+</a:t>
            </a:r>
            <a:r>
              <a:rPr b="1" spc="-5" dirty="0">
                <a:latin typeface="Arial"/>
                <a:cs typeface="Arial"/>
              </a:rPr>
              <a:t> </a:t>
            </a:r>
            <a:r>
              <a:rPr b="1" dirty="0">
                <a:latin typeface="Arial"/>
                <a:cs typeface="Arial"/>
              </a:rPr>
              <a:t>no</a:t>
            </a:r>
            <a:r>
              <a:rPr b="1" spc="-5" dirty="0">
                <a:latin typeface="Arial"/>
                <a:cs typeface="Arial"/>
              </a:rPr>
              <a:t>ise</a:t>
            </a:r>
            <a:endParaRPr>
              <a:latin typeface="Arial"/>
              <a:cs typeface="Arial"/>
            </a:endParaRPr>
          </a:p>
        </p:txBody>
      </p:sp>
      <p:sp>
        <p:nvSpPr>
          <p:cNvPr id="14" name="object 14"/>
          <p:cNvSpPr txBox="1"/>
          <p:nvPr/>
        </p:nvSpPr>
        <p:spPr>
          <a:xfrm>
            <a:off x="6763759" y="2560843"/>
            <a:ext cx="3747135" cy="452120"/>
          </a:xfrm>
          <a:prstGeom prst="rect">
            <a:avLst/>
          </a:prstGeom>
        </p:spPr>
        <p:txBody>
          <a:bodyPr vert="horz" wrap="square" lIns="0" tIns="12700" rIns="0" bIns="0" rtlCol="0">
            <a:spAutoFit/>
          </a:bodyPr>
          <a:lstStyle/>
          <a:p>
            <a:pPr marL="38100">
              <a:spcBef>
                <a:spcPts val="100"/>
              </a:spcBef>
            </a:pPr>
            <a:r>
              <a:rPr sz="4200" spc="7" baseline="15873" dirty="0">
                <a:latin typeface="Cambria Math"/>
                <a:cs typeface="Cambria Math"/>
              </a:rPr>
              <a:t>𝜣</a:t>
            </a:r>
            <a:r>
              <a:rPr sz="3000" spc="7" baseline="6944" dirty="0">
                <a:latin typeface="Cambria Math"/>
                <a:cs typeface="Cambria Math"/>
              </a:rPr>
              <a:t>𝟐</a:t>
            </a:r>
            <a:r>
              <a:rPr sz="3000" spc="284" baseline="6944" dirty="0">
                <a:latin typeface="Cambria Math"/>
                <a:cs typeface="Cambria Math"/>
              </a:rPr>
              <a:t> </a:t>
            </a:r>
            <a:r>
              <a:rPr sz="2700" b="1" baseline="40123" dirty="0">
                <a:latin typeface="Arial"/>
                <a:cs typeface="Arial"/>
              </a:rPr>
              <a:t>+</a:t>
            </a:r>
            <a:r>
              <a:rPr sz="2700" b="1" spc="-15" baseline="40123" dirty="0">
                <a:latin typeface="Arial"/>
                <a:cs typeface="Arial"/>
              </a:rPr>
              <a:t> </a:t>
            </a:r>
            <a:r>
              <a:rPr sz="2700" b="1" spc="-7" baseline="40123" dirty="0">
                <a:latin typeface="Arial"/>
                <a:cs typeface="Arial"/>
              </a:rPr>
              <a:t>noise</a:t>
            </a:r>
            <a:r>
              <a:rPr sz="2700" b="1" baseline="40123" dirty="0">
                <a:latin typeface="Arial"/>
                <a:cs typeface="Arial"/>
              </a:rPr>
              <a:t> </a:t>
            </a:r>
            <a:r>
              <a:rPr sz="2000" spc="-5" dirty="0">
                <a:latin typeface="Cambria Math"/>
                <a:cs typeface="Cambria Math"/>
              </a:rPr>
              <a:t>𝒐𝒖𝒕𝒑𝒖𝒕</a:t>
            </a:r>
            <a:r>
              <a:rPr sz="2000" spc="100" dirty="0">
                <a:latin typeface="Cambria Math"/>
                <a:cs typeface="Cambria Math"/>
              </a:rPr>
              <a:t> </a:t>
            </a:r>
            <a:r>
              <a:rPr sz="2000" dirty="0">
                <a:latin typeface="Cambria Math"/>
                <a:cs typeface="Cambria Math"/>
              </a:rPr>
              <a:t>=</a:t>
            </a:r>
            <a:r>
              <a:rPr sz="2000" spc="114" dirty="0">
                <a:latin typeface="Cambria Math"/>
                <a:cs typeface="Cambria Math"/>
              </a:rPr>
              <a:t> </a:t>
            </a:r>
            <a:r>
              <a:rPr sz="2000" spc="-5" dirty="0">
                <a:latin typeface="Cambria Math"/>
                <a:cs typeface="Cambria Math"/>
              </a:rPr>
              <a:t>𝒇(𝚯𝒙</a:t>
            </a:r>
            <a:r>
              <a:rPr sz="2000" spc="-10" dirty="0">
                <a:latin typeface="Cambria Math"/>
                <a:cs typeface="Cambria Math"/>
              </a:rPr>
              <a:t> </a:t>
            </a:r>
            <a:r>
              <a:rPr sz="2000" dirty="0">
                <a:latin typeface="Cambria Math"/>
                <a:cs typeface="Cambria Math"/>
              </a:rPr>
              <a:t>+ </a:t>
            </a:r>
            <a:r>
              <a:rPr sz="2000" spc="-5" dirty="0">
                <a:latin typeface="Cambria Math"/>
                <a:cs typeface="Cambria Math"/>
              </a:rPr>
              <a:t>𝒃)</a:t>
            </a:r>
            <a:endParaRPr sz="2000">
              <a:latin typeface="Cambria Math"/>
              <a:cs typeface="Cambria Math"/>
            </a:endParaRPr>
          </a:p>
        </p:txBody>
      </p:sp>
      <p:sp>
        <p:nvSpPr>
          <p:cNvPr id="15" name="object 15"/>
          <p:cNvSpPr txBox="1"/>
          <p:nvPr/>
        </p:nvSpPr>
        <p:spPr>
          <a:xfrm>
            <a:off x="8701157" y="3769016"/>
            <a:ext cx="868680" cy="330200"/>
          </a:xfrm>
          <a:prstGeom prst="rect">
            <a:avLst/>
          </a:prstGeom>
        </p:spPr>
        <p:txBody>
          <a:bodyPr vert="horz" wrap="square" lIns="0" tIns="12700" rIns="0" bIns="0" rtlCol="0">
            <a:spAutoFit/>
          </a:bodyPr>
          <a:lstStyle/>
          <a:p>
            <a:pPr marL="12700">
              <a:spcBef>
                <a:spcPts val="100"/>
              </a:spcBef>
            </a:pPr>
            <a:r>
              <a:rPr sz="2000" spc="-5" dirty="0">
                <a:latin typeface="Cambria Math"/>
                <a:cs typeface="Cambria Math"/>
              </a:rPr>
              <a:t>𝒐𝒖</a:t>
            </a:r>
            <a:r>
              <a:rPr sz="2000" dirty="0">
                <a:latin typeface="Cambria Math"/>
                <a:cs typeface="Cambria Math"/>
              </a:rPr>
              <a:t>𝒕</a:t>
            </a:r>
            <a:r>
              <a:rPr sz="2000" spc="-5" dirty="0">
                <a:latin typeface="Cambria Math"/>
                <a:cs typeface="Cambria Math"/>
              </a:rPr>
              <a:t>𝒑𝒖𝒕</a:t>
            </a:r>
            <a:endParaRPr sz="2000">
              <a:latin typeface="Cambria Math"/>
              <a:cs typeface="Cambria Math"/>
            </a:endParaRPr>
          </a:p>
        </p:txBody>
      </p:sp>
      <p:pic>
        <p:nvPicPr>
          <p:cNvPr id="16" name="object 16"/>
          <p:cNvPicPr/>
          <p:nvPr/>
        </p:nvPicPr>
        <p:blipFill>
          <a:blip r:embed="rId4" cstate="print"/>
          <a:stretch>
            <a:fillRect/>
          </a:stretch>
        </p:blipFill>
        <p:spPr>
          <a:xfrm>
            <a:off x="1986886" y="3346978"/>
            <a:ext cx="1794144" cy="1195034"/>
          </a:xfrm>
          <a:prstGeom prst="rect">
            <a:avLst/>
          </a:prstGeom>
        </p:spPr>
      </p:pic>
      <p:sp>
        <p:nvSpPr>
          <p:cNvPr id="17" name="object 17"/>
          <p:cNvSpPr txBox="1">
            <a:spLocks noGrp="1"/>
          </p:cNvSpPr>
          <p:nvPr>
            <p:ph type="ftr" sz="quarter" idx="5"/>
          </p:nvPr>
        </p:nvSpPr>
        <p:spPr>
          <a:xfrm>
            <a:off x="6193600" y="6541868"/>
            <a:ext cx="870584" cy="256540"/>
          </a:xfrm>
          <a:prstGeom prst="rect">
            <a:avLst/>
          </a:prstGeom>
        </p:spPr>
        <p:txBody>
          <a:bodyPr vert="horz" wrap="square" lIns="0" tIns="0" rIns="0" bIns="0" rtlCol="0">
            <a:spAutoFit/>
          </a:bodyPr>
          <a:lstStyle>
            <a:defPPr>
              <a:defRPr lang="en-US"/>
            </a:defPPr>
            <a:lvl1pPr marL="0" algn="l" defTabSz="914400" rtl="0" eaLnBrk="1" latinLnBrk="0" hangingPunct="1">
              <a:defRPr sz="1600" b="1" i="1" kern="1200">
                <a:solidFill>
                  <a:schemeClr val="bg1"/>
                </a:solidFill>
                <a:latin typeface="Georgia"/>
                <a:ea typeface="+mn-ea"/>
                <a:cs typeface="Georgi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885"/>
              </a:lnSpc>
            </a:pPr>
            <a:r>
              <a:rPr lang="en-IN" spc="-5"/>
              <a:t>InfoLab</a:t>
            </a:r>
            <a:endParaRPr spc="-5" dirty="0"/>
          </a:p>
        </p:txBody>
      </p:sp>
      <p:sp>
        <p:nvSpPr>
          <p:cNvPr id="18" name="object 18"/>
          <p:cNvSpPr txBox="1">
            <a:spLocks noGrp="1"/>
          </p:cNvSpPr>
          <p:nvPr>
            <p:ph type="sldNum" sz="quarter" idx="7"/>
          </p:nvPr>
        </p:nvSpPr>
        <p:spPr>
          <a:xfrm>
            <a:off x="4278138" y="6587087"/>
            <a:ext cx="273685" cy="203200"/>
          </a:xfrm>
          <a:prstGeom prst="rect">
            <a:avLst/>
          </a:prstGeom>
        </p:spPr>
        <p:txBody>
          <a:bodyPr vert="horz" wrap="square" lIns="0" tIns="0" rIns="0" bIns="0" rtlCol="0">
            <a:spAutoFit/>
          </a:bodyPr>
          <a:lstStyle>
            <a:defPPr>
              <a:defRPr lang="en-US"/>
            </a:defPPr>
            <a:lvl1pPr marL="0" algn="l" defTabSz="914400" rtl="0" eaLnBrk="1" latinLnBrk="0" hangingPunct="1">
              <a:defRPr sz="1400" b="1"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460"/>
              </a:lnSpc>
            </a:pPr>
            <a:fld id="{81D60167-4931-47E6-BA6A-407CBD079E47}" type="slidenum">
              <a:rPr lang="en-IN" smtClean="0"/>
              <a:pPr marL="38100">
                <a:lnSpc>
                  <a:spcPts val="1460"/>
                </a:lnSpc>
              </a:pPr>
              <a:t>34</a:t>
            </a:fld>
            <a:endParaRPr dirty="0"/>
          </a:p>
        </p:txBody>
      </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73B2EBC2-89D7-4C78-A6A4-0F01E9080A52}"/>
                  </a:ext>
                </a:extLst>
              </p14:cNvPr>
              <p14:cNvContentPartPr/>
              <p14:nvPr/>
            </p14:nvContentPartPr>
            <p14:xfrm>
              <a:off x="2381400" y="704880"/>
              <a:ext cx="7251840" cy="2140200"/>
            </p14:xfrm>
          </p:contentPart>
        </mc:Choice>
        <mc:Fallback xmlns="">
          <p:pic>
            <p:nvPicPr>
              <p:cNvPr id="2" name="Ink 1">
                <a:extLst>
                  <a:ext uri="{FF2B5EF4-FFF2-40B4-BE49-F238E27FC236}">
                    <a16:creationId xmlns:a16="http://schemas.microsoft.com/office/drawing/2014/main" id="{73B2EBC2-89D7-4C78-A6A4-0F01E9080A52}"/>
                  </a:ext>
                </a:extLst>
              </p:cNvPr>
              <p:cNvPicPr/>
              <p:nvPr/>
            </p:nvPicPr>
            <p:blipFill>
              <a:blip r:embed="rId6"/>
              <a:stretch>
                <a:fillRect/>
              </a:stretch>
            </p:blipFill>
            <p:spPr>
              <a:xfrm>
                <a:off x="2372040" y="695520"/>
                <a:ext cx="7270560" cy="2158920"/>
              </a:xfrm>
              <a:prstGeom prst="rect">
                <a:avLst/>
              </a:prstGeom>
            </p:spPr>
          </p:pic>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7286" y="1225805"/>
            <a:ext cx="160020" cy="163575"/>
          </a:xfrm>
          <a:prstGeom prst="rect">
            <a:avLst/>
          </a:prstGeom>
        </p:spPr>
      </p:pic>
      <p:sp>
        <p:nvSpPr>
          <p:cNvPr id="3" name="object 3"/>
          <p:cNvSpPr txBox="1"/>
          <p:nvPr/>
        </p:nvSpPr>
        <p:spPr>
          <a:xfrm>
            <a:off x="2210180" y="1105725"/>
            <a:ext cx="8065770" cy="360680"/>
          </a:xfrm>
          <a:prstGeom prst="rect">
            <a:avLst/>
          </a:prstGeom>
        </p:spPr>
        <p:txBody>
          <a:bodyPr vert="horz" wrap="square" lIns="0" tIns="12700" rIns="0" bIns="0" rtlCol="0">
            <a:spAutoFit/>
          </a:bodyPr>
          <a:lstStyle/>
          <a:p>
            <a:pPr marL="12700">
              <a:spcBef>
                <a:spcPts val="100"/>
              </a:spcBef>
            </a:pPr>
            <a:r>
              <a:rPr sz="2200" b="1" dirty="0">
                <a:latin typeface="Arial"/>
                <a:cs typeface="Arial"/>
              </a:rPr>
              <a:t>Most datasets</a:t>
            </a:r>
            <a:r>
              <a:rPr sz="2200" b="1" spc="-5" dirty="0">
                <a:latin typeface="Arial"/>
                <a:cs typeface="Arial"/>
              </a:rPr>
              <a:t> </a:t>
            </a:r>
            <a:r>
              <a:rPr sz="2200" b="1" dirty="0">
                <a:latin typeface="Arial"/>
                <a:cs typeface="Arial"/>
              </a:rPr>
              <a:t>have </a:t>
            </a:r>
            <a:r>
              <a:rPr sz="2200" b="1" spc="-5" dirty="0">
                <a:latin typeface="Arial"/>
                <a:cs typeface="Arial"/>
              </a:rPr>
              <a:t>some </a:t>
            </a:r>
            <a:r>
              <a:rPr sz="2200" b="1" dirty="0">
                <a:latin typeface="Arial"/>
                <a:cs typeface="Arial"/>
              </a:rPr>
              <a:t>amount</a:t>
            </a:r>
            <a:r>
              <a:rPr sz="2200" b="1" spc="5" dirty="0">
                <a:latin typeface="Arial"/>
                <a:cs typeface="Arial"/>
              </a:rPr>
              <a:t> </a:t>
            </a:r>
            <a:r>
              <a:rPr sz="2200" b="1" dirty="0">
                <a:latin typeface="Arial"/>
                <a:cs typeface="Arial"/>
              </a:rPr>
              <a:t>of </a:t>
            </a:r>
            <a:r>
              <a:rPr sz="2200" b="1" spc="-5" dirty="0">
                <a:latin typeface="Arial"/>
                <a:cs typeface="Arial"/>
              </a:rPr>
              <a:t>mistakes </a:t>
            </a:r>
            <a:r>
              <a:rPr sz="2200" b="1" dirty="0">
                <a:latin typeface="Arial"/>
                <a:cs typeface="Arial"/>
              </a:rPr>
              <a:t>in</a:t>
            </a:r>
            <a:r>
              <a:rPr sz="2200" b="1" spc="5" dirty="0">
                <a:latin typeface="Arial"/>
                <a:cs typeface="Arial"/>
              </a:rPr>
              <a:t> </a:t>
            </a:r>
            <a:r>
              <a:rPr sz="2200" b="1" dirty="0">
                <a:latin typeface="Arial"/>
                <a:cs typeface="Arial"/>
              </a:rPr>
              <a:t>the</a:t>
            </a:r>
            <a:r>
              <a:rPr sz="2200" b="1" spc="-10" dirty="0">
                <a:latin typeface="Arial"/>
                <a:cs typeface="Arial"/>
              </a:rPr>
              <a:t> </a:t>
            </a:r>
            <a:r>
              <a:rPr sz="2200" dirty="0">
                <a:latin typeface="Cambria Math"/>
                <a:cs typeface="Cambria Math"/>
              </a:rPr>
              <a:t>𝒚</a:t>
            </a:r>
            <a:r>
              <a:rPr sz="2200" spc="125" dirty="0">
                <a:latin typeface="Cambria Math"/>
                <a:cs typeface="Cambria Math"/>
              </a:rPr>
              <a:t> </a:t>
            </a:r>
            <a:r>
              <a:rPr sz="2200" b="1" dirty="0">
                <a:latin typeface="Arial"/>
                <a:cs typeface="Arial"/>
              </a:rPr>
              <a:t>labels</a:t>
            </a:r>
            <a:endParaRPr sz="2200" dirty="0">
              <a:latin typeface="Arial"/>
              <a:cs typeface="Arial"/>
            </a:endParaRPr>
          </a:p>
        </p:txBody>
      </p:sp>
      <p:sp>
        <p:nvSpPr>
          <p:cNvPr id="7" name="object 7"/>
          <p:cNvSpPr txBox="1">
            <a:spLocks noGrp="1"/>
          </p:cNvSpPr>
          <p:nvPr>
            <p:ph type="title"/>
          </p:nvPr>
        </p:nvSpPr>
        <p:spPr>
          <a:xfrm>
            <a:off x="1181099" y="379108"/>
            <a:ext cx="4305300" cy="513080"/>
          </a:xfrm>
          <a:prstGeom prst="rect">
            <a:avLst/>
          </a:prstGeom>
        </p:spPr>
        <p:txBody>
          <a:bodyPr vert="horz" wrap="square" lIns="0" tIns="12700" rIns="0" bIns="0" rtlCol="0" anchor="ctr">
            <a:spAutoFit/>
          </a:bodyPr>
          <a:lstStyle/>
          <a:p>
            <a:pPr marL="12700">
              <a:lnSpc>
                <a:spcPct val="100000"/>
              </a:lnSpc>
              <a:spcBef>
                <a:spcPts val="100"/>
              </a:spcBef>
            </a:pPr>
            <a:r>
              <a:rPr sz="3200" spc="-10" dirty="0">
                <a:solidFill>
                  <a:srgbClr val="004990"/>
                </a:solidFill>
              </a:rPr>
              <a:t>Injecting</a:t>
            </a:r>
            <a:r>
              <a:rPr sz="3200" spc="-25" dirty="0">
                <a:solidFill>
                  <a:srgbClr val="004990"/>
                </a:solidFill>
              </a:rPr>
              <a:t> </a:t>
            </a:r>
            <a:r>
              <a:rPr sz="3200" spc="-5" dirty="0">
                <a:solidFill>
                  <a:srgbClr val="004990"/>
                </a:solidFill>
              </a:rPr>
              <a:t>noise</a:t>
            </a:r>
            <a:r>
              <a:rPr sz="3200" spc="-20" dirty="0">
                <a:solidFill>
                  <a:srgbClr val="004990"/>
                </a:solidFill>
              </a:rPr>
              <a:t> </a:t>
            </a:r>
            <a:r>
              <a:rPr sz="3200" spc="-10" dirty="0">
                <a:solidFill>
                  <a:srgbClr val="004990"/>
                </a:solidFill>
              </a:rPr>
              <a:t>(Label)</a:t>
            </a:r>
            <a:endParaRPr sz="3200" dirty="0"/>
          </a:p>
        </p:txBody>
      </p:sp>
      <p:pic>
        <p:nvPicPr>
          <p:cNvPr id="8" name="object 8"/>
          <p:cNvPicPr/>
          <p:nvPr/>
        </p:nvPicPr>
        <p:blipFill>
          <a:blip r:embed="rId3" cstate="print"/>
          <a:stretch>
            <a:fillRect/>
          </a:stretch>
        </p:blipFill>
        <p:spPr>
          <a:xfrm>
            <a:off x="1789175" y="2637286"/>
            <a:ext cx="5083454" cy="2018005"/>
          </a:xfrm>
          <a:prstGeom prst="rect">
            <a:avLst/>
          </a:prstGeom>
        </p:spPr>
      </p:pic>
      <p:sp>
        <p:nvSpPr>
          <p:cNvPr id="9" name="object 9"/>
          <p:cNvSpPr txBox="1"/>
          <p:nvPr/>
        </p:nvSpPr>
        <p:spPr>
          <a:xfrm>
            <a:off x="1867916" y="4737510"/>
            <a:ext cx="1867535" cy="299720"/>
          </a:xfrm>
          <a:prstGeom prst="rect">
            <a:avLst/>
          </a:prstGeom>
        </p:spPr>
        <p:txBody>
          <a:bodyPr vert="horz" wrap="square" lIns="0" tIns="12700" rIns="0" bIns="0" rtlCol="0">
            <a:spAutoFit/>
          </a:bodyPr>
          <a:lstStyle/>
          <a:p>
            <a:pPr marL="12700">
              <a:spcBef>
                <a:spcPts val="100"/>
              </a:spcBef>
            </a:pPr>
            <a:r>
              <a:rPr b="1" spc="-5" dirty="0">
                <a:latin typeface="Arial"/>
                <a:cs typeface="Arial"/>
              </a:rPr>
              <a:t>Input</a:t>
            </a:r>
            <a:r>
              <a:rPr b="1" spc="-35" dirty="0">
                <a:latin typeface="Arial"/>
                <a:cs typeface="Arial"/>
              </a:rPr>
              <a:t> </a:t>
            </a:r>
            <a:r>
              <a:rPr b="1" spc="-5" dirty="0">
                <a:latin typeface="Arial"/>
                <a:cs typeface="Arial"/>
              </a:rPr>
              <a:t>data</a:t>
            </a:r>
            <a:r>
              <a:rPr b="1" spc="-40" dirty="0">
                <a:latin typeface="Arial"/>
                <a:cs typeface="Arial"/>
              </a:rPr>
              <a:t> </a:t>
            </a:r>
            <a:r>
              <a:rPr b="1" spc="-5" dirty="0">
                <a:latin typeface="Arial"/>
                <a:cs typeface="Arial"/>
              </a:rPr>
              <a:t>vector</a:t>
            </a:r>
            <a:endParaRPr>
              <a:latin typeface="Arial"/>
              <a:cs typeface="Arial"/>
            </a:endParaRPr>
          </a:p>
        </p:txBody>
      </p:sp>
      <p:sp>
        <p:nvSpPr>
          <p:cNvPr id="10" name="object 10"/>
          <p:cNvSpPr txBox="1"/>
          <p:nvPr/>
        </p:nvSpPr>
        <p:spPr>
          <a:xfrm>
            <a:off x="4009539" y="2202362"/>
            <a:ext cx="2756535" cy="299720"/>
          </a:xfrm>
          <a:prstGeom prst="rect">
            <a:avLst/>
          </a:prstGeom>
        </p:spPr>
        <p:txBody>
          <a:bodyPr vert="horz" wrap="square" lIns="0" tIns="12700" rIns="0" bIns="0" rtlCol="0">
            <a:spAutoFit/>
          </a:bodyPr>
          <a:lstStyle/>
          <a:p>
            <a:pPr marL="12700">
              <a:spcBef>
                <a:spcPts val="100"/>
              </a:spcBef>
            </a:pPr>
            <a:r>
              <a:rPr b="1" spc="-5" dirty="0">
                <a:latin typeface="Arial"/>
                <a:cs typeface="Arial"/>
              </a:rPr>
              <a:t>Output</a:t>
            </a:r>
            <a:r>
              <a:rPr b="1" spc="-35" dirty="0">
                <a:latin typeface="Arial"/>
                <a:cs typeface="Arial"/>
              </a:rPr>
              <a:t> </a:t>
            </a:r>
            <a:r>
              <a:rPr b="1" spc="-5" dirty="0">
                <a:latin typeface="Arial"/>
                <a:cs typeface="Arial"/>
              </a:rPr>
              <a:t>probability</a:t>
            </a:r>
            <a:r>
              <a:rPr b="1" spc="-35" dirty="0">
                <a:latin typeface="Arial"/>
                <a:cs typeface="Arial"/>
              </a:rPr>
              <a:t> </a:t>
            </a:r>
            <a:r>
              <a:rPr b="1" spc="-5" dirty="0">
                <a:latin typeface="Arial"/>
                <a:cs typeface="Arial"/>
              </a:rPr>
              <a:t>vector</a:t>
            </a:r>
            <a:endParaRPr>
              <a:latin typeface="Arial"/>
              <a:cs typeface="Arial"/>
            </a:endParaRPr>
          </a:p>
        </p:txBody>
      </p:sp>
      <p:pic>
        <p:nvPicPr>
          <p:cNvPr id="11" name="object 11"/>
          <p:cNvPicPr/>
          <p:nvPr/>
        </p:nvPicPr>
        <p:blipFill>
          <a:blip r:embed="rId4" cstate="print"/>
          <a:stretch>
            <a:fillRect/>
          </a:stretch>
        </p:blipFill>
        <p:spPr>
          <a:xfrm>
            <a:off x="7556317" y="2791096"/>
            <a:ext cx="1073323" cy="1864194"/>
          </a:xfrm>
          <a:prstGeom prst="rect">
            <a:avLst/>
          </a:prstGeom>
        </p:spPr>
      </p:pic>
      <p:sp>
        <p:nvSpPr>
          <p:cNvPr id="12" name="object 12"/>
          <p:cNvSpPr txBox="1"/>
          <p:nvPr/>
        </p:nvSpPr>
        <p:spPr>
          <a:xfrm>
            <a:off x="7557244" y="2746667"/>
            <a:ext cx="949094" cy="1843453"/>
          </a:xfrm>
          <a:prstGeom prst="rect">
            <a:avLst/>
          </a:prstGeom>
          <a:solidFill>
            <a:srgbClr val="FFFFFF"/>
          </a:solidFill>
        </p:spPr>
        <p:txBody>
          <a:bodyPr vert="horz" wrap="square" lIns="0" tIns="179705" rIns="0" bIns="0" rtlCol="0">
            <a:spAutoFit/>
          </a:bodyPr>
          <a:lstStyle/>
          <a:p>
            <a:pPr algn="ctr">
              <a:spcBef>
                <a:spcPts val="1415"/>
              </a:spcBef>
            </a:pPr>
            <a:r>
              <a:rPr sz="3600" b="1" dirty="0">
                <a:latin typeface="Arial"/>
                <a:cs typeface="Arial"/>
              </a:rPr>
              <a:t>1</a:t>
            </a:r>
            <a:endParaRPr sz="3600" dirty="0">
              <a:latin typeface="Arial"/>
              <a:cs typeface="Arial"/>
            </a:endParaRPr>
          </a:p>
          <a:p>
            <a:pPr algn="ctr">
              <a:spcBef>
                <a:spcPts val="5"/>
              </a:spcBef>
            </a:pPr>
            <a:r>
              <a:rPr sz="3600" b="1" dirty="0">
                <a:latin typeface="Arial"/>
                <a:cs typeface="Arial"/>
              </a:rPr>
              <a:t>0</a:t>
            </a:r>
            <a:endParaRPr sz="3600" dirty="0">
              <a:latin typeface="Arial"/>
              <a:cs typeface="Arial"/>
            </a:endParaRPr>
          </a:p>
          <a:p>
            <a:pPr algn="ctr">
              <a:spcBef>
                <a:spcPts val="10"/>
              </a:spcBef>
            </a:pPr>
            <a:r>
              <a:rPr sz="3600" b="1" dirty="0">
                <a:latin typeface="Arial"/>
                <a:cs typeface="Arial"/>
              </a:rPr>
              <a:t>0</a:t>
            </a:r>
            <a:endParaRPr sz="3600" dirty="0">
              <a:latin typeface="Arial"/>
              <a:cs typeface="Arial"/>
            </a:endParaRPr>
          </a:p>
        </p:txBody>
      </p:sp>
      <p:pic>
        <p:nvPicPr>
          <p:cNvPr id="13" name="object 13"/>
          <p:cNvPicPr/>
          <p:nvPr/>
        </p:nvPicPr>
        <p:blipFill>
          <a:blip r:embed="rId4" cstate="print"/>
          <a:stretch>
            <a:fillRect/>
          </a:stretch>
        </p:blipFill>
        <p:spPr>
          <a:xfrm>
            <a:off x="9079018" y="2796878"/>
            <a:ext cx="1073323" cy="1864194"/>
          </a:xfrm>
          <a:prstGeom prst="rect">
            <a:avLst/>
          </a:prstGeom>
        </p:spPr>
      </p:pic>
      <p:sp>
        <p:nvSpPr>
          <p:cNvPr id="14" name="object 14"/>
          <p:cNvSpPr txBox="1"/>
          <p:nvPr/>
        </p:nvSpPr>
        <p:spPr>
          <a:xfrm>
            <a:off x="9183513" y="2886765"/>
            <a:ext cx="762000" cy="1261884"/>
          </a:xfrm>
          <a:prstGeom prst="rect">
            <a:avLst/>
          </a:prstGeom>
          <a:solidFill>
            <a:srgbClr val="FFFFFF"/>
          </a:solidFill>
        </p:spPr>
        <p:txBody>
          <a:bodyPr vert="horz" wrap="square" lIns="0" tIns="0" rIns="0" bIns="0" rtlCol="0">
            <a:spAutoFit/>
          </a:bodyPr>
          <a:lstStyle/>
          <a:p>
            <a:pPr>
              <a:lnSpc>
                <a:spcPct val="100000"/>
              </a:lnSpc>
            </a:pPr>
            <a:endParaRPr dirty="0">
              <a:latin typeface="Times New Roman"/>
              <a:cs typeface="Times New Roman"/>
            </a:endParaRPr>
          </a:p>
          <a:p>
            <a:pPr marL="107950" marR="99695" algn="just">
              <a:spcBef>
                <a:spcPts val="1180"/>
              </a:spcBef>
            </a:pPr>
            <a:r>
              <a:rPr spc="-5" dirty="0">
                <a:latin typeface="Arial MT"/>
                <a:cs typeface="Arial MT"/>
              </a:rPr>
              <a:t>no</a:t>
            </a:r>
            <a:r>
              <a:rPr dirty="0">
                <a:latin typeface="Arial MT"/>
                <a:cs typeface="Arial MT"/>
              </a:rPr>
              <a:t>ise  </a:t>
            </a:r>
            <a:r>
              <a:rPr spc="-5" dirty="0">
                <a:latin typeface="Arial MT"/>
                <a:cs typeface="Arial MT"/>
              </a:rPr>
              <a:t>no</a:t>
            </a:r>
            <a:r>
              <a:rPr dirty="0">
                <a:latin typeface="Arial MT"/>
                <a:cs typeface="Arial MT"/>
              </a:rPr>
              <a:t>ise  </a:t>
            </a:r>
            <a:r>
              <a:rPr spc="-5" dirty="0">
                <a:latin typeface="Arial MT"/>
                <a:cs typeface="Arial MT"/>
              </a:rPr>
              <a:t>no</a:t>
            </a:r>
            <a:r>
              <a:rPr dirty="0">
                <a:latin typeface="Arial MT"/>
                <a:cs typeface="Arial MT"/>
              </a:rPr>
              <a:t>ise</a:t>
            </a:r>
          </a:p>
        </p:txBody>
      </p:sp>
      <p:grpSp>
        <p:nvGrpSpPr>
          <p:cNvPr id="15" name="object 15"/>
          <p:cNvGrpSpPr/>
          <p:nvPr/>
        </p:nvGrpSpPr>
        <p:grpSpPr>
          <a:xfrm>
            <a:off x="7451470" y="2584727"/>
            <a:ext cx="2824480" cy="2236470"/>
            <a:chOff x="5914364" y="2559782"/>
            <a:chExt cx="2824480" cy="2236470"/>
          </a:xfrm>
        </p:grpSpPr>
        <p:sp>
          <p:nvSpPr>
            <p:cNvPr id="16" name="object 16"/>
            <p:cNvSpPr/>
            <p:nvPr/>
          </p:nvSpPr>
          <p:spPr>
            <a:xfrm>
              <a:off x="7115480" y="3643629"/>
              <a:ext cx="328295" cy="327660"/>
            </a:xfrm>
            <a:custGeom>
              <a:avLst/>
              <a:gdLst/>
              <a:ahLst/>
              <a:cxnLst/>
              <a:rect l="l" t="t" r="r" b="b"/>
              <a:pathLst>
                <a:path w="328295" h="327660">
                  <a:moveTo>
                    <a:pt x="328002" y="111760"/>
                  </a:moveTo>
                  <a:lnTo>
                    <a:pt x="216484" y="111760"/>
                  </a:lnTo>
                  <a:lnTo>
                    <a:pt x="216484" y="0"/>
                  </a:lnTo>
                  <a:lnTo>
                    <a:pt x="111518" y="0"/>
                  </a:lnTo>
                  <a:lnTo>
                    <a:pt x="111518" y="111760"/>
                  </a:lnTo>
                  <a:lnTo>
                    <a:pt x="0" y="111760"/>
                  </a:lnTo>
                  <a:lnTo>
                    <a:pt x="0" y="215900"/>
                  </a:lnTo>
                  <a:lnTo>
                    <a:pt x="111518" y="215900"/>
                  </a:lnTo>
                  <a:lnTo>
                    <a:pt x="111518" y="327660"/>
                  </a:lnTo>
                  <a:lnTo>
                    <a:pt x="216484" y="327660"/>
                  </a:lnTo>
                  <a:lnTo>
                    <a:pt x="216484" y="215900"/>
                  </a:lnTo>
                  <a:lnTo>
                    <a:pt x="328002" y="215900"/>
                  </a:lnTo>
                  <a:lnTo>
                    <a:pt x="328002" y="111760"/>
                  </a:lnTo>
                  <a:close/>
                </a:path>
              </a:pathLst>
            </a:custGeom>
            <a:solidFill>
              <a:srgbClr val="4BACC6"/>
            </a:solidFill>
          </p:spPr>
          <p:txBody>
            <a:bodyPr wrap="square" lIns="0" tIns="0" rIns="0" bIns="0" rtlCol="0"/>
            <a:lstStyle/>
            <a:p>
              <a:endParaRPr/>
            </a:p>
          </p:txBody>
        </p:sp>
        <p:sp>
          <p:nvSpPr>
            <p:cNvPr id="17" name="object 17"/>
            <p:cNvSpPr/>
            <p:nvPr/>
          </p:nvSpPr>
          <p:spPr>
            <a:xfrm>
              <a:off x="7115488" y="3643449"/>
              <a:ext cx="328295" cy="328295"/>
            </a:xfrm>
            <a:custGeom>
              <a:avLst/>
              <a:gdLst/>
              <a:ahLst/>
              <a:cxnLst/>
              <a:rect l="l" t="t" r="r" b="b"/>
              <a:pathLst>
                <a:path w="328295" h="328295">
                  <a:moveTo>
                    <a:pt x="0" y="111511"/>
                  </a:moveTo>
                  <a:lnTo>
                    <a:pt x="111511" y="111511"/>
                  </a:lnTo>
                  <a:lnTo>
                    <a:pt x="111511" y="0"/>
                  </a:lnTo>
                  <a:lnTo>
                    <a:pt x="216484" y="0"/>
                  </a:lnTo>
                  <a:lnTo>
                    <a:pt x="216484" y="111511"/>
                  </a:lnTo>
                  <a:lnTo>
                    <a:pt x="327996" y="111511"/>
                  </a:lnTo>
                  <a:lnTo>
                    <a:pt x="327996" y="216484"/>
                  </a:lnTo>
                  <a:lnTo>
                    <a:pt x="216484" y="216484"/>
                  </a:lnTo>
                  <a:lnTo>
                    <a:pt x="216484" y="327996"/>
                  </a:lnTo>
                  <a:lnTo>
                    <a:pt x="111511" y="327996"/>
                  </a:lnTo>
                  <a:lnTo>
                    <a:pt x="111511" y="216484"/>
                  </a:lnTo>
                  <a:lnTo>
                    <a:pt x="0" y="216484"/>
                  </a:lnTo>
                  <a:lnTo>
                    <a:pt x="0" y="111511"/>
                  </a:lnTo>
                  <a:close/>
                </a:path>
              </a:pathLst>
            </a:custGeom>
            <a:ln w="25400">
              <a:solidFill>
                <a:srgbClr val="357D91"/>
              </a:solidFill>
            </a:ln>
          </p:spPr>
          <p:txBody>
            <a:bodyPr wrap="square" lIns="0" tIns="0" rIns="0" bIns="0" rtlCol="0"/>
            <a:lstStyle/>
            <a:p>
              <a:endParaRPr/>
            </a:p>
          </p:txBody>
        </p:sp>
        <p:sp>
          <p:nvSpPr>
            <p:cNvPr id="18" name="object 18"/>
            <p:cNvSpPr/>
            <p:nvPr/>
          </p:nvSpPr>
          <p:spPr>
            <a:xfrm>
              <a:off x="5933414" y="2578832"/>
              <a:ext cx="2786380" cy="2198370"/>
            </a:xfrm>
            <a:custGeom>
              <a:avLst/>
              <a:gdLst/>
              <a:ahLst/>
              <a:cxnLst/>
              <a:rect l="l" t="t" r="r" b="b"/>
              <a:pathLst>
                <a:path w="2786379" h="2198370">
                  <a:moveTo>
                    <a:pt x="0" y="0"/>
                  </a:moveTo>
                  <a:lnTo>
                    <a:pt x="2786043" y="0"/>
                  </a:lnTo>
                  <a:lnTo>
                    <a:pt x="2786043" y="2198336"/>
                  </a:lnTo>
                  <a:lnTo>
                    <a:pt x="0" y="2198336"/>
                  </a:lnTo>
                  <a:lnTo>
                    <a:pt x="0" y="0"/>
                  </a:lnTo>
                  <a:close/>
                </a:path>
              </a:pathLst>
            </a:custGeom>
            <a:ln w="38100">
              <a:solidFill>
                <a:srgbClr val="FF0000"/>
              </a:solidFill>
            </a:ln>
          </p:spPr>
          <p:txBody>
            <a:bodyPr wrap="square" lIns="0" tIns="0" rIns="0" bIns="0" rtlCol="0"/>
            <a:lstStyle/>
            <a:p>
              <a:endParaRPr/>
            </a:p>
          </p:txBody>
        </p:sp>
      </p:grpSp>
      <p:sp>
        <p:nvSpPr>
          <p:cNvPr id="19" name="object 19"/>
          <p:cNvSpPr txBox="1"/>
          <p:nvPr/>
        </p:nvSpPr>
        <p:spPr>
          <a:xfrm>
            <a:off x="6713489" y="4797350"/>
            <a:ext cx="3455670" cy="299720"/>
          </a:xfrm>
          <a:prstGeom prst="rect">
            <a:avLst/>
          </a:prstGeom>
        </p:spPr>
        <p:txBody>
          <a:bodyPr vert="horz" wrap="square" lIns="0" tIns="12700" rIns="0" bIns="0" rtlCol="0">
            <a:spAutoFit/>
          </a:bodyPr>
          <a:lstStyle/>
          <a:p>
            <a:pPr marL="12700">
              <a:spcBef>
                <a:spcPts val="100"/>
              </a:spcBef>
            </a:pPr>
            <a:r>
              <a:rPr b="1" spc="-5" dirty="0">
                <a:latin typeface="Arial"/>
                <a:cs typeface="Arial"/>
              </a:rPr>
              <a:t>Label</a:t>
            </a:r>
            <a:r>
              <a:rPr b="1" spc="-10" dirty="0">
                <a:latin typeface="Arial"/>
                <a:cs typeface="Arial"/>
              </a:rPr>
              <a:t> </a:t>
            </a:r>
            <a:r>
              <a:rPr b="1" spc="-5" dirty="0">
                <a:latin typeface="Arial"/>
                <a:cs typeface="Arial"/>
              </a:rPr>
              <a:t>vector </a:t>
            </a:r>
            <a:r>
              <a:rPr b="1" dirty="0">
                <a:latin typeface="Arial"/>
                <a:cs typeface="Arial"/>
              </a:rPr>
              <a:t>with</a:t>
            </a:r>
            <a:r>
              <a:rPr b="1" spc="-10" dirty="0">
                <a:latin typeface="Arial"/>
                <a:cs typeface="Arial"/>
              </a:rPr>
              <a:t> </a:t>
            </a:r>
            <a:r>
              <a:rPr b="1" spc="-5" dirty="0">
                <a:latin typeface="Arial"/>
                <a:cs typeface="Arial"/>
              </a:rPr>
              <a:t>random noise</a:t>
            </a:r>
            <a:endParaRPr>
              <a:latin typeface="Arial"/>
              <a:cs typeface="Arial"/>
            </a:endParaRPr>
          </a:p>
        </p:txBody>
      </p:sp>
      <p:grpSp>
        <p:nvGrpSpPr>
          <p:cNvPr id="20" name="object 20"/>
          <p:cNvGrpSpPr/>
          <p:nvPr/>
        </p:nvGrpSpPr>
        <p:grpSpPr>
          <a:xfrm>
            <a:off x="1742708" y="2495550"/>
            <a:ext cx="5176520" cy="2269490"/>
            <a:chOff x="218708" y="2495550"/>
            <a:chExt cx="5176520" cy="2269490"/>
          </a:xfrm>
        </p:grpSpPr>
        <p:sp>
          <p:nvSpPr>
            <p:cNvPr id="21" name="object 21"/>
            <p:cNvSpPr/>
            <p:nvPr/>
          </p:nvSpPr>
          <p:spPr>
            <a:xfrm>
              <a:off x="237758" y="2514600"/>
              <a:ext cx="1210310" cy="2198370"/>
            </a:xfrm>
            <a:custGeom>
              <a:avLst/>
              <a:gdLst/>
              <a:ahLst/>
              <a:cxnLst/>
              <a:rect l="l" t="t" r="r" b="b"/>
              <a:pathLst>
                <a:path w="1210310" h="2198370">
                  <a:moveTo>
                    <a:pt x="0" y="0"/>
                  </a:moveTo>
                  <a:lnTo>
                    <a:pt x="1210041" y="0"/>
                  </a:lnTo>
                  <a:lnTo>
                    <a:pt x="1210041" y="2198336"/>
                  </a:lnTo>
                  <a:lnTo>
                    <a:pt x="0" y="2198336"/>
                  </a:lnTo>
                  <a:lnTo>
                    <a:pt x="0" y="0"/>
                  </a:lnTo>
                  <a:close/>
                </a:path>
              </a:pathLst>
            </a:custGeom>
            <a:ln w="38100">
              <a:solidFill>
                <a:srgbClr val="FFC000"/>
              </a:solidFill>
            </a:ln>
          </p:spPr>
          <p:txBody>
            <a:bodyPr wrap="square" lIns="0" tIns="0" rIns="0" bIns="0" rtlCol="0"/>
            <a:lstStyle/>
            <a:p>
              <a:endParaRPr/>
            </a:p>
          </p:txBody>
        </p:sp>
        <p:sp>
          <p:nvSpPr>
            <p:cNvPr id="22" name="object 22"/>
            <p:cNvSpPr/>
            <p:nvPr/>
          </p:nvSpPr>
          <p:spPr>
            <a:xfrm>
              <a:off x="3962399" y="2547120"/>
              <a:ext cx="1414145" cy="2198370"/>
            </a:xfrm>
            <a:custGeom>
              <a:avLst/>
              <a:gdLst/>
              <a:ahLst/>
              <a:cxnLst/>
              <a:rect l="l" t="t" r="r" b="b"/>
              <a:pathLst>
                <a:path w="1414145" h="2198370">
                  <a:moveTo>
                    <a:pt x="0" y="0"/>
                  </a:moveTo>
                  <a:lnTo>
                    <a:pt x="1413647" y="0"/>
                  </a:lnTo>
                  <a:lnTo>
                    <a:pt x="1413647" y="2198336"/>
                  </a:lnTo>
                  <a:lnTo>
                    <a:pt x="0" y="2198336"/>
                  </a:lnTo>
                  <a:lnTo>
                    <a:pt x="0" y="0"/>
                  </a:lnTo>
                  <a:close/>
                </a:path>
              </a:pathLst>
            </a:custGeom>
            <a:ln w="38100">
              <a:solidFill>
                <a:srgbClr val="00B050"/>
              </a:solidFill>
            </a:ln>
          </p:spPr>
          <p:txBody>
            <a:bodyPr wrap="square" lIns="0" tIns="0" rIns="0" bIns="0" rtlCol="0"/>
            <a:lstStyle/>
            <a:p>
              <a:endParaRPr/>
            </a:p>
          </p:txBody>
        </p:sp>
      </p:grpSp>
      <p:sp>
        <p:nvSpPr>
          <p:cNvPr id="23" name="object 23"/>
          <p:cNvSpPr txBox="1">
            <a:spLocks noGrp="1"/>
          </p:cNvSpPr>
          <p:nvPr>
            <p:ph type="ftr" sz="quarter" idx="5"/>
          </p:nvPr>
        </p:nvSpPr>
        <p:spPr>
          <a:xfrm>
            <a:off x="6193600" y="6541868"/>
            <a:ext cx="870584" cy="256540"/>
          </a:xfrm>
          <a:prstGeom prst="rect">
            <a:avLst/>
          </a:prstGeom>
        </p:spPr>
        <p:txBody>
          <a:bodyPr vert="horz" wrap="square" lIns="0" tIns="0" rIns="0" bIns="0" rtlCol="0">
            <a:spAutoFit/>
          </a:bodyPr>
          <a:lstStyle>
            <a:defPPr>
              <a:defRPr lang="en-US"/>
            </a:defPPr>
            <a:lvl1pPr marL="0" algn="l" defTabSz="914400" rtl="0" eaLnBrk="1" latinLnBrk="0" hangingPunct="1">
              <a:defRPr sz="1600" b="1" i="1" kern="1200">
                <a:solidFill>
                  <a:schemeClr val="bg1"/>
                </a:solidFill>
                <a:latin typeface="Georgia"/>
                <a:ea typeface="+mn-ea"/>
                <a:cs typeface="Georgi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885"/>
              </a:lnSpc>
            </a:pPr>
            <a:r>
              <a:rPr lang="en-IN" spc="-5"/>
              <a:t>InfoLab</a:t>
            </a:r>
            <a:endParaRPr spc="-5" dirty="0"/>
          </a:p>
        </p:txBody>
      </p:sp>
      <p:sp>
        <p:nvSpPr>
          <p:cNvPr id="24" name="object 24"/>
          <p:cNvSpPr txBox="1">
            <a:spLocks noGrp="1"/>
          </p:cNvSpPr>
          <p:nvPr>
            <p:ph type="sldNum" sz="quarter" idx="7"/>
          </p:nvPr>
        </p:nvSpPr>
        <p:spPr>
          <a:xfrm>
            <a:off x="4278138" y="6587087"/>
            <a:ext cx="273685" cy="203200"/>
          </a:xfrm>
          <a:prstGeom prst="rect">
            <a:avLst/>
          </a:prstGeom>
        </p:spPr>
        <p:txBody>
          <a:bodyPr vert="horz" wrap="square" lIns="0" tIns="0" rIns="0" bIns="0" rtlCol="0">
            <a:spAutoFit/>
          </a:bodyPr>
          <a:lstStyle>
            <a:defPPr>
              <a:defRPr lang="en-US"/>
            </a:defPPr>
            <a:lvl1pPr marL="0" algn="l" defTabSz="914400" rtl="0" eaLnBrk="1" latinLnBrk="0" hangingPunct="1">
              <a:defRPr sz="1400" b="1"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460"/>
              </a:lnSpc>
            </a:pPr>
            <a:fld id="{81D60167-4931-47E6-BA6A-407CBD079E47}" type="slidenum">
              <a:rPr lang="en-IN" smtClean="0"/>
              <a:pPr marL="38100">
                <a:lnSpc>
                  <a:spcPts val="1460"/>
                </a:lnSpc>
              </a:pPr>
              <a:t>35</a:t>
            </a:fld>
            <a:endParaRPr dirty="0"/>
          </a:p>
        </p:txBody>
      </p:sp>
      <p:sp>
        <p:nvSpPr>
          <p:cNvPr id="26" name="TextBox 25">
            <a:extLst>
              <a:ext uri="{FF2B5EF4-FFF2-40B4-BE49-F238E27FC236}">
                <a16:creationId xmlns:a16="http://schemas.microsoft.com/office/drawing/2014/main" id="{ED5D20CF-7F0C-4915-804E-8A5EDC9E31E5}"/>
              </a:ext>
            </a:extLst>
          </p:cNvPr>
          <p:cNvSpPr txBox="1"/>
          <p:nvPr/>
        </p:nvSpPr>
        <p:spPr>
          <a:xfrm>
            <a:off x="1408670" y="5444437"/>
            <a:ext cx="10181967" cy="1200329"/>
          </a:xfrm>
          <a:prstGeom prst="rect">
            <a:avLst/>
          </a:prstGeom>
          <a:noFill/>
        </p:spPr>
        <p:txBody>
          <a:bodyPr wrap="square">
            <a:spAutoFit/>
          </a:bodyPr>
          <a:lstStyle/>
          <a:p>
            <a:pPr algn="l"/>
            <a:r>
              <a:rPr lang="en-US" i="1" dirty="0">
                <a:latin typeface="ComputerModernItalic"/>
              </a:rPr>
              <a:t>L</a:t>
            </a:r>
            <a:r>
              <a:rPr lang="en-US" sz="1800" b="0" i="1" u="none" strike="noStrike" baseline="0" dirty="0">
                <a:latin typeface="ComputerModernItalic"/>
              </a:rPr>
              <a:t>abel smoothing </a:t>
            </a:r>
            <a:r>
              <a:rPr lang="en-US" sz="1800" b="0" i="0" u="none" strike="noStrike" baseline="0" dirty="0">
                <a:latin typeface="ComputerModernRoman"/>
              </a:rPr>
              <a:t>regularizes a model based on a </a:t>
            </a:r>
            <a:r>
              <a:rPr lang="en-US" sz="1800" b="0" i="0" u="none" strike="noStrike" baseline="0" dirty="0" err="1">
                <a:latin typeface="ComputerModernRoman"/>
              </a:rPr>
              <a:t>softmax</a:t>
            </a:r>
            <a:r>
              <a:rPr lang="en-US" sz="1800" b="0" i="0" u="none" strike="noStrike" baseline="0" dirty="0">
                <a:latin typeface="ComputerModernRoman"/>
              </a:rPr>
              <a:t> with </a:t>
            </a:r>
            <a:r>
              <a:rPr lang="en-US" sz="1800" b="0" i="1" u="none" strike="noStrike" baseline="0" dirty="0">
                <a:latin typeface="CMMI10"/>
              </a:rPr>
              <a:t>k </a:t>
            </a:r>
            <a:r>
              <a:rPr lang="en-US" sz="1800" b="0" i="0" u="none" strike="noStrike" baseline="0" dirty="0">
                <a:latin typeface="ComputerModernRoman"/>
              </a:rPr>
              <a:t>output values by replacing the hard </a:t>
            </a:r>
            <a:r>
              <a:rPr lang="en-US" sz="1800" b="0" i="0" u="none" strike="noStrike" baseline="0" dirty="0">
                <a:latin typeface="CMR10"/>
              </a:rPr>
              <a:t>0 </a:t>
            </a:r>
            <a:r>
              <a:rPr lang="en-US" sz="1800" b="0" i="0" u="none" strike="noStrike" baseline="0" dirty="0">
                <a:latin typeface="ComputerModernRoman"/>
              </a:rPr>
              <a:t>and </a:t>
            </a:r>
            <a:r>
              <a:rPr lang="en-US" sz="1800" b="0" i="0" u="none" strike="noStrike" baseline="0" dirty="0">
                <a:latin typeface="CMR10"/>
              </a:rPr>
              <a:t>1 </a:t>
            </a:r>
            <a:r>
              <a:rPr lang="en-US" sz="1800" b="0" i="0" u="none" strike="noStrike" baseline="0" dirty="0">
                <a:latin typeface="ComputerModernRoman"/>
              </a:rPr>
              <a:t>classification targets. </a:t>
            </a:r>
          </a:p>
          <a:p>
            <a:pPr algn="l"/>
            <a:r>
              <a:rPr lang="en-US" sz="1800" b="0" i="0" u="none" strike="noStrike" baseline="0" dirty="0">
                <a:latin typeface="ComputerModernRoman"/>
              </a:rPr>
              <a:t>Label smoothing has the advantage of preventing the pursuit of hard probabilities </a:t>
            </a:r>
            <a:r>
              <a:rPr lang="en-IN" sz="1800" b="0" i="0" u="none" strike="noStrike" baseline="0" dirty="0">
                <a:latin typeface="ComputerModernRoman"/>
              </a:rPr>
              <a:t>without discouraging correct classification</a:t>
            </a:r>
            <a:endParaRPr lang="en-IN"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4771151" y="3156932"/>
            <a:ext cx="2641600" cy="513080"/>
          </a:xfrm>
          <a:prstGeom prst="rect">
            <a:avLst/>
          </a:prstGeom>
        </p:spPr>
        <p:txBody>
          <a:bodyPr vert="horz" wrap="square" lIns="0" tIns="12700" rIns="0" bIns="0" rtlCol="0" anchor="ctr">
            <a:spAutoFit/>
          </a:bodyPr>
          <a:lstStyle/>
          <a:p>
            <a:pPr marL="12700">
              <a:lnSpc>
                <a:spcPct val="100000"/>
              </a:lnSpc>
              <a:spcBef>
                <a:spcPts val="100"/>
              </a:spcBef>
            </a:pPr>
            <a:r>
              <a:rPr sz="3200" spc="-150" dirty="0"/>
              <a:t>E</a:t>
            </a:r>
            <a:r>
              <a:rPr sz="3200" spc="-155" dirty="0"/>
              <a:t>a</a:t>
            </a:r>
            <a:r>
              <a:rPr sz="3200" spc="-145" dirty="0"/>
              <a:t>r</a:t>
            </a:r>
            <a:r>
              <a:rPr sz="3200" spc="-155" dirty="0"/>
              <a:t>l</a:t>
            </a:r>
            <a:r>
              <a:rPr sz="3200" dirty="0"/>
              <a:t>y</a:t>
            </a:r>
            <a:r>
              <a:rPr sz="3200" spc="-310" dirty="0"/>
              <a:t> </a:t>
            </a:r>
            <a:r>
              <a:rPr sz="3200" spc="-150" dirty="0"/>
              <a:t>S</a:t>
            </a:r>
            <a:r>
              <a:rPr sz="3200" spc="-155" dirty="0"/>
              <a:t>t</a:t>
            </a:r>
            <a:r>
              <a:rPr sz="3200" spc="-160" dirty="0"/>
              <a:t>opp</a:t>
            </a:r>
            <a:r>
              <a:rPr sz="3200" spc="-155" dirty="0"/>
              <a:t>i</a:t>
            </a:r>
            <a:r>
              <a:rPr sz="3200" spc="-160" dirty="0"/>
              <a:t>n</a:t>
            </a:r>
            <a:r>
              <a:rPr sz="3200" dirty="0"/>
              <a:t>g</a:t>
            </a:r>
          </a:p>
        </p:txBody>
      </p:sp>
      <p:sp>
        <p:nvSpPr>
          <p:cNvPr id="6" name="object 6"/>
          <p:cNvSpPr txBox="1">
            <a:spLocks noGrp="1"/>
          </p:cNvSpPr>
          <p:nvPr>
            <p:ph type="ftr" sz="quarter" idx="5"/>
          </p:nvPr>
        </p:nvSpPr>
        <p:spPr>
          <a:xfrm>
            <a:off x="6193600" y="6541868"/>
            <a:ext cx="870584" cy="256540"/>
          </a:xfrm>
          <a:prstGeom prst="rect">
            <a:avLst/>
          </a:prstGeom>
        </p:spPr>
        <p:txBody>
          <a:bodyPr vert="horz" wrap="square" lIns="0" tIns="0" rIns="0" bIns="0" rtlCol="0">
            <a:spAutoFit/>
          </a:bodyPr>
          <a:lstStyle>
            <a:defPPr>
              <a:defRPr lang="en-US"/>
            </a:defPPr>
            <a:lvl1pPr marL="0" algn="l" defTabSz="914400" rtl="0" eaLnBrk="1" latinLnBrk="0" hangingPunct="1">
              <a:defRPr sz="1600" b="1" i="1" kern="1200">
                <a:solidFill>
                  <a:schemeClr val="bg1"/>
                </a:solidFill>
                <a:latin typeface="Georgia"/>
                <a:ea typeface="+mn-ea"/>
                <a:cs typeface="Georgi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885"/>
              </a:lnSpc>
            </a:pPr>
            <a:r>
              <a:rPr lang="en-IN" spc="-5"/>
              <a:t>InfoLab</a:t>
            </a:r>
            <a:endParaRPr spc="-5"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7FFC17-0738-4FFB-9121-9501F011BBBB}"/>
              </a:ext>
            </a:extLst>
          </p:cNvPr>
          <p:cNvSpPr>
            <a:spLocks noGrp="1"/>
          </p:cNvSpPr>
          <p:nvPr>
            <p:ph type="title"/>
          </p:nvPr>
        </p:nvSpPr>
        <p:spPr>
          <a:xfrm>
            <a:off x="838200" y="365125"/>
            <a:ext cx="10515600" cy="763459"/>
          </a:xfrm>
        </p:spPr>
        <p:txBody>
          <a:bodyPr/>
          <a:lstStyle/>
          <a:p>
            <a:r>
              <a:rPr lang="en-IN" sz="4400" spc="-150" dirty="0"/>
              <a:t>E</a:t>
            </a:r>
            <a:r>
              <a:rPr lang="en-IN" sz="4400" spc="-155" dirty="0"/>
              <a:t>a</a:t>
            </a:r>
            <a:r>
              <a:rPr lang="en-IN" sz="4400" spc="-145" dirty="0"/>
              <a:t>r</a:t>
            </a:r>
            <a:r>
              <a:rPr lang="en-IN" sz="4400" spc="-155" dirty="0"/>
              <a:t>l</a:t>
            </a:r>
            <a:r>
              <a:rPr lang="en-IN" sz="4400" dirty="0"/>
              <a:t>y</a:t>
            </a:r>
            <a:r>
              <a:rPr lang="en-IN" sz="4400" spc="-310" dirty="0"/>
              <a:t> </a:t>
            </a:r>
            <a:r>
              <a:rPr lang="en-IN" sz="4400" spc="-150" dirty="0"/>
              <a:t>S</a:t>
            </a:r>
            <a:r>
              <a:rPr lang="en-IN" sz="4400" spc="-155" dirty="0"/>
              <a:t>t</a:t>
            </a:r>
            <a:r>
              <a:rPr lang="en-IN" sz="4400" spc="-160" dirty="0"/>
              <a:t>opp</a:t>
            </a:r>
            <a:r>
              <a:rPr lang="en-IN" sz="4400" spc="-155" dirty="0"/>
              <a:t>i</a:t>
            </a:r>
            <a:r>
              <a:rPr lang="en-IN" sz="4400" spc="-160" dirty="0"/>
              <a:t>n</a:t>
            </a:r>
            <a:r>
              <a:rPr lang="en-IN" sz="4400" dirty="0"/>
              <a:t>g</a:t>
            </a:r>
            <a:endParaRPr lang="en-IN" dirty="0"/>
          </a:p>
        </p:txBody>
      </p:sp>
      <p:sp>
        <p:nvSpPr>
          <p:cNvPr id="4" name="Content Placeholder 3">
            <a:extLst>
              <a:ext uri="{FF2B5EF4-FFF2-40B4-BE49-F238E27FC236}">
                <a16:creationId xmlns:a16="http://schemas.microsoft.com/office/drawing/2014/main" id="{DFC8B48D-5656-4BDE-A8DF-2A0E6A5B7F79}"/>
              </a:ext>
            </a:extLst>
          </p:cNvPr>
          <p:cNvSpPr>
            <a:spLocks noGrp="1"/>
          </p:cNvSpPr>
          <p:nvPr>
            <p:ph idx="1"/>
          </p:nvPr>
        </p:nvSpPr>
        <p:spPr>
          <a:xfrm>
            <a:off x="838200" y="1438446"/>
            <a:ext cx="10515600" cy="4351338"/>
          </a:xfrm>
        </p:spPr>
        <p:txBody>
          <a:bodyPr/>
          <a:lstStyle/>
          <a:p>
            <a:r>
              <a:rPr lang="en-US" dirty="0"/>
              <a:t>When training large models with sufficient representational capacity to overfit the task, we often observe that training error decreases steadily over time, but validation set error begins to rise again.</a:t>
            </a:r>
          </a:p>
          <a:p>
            <a:r>
              <a:rPr lang="en-US" dirty="0"/>
              <a:t>Learning too much iterations causes overfitting</a:t>
            </a:r>
          </a:p>
          <a:p>
            <a:endParaRPr lang="en-IN" dirty="0"/>
          </a:p>
        </p:txBody>
      </p:sp>
      <p:pic>
        <p:nvPicPr>
          <p:cNvPr id="5" name="object 5">
            <a:extLst>
              <a:ext uri="{FF2B5EF4-FFF2-40B4-BE49-F238E27FC236}">
                <a16:creationId xmlns:a16="http://schemas.microsoft.com/office/drawing/2014/main" id="{2EF1DD99-DE67-4C1A-993A-BB3F82DCC447}"/>
              </a:ext>
            </a:extLst>
          </p:cNvPr>
          <p:cNvPicPr/>
          <p:nvPr/>
        </p:nvPicPr>
        <p:blipFill>
          <a:blip r:embed="rId2" cstate="print"/>
          <a:stretch>
            <a:fillRect/>
          </a:stretch>
        </p:blipFill>
        <p:spPr>
          <a:xfrm>
            <a:off x="2959615" y="3335981"/>
            <a:ext cx="5080000" cy="3365500"/>
          </a:xfrm>
          <a:prstGeom prst="rect">
            <a:avLst/>
          </a:prstGeom>
        </p:spPr>
      </p:pic>
    </p:spTree>
    <p:extLst>
      <p:ext uri="{BB962C8B-B14F-4D97-AF65-F5344CB8AC3E}">
        <p14:creationId xmlns:p14="http://schemas.microsoft.com/office/powerpoint/2010/main" val="37226345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7CCE6-A421-4C9F-BBE9-950898135A1B}"/>
              </a:ext>
            </a:extLst>
          </p:cNvPr>
          <p:cNvSpPr>
            <a:spLocks noGrp="1"/>
          </p:cNvSpPr>
          <p:nvPr>
            <p:ph type="title"/>
          </p:nvPr>
        </p:nvSpPr>
        <p:spPr>
          <a:xfrm>
            <a:off x="838200" y="365126"/>
            <a:ext cx="10515600" cy="903502"/>
          </a:xfrm>
        </p:spPr>
        <p:txBody>
          <a:bodyPr/>
          <a:lstStyle/>
          <a:p>
            <a:r>
              <a:rPr lang="en-IN" sz="4400" spc="-150" dirty="0"/>
              <a:t>E</a:t>
            </a:r>
            <a:r>
              <a:rPr lang="en-IN" sz="4400" spc="-155" dirty="0"/>
              <a:t>a</a:t>
            </a:r>
            <a:r>
              <a:rPr lang="en-IN" sz="4400" spc="-145" dirty="0"/>
              <a:t>r</a:t>
            </a:r>
            <a:r>
              <a:rPr lang="en-IN" sz="4400" spc="-155" dirty="0"/>
              <a:t>l</a:t>
            </a:r>
            <a:r>
              <a:rPr lang="en-IN" sz="4400" dirty="0"/>
              <a:t>y</a:t>
            </a:r>
            <a:r>
              <a:rPr lang="en-IN" sz="4400" spc="-310" dirty="0"/>
              <a:t> </a:t>
            </a:r>
            <a:r>
              <a:rPr lang="en-IN" sz="4400" spc="-150" dirty="0"/>
              <a:t>S</a:t>
            </a:r>
            <a:r>
              <a:rPr lang="en-IN" sz="4400" spc="-155" dirty="0"/>
              <a:t>t</a:t>
            </a:r>
            <a:r>
              <a:rPr lang="en-IN" sz="4400" spc="-160" dirty="0"/>
              <a:t>opp</a:t>
            </a:r>
            <a:r>
              <a:rPr lang="en-IN" sz="4400" spc="-155" dirty="0"/>
              <a:t>i</a:t>
            </a:r>
            <a:r>
              <a:rPr lang="en-IN" sz="4400" spc="-160" dirty="0"/>
              <a:t>n</a:t>
            </a:r>
            <a:r>
              <a:rPr lang="en-IN" sz="4400" dirty="0"/>
              <a:t>g</a:t>
            </a:r>
            <a:endParaRPr lang="en-IN" dirty="0"/>
          </a:p>
        </p:txBody>
      </p:sp>
      <p:sp>
        <p:nvSpPr>
          <p:cNvPr id="3" name="Content Placeholder 2">
            <a:extLst>
              <a:ext uri="{FF2B5EF4-FFF2-40B4-BE49-F238E27FC236}">
                <a16:creationId xmlns:a16="http://schemas.microsoft.com/office/drawing/2014/main" id="{8A843708-03F0-4E70-B86E-ED4E77E17505}"/>
              </a:ext>
            </a:extLst>
          </p:cNvPr>
          <p:cNvSpPr>
            <a:spLocks noGrp="1"/>
          </p:cNvSpPr>
          <p:nvPr>
            <p:ph idx="1"/>
          </p:nvPr>
        </p:nvSpPr>
        <p:spPr>
          <a:xfrm>
            <a:off x="838200" y="1504349"/>
            <a:ext cx="10515600" cy="4351338"/>
          </a:xfrm>
        </p:spPr>
        <p:txBody>
          <a:bodyPr>
            <a:normAutofit/>
          </a:bodyPr>
          <a:lstStyle/>
          <a:p>
            <a:r>
              <a:rPr lang="en-US" dirty="0"/>
              <a:t>Instead of running our optimization algorithm until we reach a (local) minimum of validation error, we run it until the error on the validation set has not improved for some amount of time.</a:t>
            </a:r>
          </a:p>
          <a:p>
            <a:r>
              <a:rPr lang="en-US" dirty="0"/>
              <a:t>Every time the error on the validation set improves, we store a copy of the model parameters. When the training algorithm terminates, we return these parameters, rather than the latest parameters.</a:t>
            </a:r>
          </a:p>
          <a:p>
            <a:r>
              <a:rPr lang="en-US" dirty="0"/>
              <a:t>This strategy is known as early stopping. It is probably the most commonly used form of regularization in deep learning. </a:t>
            </a:r>
          </a:p>
          <a:p>
            <a:r>
              <a:rPr lang="en-US" dirty="0"/>
              <a:t>Its popularity is due both to its effectiveness and its simplicity.</a:t>
            </a:r>
            <a:endParaRPr lang="en-IN" dirty="0"/>
          </a:p>
        </p:txBody>
      </p:sp>
    </p:spTree>
    <p:extLst>
      <p:ext uri="{BB962C8B-B14F-4D97-AF65-F5344CB8AC3E}">
        <p14:creationId xmlns:p14="http://schemas.microsoft.com/office/powerpoint/2010/main" val="8909864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845D8-EED1-4BD8-9176-C2699BBEA4EF}"/>
              </a:ext>
            </a:extLst>
          </p:cNvPr>
          <p:cNvSpPr>
            <a:spLocks noGrp="1"/>
          </p:cNvSpPr>
          <p:nvPr>
            <p:ph type="title"/>
          </p:nvPr>
        </p:nvSpPr>
        <p:spPr>
          <a:xfrm>
            <a:off x="838200" y="365126"/>
            <a:ext cx="10515600" cy="895264"/>
          </a:xfrm>
        </p:spPr>
        <p:txBody>
          <a:bodyPr/>
          <a:lstStyle/>
          <a:p>
            <a:r>
              <a:rPr lang="en-IN" sz="4400" spc="-150" dirty="0"/>
              <a:t>E</a:t>
            </a:r>
            <a:r>
              <a:rPr lang="en-IN" sz="4400" spc="-155" dirty="0"/>
              <a:t>a</a:t>
            </a:r>
            <a:r>
              <a:rPr lang="en-IN" sz="4400" spc="-145" dirty="0"/>
              <a:t>r</a:t>
            </a:r>
            <a:r>
              <a:rPr lang="en-IN" sz="4400" spc="-155" dirty="0"/>
              <a:t>l</a:t>
            </a:r>
            <a:r>
              <a:rPr lang="en-IN" sz="4400" dirty="0"/>
              <a:t>y</a:t>
            </a:r>
            <a:r>
              <a:rPr lang="en-IN" sz="4400" spc="-310" dirty="0"/>
              <a:t> </a:t>
            </a:r>
            <a:r>
              <a:rPr lang="en-IN" sz="4400" spc="-150" dirty="0"/>
              <a:t>S</a:t>
            </a:r>
            <a:r>
              <a:rPr lang="en-IN" sz="4400" spc="-155" dirty="0"/>
              <a:t>t</a:t>
            </a:r>
            <a:r>
              <a:rPr lang="en-IN" sz="4400" spc="-160" dirty="0"/>
              <a:t>opp</a:t>
            </a:r>
            <a:r>
              <a:rPr lang="en-IN" sz="4400" spc="-155" dirty="0"/>
              <a:t>i</a:t>
            </a:r>
            <a:r>
              <a:rPr lang="en-IN" sz="4400" spc="-160" dirty="0"/>
              <a:t>n</a:t>
            </a:r>
            <a:r>
              <a:rPr lang="en-IN" sz="4400" dirty="0"/>
              <a:t>g</a:t>
            </a:r>
            <a:endParaRPr lang="en-IN" dirty="0"/>
          </a:p>
        </p:txBody>
      </p:sp>
      <p:sp>
        <p:nvSpPr>
          <p:cNvPr id="3" name="Content Placeholder 2">
            <a:extLst>
              <a:ext uri="{FF2B5EF4-FFF2-40B4-BE49-F238E27FC236}">
                <a16:creationId xmlns:a16="http://schemas.microsoft.com/office/drawing/2014/main" id="{5F9DE3AC-7EC6-4788-8093-C2ED5DC20720}"/>
              </a:ext>
            </a:extLst>
          </p:cNvPr>
          <p:cNvSpPr>
            <a:spLocks noGrp="1"/>
          </p:cNvSpPr>
          <p:nvPr>
            <p:ph idx="1"/>
          </p:nvPr>
        </p:nvSpPr>
        <p:spPr>
          <a:xfrm>
            <a:off x="838199" y="1825625"/>
            <a:ext cx="10760677" cy="4351338"/>
          </a:xfrm>
        </p:spPr>
        <p:txBody>
          <a:bodyPr>
            <a:normAutofit fontScale="92500" lnSpcReduction="10000"/>
          </a:bodyPr>
          <a:lstStyle/>
          <a:p>
            <a:r>
              <a:rPr lang="en-US" dirty="0"/>
              <a:t>One way to think of early stopping is as a very efficient hyperparameter selection algorithm. In this view, the number of training steps is just another hyperparameter.</a:t>
            </a:r>
          </a:p>
          <a:p>
            <a:r>
              <a:rPr lang="en-US" dirty="0"/>
              <a:t>The only significant cost to choosing this hyperparameter automatically via early stopping is running the validation set evaluation periodically during training. </a:t>
            </a:r>
          </a:p>
          <a:p>
            <a:r>
              <a:rPr lang="en-US" dirty="0"/>
              <a:t>Ideally, this is done in parallel to the training process on a separate machine, separate CPU, or separate GPU from the main training process. If such resources are not available, then the cost of these periodic evaluations may be reduced by using a validation set that is small compared to the training set or by evaluating the validation set error less frequently and obtaining a lower resolution estimate of the optimal training time.</a:t>
            </a:r>
            <a:endParaRPr lang="en-IN" dirty="0"/>
          </a:p>
        </p:txBody>
      </p:sp>
    </p:spTree>
    <p:extLst>
      <p:ext uri="{BB962C8B-B14F-4D97-AF65-F5344CB8AC3E}">
        <p14:creationId xmlns:p14="http://schemas.microsoft.com/office/powerpoint/2010/main" val="638962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17601" y="6525001"/>
            <a:ext cx="870585" cy="269240"/>
          </a:xfrm>
          <a:prstGeom prst="rect">
            <a:avLst/>
          </a:prstGeom>
        </p:spPr>
        <p:txBody>
          <a:bodyPr vert="horz" wrap="square" lIns="0" tIns="12700" rIns="0" bIns="0" rtlCol="0">
            <a:spAutoFit/>
          </a:bodyPr>
          <a:lstStyle/>
          <a:p>
            <a:pPr marL="12700">
              <a:spcBef>
                <a:spcPts val="100"/>
              </a:spcBef>
            </a:pPr>
            <a:r>
              <a:rPr sz="1600" b="1" i="1" spc="-5" dirty="0">
                <a:solidFill>
                  <a:srgbClr val="FFFFFF"/>
                </a:solidFill>
                <a:latin typeface="Georgia"/>
                <a:cs typeface="Georgia"/>
              </a:rPr>
              <a:t>InfoLab</a:t>
            </a:r>
            <a:endParaRPr sz="1600">
              <a:latin typeface="Georgia"/>
              <a:cs typeface="Georgia"/>
            </a:endParaRPr>
          </a:p>
        </p:txBody>
      </p:sp>
      <p:sp>
        <p:nvSpPr>
          <p:cNvPr id="5" name="object 5"/>
          <p:cNvSpPr txBox="1">
            <a:spLocks noGrp="1"/>
          </p:cNvSpPr>
          <p:nvPr>
            <p:ph type="title"/>
          </p:nvPr>
        </p:nvSpPr>
        <p:spPr>
          <a:xfrm>
            <a:off x="1280983" y="2739068"/>
            <a:ext cx="10515600" cy="689932"/>
          </a:xfrm>
          <a:prstGeom prst="rect">
            <a:avLst/>
          </a:prstGeom>
        </p:spPr>
        <p:txBody>
          <a:bodyPr vert="horz" wrap="square" lIns="0" tIns="12700" rIns="0" bIns="0" rtlCol="0" anchor="ctr">
            <a:spAutoFit/>
          </a:bodyPr>
          <a:lstStyle/>
          <a:p>
            <a:pPr marL="34925">
              <a:lnSpc>
                <a:spcPct val="100000"/>
              </a:lnSpc>
              <a:spcBef>
                <a:spcPts val="100"/>
              </a:spcBef>
            </a:pPr>
            <a:r>
              <a:rPr spc="-160" dirty="0"/>
              <a:t>P</a:t>
            </a:r>
            <a:r>
              <a:rPr spc="-150" dirty="0"/>
              <a:t>a</a:t>
            </a:r>
            <a:r>
              <a:rPr spc="-145" dirty="0"/>
              <a:t>r</a:t>
            </a:r>
            <a:r>
              <a:rPr spc="-150" dirty="0"/>
              <a:t>a</a:t>
            </a:r>
            <a:r>
              <a:rPr spc="-145" dirty="0"/>
              <a:t>m</a:t>
            </a:r>
            <a:r>
              <a:rPr spc="-150" dirty="0"/>
              <a:t>e</a:t>
            </a:r>
            <a:r>
              <a:rPr spc="-145" dirty="0"/>
              <a:t>t</a:t>
            </a:r>
            <a:r>
              <a:rPr spc="-150" dirty="0"/>
              <a:t>e</a:t>
            </a:r>
            <a:r>
              <a:rPr dirty="0"/>
              <a:t>r</a:t>
            </a:r>
            <a:r>
              <a:rPr spc="-295" dirty="0"/>
              <a:t> </a:t>
            </a:r>
            <a:r>
              <a:rPr spc="-155" dirty="0"/>
              <a:t>No</a:t>
            </a:r>
            <a:r>
              <a:rPr spc="-145" dirty="0"/>
              <a:t>r</a:t>
            </a:r>
            <a:r>
              <a:rPr dirty="0"/>
              <a:t>m</a:t>
            </a:r>
            <a:r>
              <a:rPr spc="-295" dirty="0"/>
              <a:t> </a:t>
            </a:r>
            <a:r>
              <a:rPr spc="-160" dirty="0"/>
              <a:t>P</a:t>
            </a:r>
            <a:r>
              <a:rPr spc="-150" dirty="0"/>
              <a:t>e</a:t>
            </a:r>
            <a:r>
              <a:rPr spc="-155" dirty="0"/>
              <a:t>n</a:t>
            </a:r>
            <a:r>
              <a:rPr spc="-150" dirty="0"/>
              <a:t>al</a:t>
            </a:r>
            <a:r>
              <a:rPr spc="-145" dirty="0"/>
              <a:t>t</a:t>
            </a:r>
            <a:r>
              <a:rPr spc="-150" dirty="0"/>
              <a:t>ie</a:t>
            </a:r>
            <a:r>
              <a:rPr dirty="0"/>
              <a:t>s</a:t>
            </a:r>
          </a:p>
        </p:txBody>
      </p:sp>
    </p:spTree>
    <p:extLst>
      <p:ext uri="{BB962C8B-B14F-4D97-AF65-F5344CB8AC3E}">
        <p14:creationId xmlns:p14="http://schemas.microsoft.com/office/powerpoint/2010/main" val="6459418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8CF58-B768-4B66-A928-215F897C5CE9}"/>
              </a:ext>
            </a:extLst>
          </p:cNvPr>
          <p:cNvSpPr>
            <a:spLocks noGrp="1"/>
          </p:cNvSpPr>
          <p:nvPr>
            <p:ph type="title"/>
          </p:nvPr>
        </p:nvSpPr>
        <p:spPr>
          <a:xfrm>
            <a:off x="838200" y="365125"/>
            <a:ext cx="10515600" cy="738745"/>
          </a:xfrm>
        </p:spPr>
        <p:txBody>
          <a:bodyPr/>
          <a:lstStyle/>
          <a:p>
            <a:r>
              <a:rPr lang="en-US" dirty="0"/>
              <a:t>Features of Early Stopping</a:t>
            </a:r>
            <a:endParaRPr lang="en-IN" dirty="0"/>
          </a:p>
        </p:txBody>
      </p:sp>
      <p:sp>
        <p:nvSpPr>
          <p:cNvPr id="3" name="Content Placeholder 2">
            <a:extLst>
              <a:ext uri="{FF2B5EF4-FFF2-40B4-BE49-F238E27FC236}">
                <a16:creationId xmlns:a16="http://schemas.microsoft.com/office/drawing/2014/main" id="{E3358976-3594-4D7A-B51C-8042011119DB}"/>
              </a:ext>
            </a:extLst>
          </p:cNvPr>
          <p:cNvSpPr>
            <a:spLocks noGrp="1"/>
          </p:cNvSpPr>
          <p:nvPr>
            <p:ph idx="1"/>
          </p:nvPr>
        </p:nvSpPr>
        <p:spPr>
          <a:xfrm>
            <a:off x="838200" y="1479636"/>
            <a:ext cx="10515600" cy="4351338"/>
          </a:xfrm>
        </p:spPr>
        <p:txBody>
          <a:bodyPr>
            <a:normAutofit lnSpcReduction="10000"/>
          </a:bodyPr>
          <a:lstStyle/>
          <a:p>
            <a:r>
              <a:rPr lang="en-US" dirty="0"/>
              <a:t>Early stopping regards iteration number as hyper parameter and find optimal value of it.</a:t>
            </a:r>
          </a:p>
          <a:p>
            <a:r>
              <a:rPr lang="en-US" dirty="0"/>
              <a:t>Computation cost to find optimal iteration number is negligible. This can be parallelized while training process on separate machine.</a:t>
            </a:r>
          </a:p>
          <a:p>
            <a:r>
              <a:rPr lang="en-US" dirty="0"/>
              <a:t>Early stopping doesn’t affect the formula of cost function.</a:t>
            </a:r>
          </a:p>
          <a:p>
            <a:r>
              <a:rPr lang="en-US" dirty="0"/>
              <a:t>Early stopping is a very unobtrusive form of regularization, in that it requires almost no change in the underlying training procedure, the objective function, or the set of allowable parameter values.</a:t>
            </a:r>
          </a:p>
          <a:p>
            <a:r>
              <a:rPr lang="en-US" dirty="0"/>
              <a:t>Early stopping may be used either alone or in conjunction with other regularization strategies.</a:t>
            </a:r>
          </a:p>
          <a:p>
            <a:endParaRPr lang="en-IN" dirty="0"/>
          </a:p>
        </p:txBody>
      </p:sp>
    </p:spTree>
    <p:extLst>
      <p:ext uri="{BB962C8B-B14F-4D97-AF65-F5344CB8AC3E}">
        <p14:creationId xmlns:p14="http://schemas.microsoft.com/office/powerpoint/2010/main" val="34222734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4B638-7814-4CCA-AF04-1C1017883008}"/>
              </a:ext>
            </a:extLst>
          </p:cNvPr>
          <p:cNvSpPr>
            <a:spLocks noGrp="1"/>
          </p:cNvSpPr>
          <p:nvPr>
            <p:ph type="title"/>
          </p:nvPr>
        </p:nvSpPr>
        <p:spPr>
          <a:xfrm>
            <a:off x="838200" y="365126"/>
            <a:ext cx="10515600" cy="796410"/>
          </a:xfrm>
        </p:spPr>
        <p:txBody>
          <a:bodyPr/>
          <a:lstStyle/>
          <a:p>
            <a:r>
              <a:rPr lang="en-US" dirty="0"/>
              <a:t>Features of Early Stopping</a:t>
            </a:r>
            <a:endParaRPr lang="en-IN" dirty="0"/>
          </a:p>
        </p:txBody>
      </p:sp>
      <p:sp>
        <p:nvSpPr>
          <p:cNvPr id="3" name="Content Placeholder 2">
            <a:extLst>
              <a:ext uri="{FF2B5EF4-FFF2-40B4-BE49-F238E27FC236}">
                <a16:creationId xmlns:a16="http://schemas.microsoft.com/office/drawing/2014/main" id="{B0FB03B9-E647-4977-8F33-A1660735E296}"/>
              </a:ext>
            </a:extLst>
          </p:cNvPr>
          <p:cNvSpPr>
            <a:spLocks noGrp="1"/>
          </p:cNvSpPr>
          <p:nvPr>
            <p:ph idx="1"/>
          </p:nvPr>
        </p:nvSpPr>
        <p:spPr>
          <a:xfrm>
            <a:off x="838200" y="1529062"/>
            <a:ext cx="10752438" cy="4351338"/>
          </a:xfrm>
        </p:spPr>
        <p:txBody>
          <a:bodyPr>
            <a:normAutofit fontScale="92500" lnSpcReduction="10000"/>
          </a:bodyPr>
          <a:lstStyle/>
          <a:p>
            <a:r>
              <a:rPr lang="en-US" dirty="0"/>
              <a:t>Early stopping requires a validation set, which means some training data is not fed to the model.</a:t>
            </a:r>
          </a:p>
          <a:p>
            <a:r>
              <a:rPr lang="en-US" dirty="0"/>
              <a:t>To best exploit this extra data</a:t>
            </a:r>
          </a:p>
          <a:p>
            <a:pPr lvl="1"/>
            <a:r>
              <a:rPr lang="en-US" dirty="0"/>
              <a:t>one can perform extra training after the initial training with early stopping has completed. </a:t>
            </a:r>
          </a:p>
          <a:p>
            <a:pPr lvl="1"/>
            <a:r>
              <a:rPr lang="en-US" dirty="0"/>
              <a:t>In the second, extra training step, all of the training data is included.</a:t>
            </a:r>
          </a:p>
          <a:p>
            <a:r>
              <a:rPr lang="en-US" dirty="0"/>
              <a:t>There are two basic strategies one can use for this second training procedure.</a:t>
            </a:r>
          </a:p>
          <a:p>
            <a:pPr lvl="1"/>
            <a:r>
              <a:rPr lang="en-US" dirty="0"/>
              <a:t>One strategy is to initialize the model again and retrain on all of the data. In this second training pass, we train for the same number of steps as the early stopping procedure determined was optimal in the first pass.</a:t>
            </a:r>
          </a:p>
          <a:p>
            <a:pPr lvl="1"/>
            <a:r>
              <a:rPr lang="en-US" dirty="0"/>
              <a:t>Another strategy for using all of the data is to keep the parameters obtained from the first round of training and then continue training but now using all of the data.</a:t>
            </a:r>
            <a:endParaRPr lang="en-IN" dirty="0"/>
          </a:p>
        </p:txBody>
      </p:sp>
    </p:spTree>
    <p:extLst>
      <p:ext uri="{BB962C8B-B14F-4D97-AF65-F5344CB8AC3E}">
        <p14:creationId xmlns:p14="http://schemas.microsoft.com/office/powerpoint/2010/main" val="39512311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B1D70-13E0-4DF9-933F-19558C511FDE}"/>
              </a:ext>
            </a:extLst>
          </p:cNvPr>
          <p:cNvSpPr>
            <a:spLocks noGrp="1"/>
          </p:cNvSpPr>
          <p:nvPr>
            <p:ph type="title"/>
          </p:nvPr>
        </p:nvSpPr>
        <p:spPr>
          <a:xfrm>
            <a:off x="838200" y="365126"/>
            <a:ext cx="10515600" cy="821123"/>
          </a:xfrm>
        </p:spPr>
        <p:txBody>
          <a:bodyPr/>
          <a:lstStyle/>
          <a:p>
            <a:r>
              <a:rPr lang="en-US" dirty="0"/>
              <a:t>Features of Early Stopping</a:t>
            </a:r>
            <a:endParaRPr lang="en-IN" dirty="0"/>
          </a:p>
        </p:txBody>
      </p:sp>
      <p:sp>
        <p:nvSpPr>
          <p:cNvPr id="3" name="Content Placeholder 2">
            <a:extLst>
              <a:ext uri="{FF2B5EF4-FFF2-40B4-BE49-F238E27FC236}">
                <a16:creationId xmlns:a16="http://schemas.microsoft.com/office/drawing/2014/main" id="{EF2EF350-CB7B-48B5-8D8B-8779624E1BE7}"/>
              </a:ext>
            </a:extLst>
          </p:cNvPr>
          <p:cNvSpPr>
            <a:spLocks noGrp="1"/>
          </p:cNvSpPr>
          <p:nvPr>
            <p:ph idx="1"/>
          </p:nvPr>
        </p:nvSpPr>
        <p:spPr/>
        <p:txBody>
          <a:bodyPr/>
          <a:lstStyle/>
          <a:p>
            <a:r>
              <a:rPr lang="en-US" dirty="0"/>
              <a:t>Early stopping is also useful because it reduces the computational cost of the training procedure. </a:t>
            </a:r>
          </a:p>
          <a:p>
            <a:r>
              <a:rPr lang="en-US" dirty="0"/>
              <a:t>Besides the obvious reduction in cost due to limiting the number of training iterations, it also has the benefit of providing regularization without requiring the addition of penalty terms to the cost function or the computation of the gradients of such additional terms.</a:t>
            </a:r>
            <a:endParaRPr lang="en-IN" dirty="0"/>
          </a:p>
        </p:txBody>
      </p:sp>
    </p:spTree>
    <p:extLst>
      <p:ext uri="{BB962C8B-B14F-4D97-AF65-F5344CB8AC3E}">
        <p14:creationId xmlns:p14="http://schemas.microsoft.com/office/powerpoint/2010/main" val="27732277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20E29-CDB1-4FC5-ACF1-C6A4261D9AB7}"/>
              </a:ext>
            </a:extLst>
          </p:cNvPr>
          <p:cNvSpPr>
            <a:spLocks noGrp="1"/>
          </p:cNvSpPr>
          <p:nvPr>
            <p:ph type="title"/>
          </p:nvPr>
        </p:nvSpPr>
        <p:spPr>
          <a:xfrm>
            <a:off x="838200" y="281150"/>
            <a:ext cx="10515600" cy="862312"/>
          </a:xfrm>
        </p:spPr>
        <p:txBody>
          <a:bodyPr/>
          <a:lstStyle/>
          <a:p>
            <a:r>
              <a:rPr lang="en-US" dirty="0"/>
              <a:t>How early stopping acts as a </a:t>
            </a:r>
            <a:r>
              <a:rPr lang="en-US" dirty="0" err="1"/>
              <a:t>regularizer</a:t>
            </a:r>
            <a:r>
              <a:rPr lang="en-US" dirty="0"/>
              <a:t>?</a:t>
            </a:r>
            <a:endParaRPr lang="en-IN" dirty="0"/>
          </a:p>
        </p:txBody>
      </p:sp>
      <p:sp>
        <p:nvSpPr>
          <p:cNvPr id="3" name="Content Placeholder 2">
            <a:extLst>
              <a:ext uri="{FF2B5EF4-FFF2-40B4-BE49-F238E27FC236}">
                <a16:creationId xmlns:a16="http://schemas.microsoft.com/office/drawing/2014/main" id="{74FFBC28-A494-4E87-9280-335E8C48053A}"/>
              </a:ext>
            </a:extLst>
          </p:cNvPr>
          <p:cNvSpPr>
            <a:spLocks noGrp="1"/>
          </p:cNvSpPr>
          <p:nvPr>
            <p:ph idx="1"/>
          </p:nvPr>
        </p:nvSpPr>
        <p:spPr>
          <a:xfrm>
            <a:off x="838200" y="1463161"/>
            <a:ext cx="10515600" cy="4351338"/>
          </a:xfrm>
        </p:spPr>
        <p:txBody>
          <a:bodyPr>
            <a:normAutofit fontScale="85000" lnSpcReduction="10000"/>
          </a:bodyPr>
          <a:lstStyle/>
          <a:p>
            <a:r>
              <a:rPr lang="en-US" dirty="0"/>
              <a:t>early stopping has the effect of restricting the optimization procedure to a relatively small volume of parameter space in the neighborhood of the initial parameter value θ.</a:t>
            </a:r>
          </a:p>
          <a:p>
            <a:r>
              <a:rPr lang="en-US" dirty="0"/>
              <a:t>More specifically, imagine taking τ optimization steps (corresponding to τ training iterations) and with learning rate </a:t>
            </a:r>
            <a:r>
              <a:rPr lang="el-GR" dirty="0"/>
              <a:t>ε</a:t>
            </a:r>
            <a:r>
              <a:rPr lang="en-US" dirty="0"/>
              <a:t>. We can view the product</a:t>
            </a:r>
            <a:r>
              <a:rPr lang="el-GR" dirty="0"/>
              <a:t> ε</a:t>
            </a:r>
            <a:r>
              <a:rPr lang="en-US" dirty="0"/>
              <a:t>τ as a measure of effective capacity.</a:t>
            </a:r>
          </a:p>
          <a:p>
            <a:r>
              <a:rPr lang="en-US" dirty="0"/>
              <a:t>Assuming the gradient is bounded, restricting both the number of iterations and the learning rate limits the volume of parameter space reachable from θ . In this sense, </a:t>
            </a:r>
            <a:r>
              <a:rPr lang="el-GR" dirty="0"/>
              <a:t>ε</a:t>
            </a:r>
            <a:r>
              <a:rPr lang="en-US" dirty="0"/>
              <a:t>τ behaves as if it were the reciprocal of the coefficient used for weight decay.</a:t>
            </a:r>
          </a:p>
          <a:p>
            <a:r>
              <a:rPr lang="en-US" dirty="0"/>
              <a:t>Early stopping is equivalent to L2 regularization. The number of training iterations τ plays a role inversely proportional to the L2 regularization parameter, and the inverse of τ</a:t>
            </a:r>
            <a:r>
              <a:rPr lang="el-GR" dirty="0"/>
              <a:t> ε</a:t>
            </a:r>
            <a:r>
              <a:rPr lang="en-US" dirty="0"/>
              <a:t> plays the role of the weight decay coefficient. (Refer Page 250-251)</a:t>
            </a:r>
          </a:p>
        </p:txBody>
      </p:sp>
    </p:spTree>
    <p:extLst>
      <p:ext uri="{BB962C8B-B14F-4D97-AF65-F5344CB8AC3E}">
        <p14:creationId xmlns:p14="http://schemas.microsoft.com/office/powerpoint/2010/main" val="32863984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B2BF7-B527-49E8-A943-FB02B7710D13}"/>
              </a:ext>
            </a:extLst>
          </p:cNvPr>
          <p:cNvSpPr>
            <a:spLocks noGrp="1"/>
          </p:cNvSpPr>
          <p:nvPr>
            <p:ph type="title"/>
          </p:nvPr>
        </p:nvSpPr>
        <p:spPr/>
        <p:txBody>
          <a:bodyPr/>
          <a:lstStyle/>
          <a:p>
            <a:r>
              <a:rPr lang="en-US" dirty="0"/>
              <a:t>Parameter Tying and Parameter Sharing</a:t>
            </a:r>
            <a:endParaRPr lang="en-IN" dirty="0"/>
          </a:p>
        </p:txBody>
      </p:sp>
      <p:sp>
        <p:nvSpPr>
          <p:cNvPr id="3" name="Content Placeholder 2">
            <a:extLst>
              <a:ext uri="{FF2B5EF4-FFF2-40B4-BE49-F238E27FC236}">
                <a16:creationId xmlns:a16="http://schemas.microsoft.com/office/drawing/2014/main" id="{0B6480CA-FBAB-4757-BBF4-2FF4F2EFB504}"/>
              </a:ext>
            </a:extLst>
          </p:cNvPr>
          <p:cNvSpPr>
            <a:spLocks noGrp="1"/>
          </p:cNvSpPr>
          <p:nvPr>
            <p:ph idx="1"/>
          </p:nvPr>
        </p:nvSpPr>
        <p:spPr/>
        <p:txBody>
          <a:bodyPr/>
          <a:lstStyle/>
          <a:p>
            <a:r>
              <a:rPr lang="en-US" dirty="0"/>
              <a:t>Parameter dependency:</a:t>
            </a:r>
          </a:p>
          <a:p>
            <a:pPr lvl="1"/>
            <a:r>
              <a:rPr lang="en-US" dirty="0"/>
              <a:t>𝑳𝟐regularization (or weigh decay) penalizes model parameters for deviating from the fixed value of zero</a:t>
            </a:r>
          </a:p>
          <a:p>
            <a:pPr lvl="1"/>
            <a:r>
              <a:rPr lang="en-US" dirty="0"/>
              <a:t>Sometimes we need other ways to express prior knowledge of parameters</a:t>
            </a:r>
          </a:p>
          <a:p>
            <a:pPr lvl="1"/>
            <a:r>
              <a:rPr lang="en-US" dirty="0"/>
              <a:t>We may know from domain and model architecture that there should be some dependencies between model parameters</a:t>
            </a:r>
          </a:p>
          <a:p>
            <a:r>
              <a:rPr lang="en-US" dirty="0"/>
              <a:t>The goal of parameter tying</a:t>
            </a:r>
          </a:p>
          <a:p>
            <a:pPr lvl="1"/>
            <a:r>
              <a:rPr lang="en-US" dirty="0"/>
              <a:t>We want to express that certain parameters should be close to one another</a:t>
            </a:r>
            <a:endParaRPr lang="en-IN" dirty="0"/>
          </a:p>
        </p:txBody>
      </p:sp>
    </p:spTree>
    <p:extLst>
      <p:ext uri="{BB962C8B-B14F-4D97-AF65-F5344CB8AC3E}">
        <p14:creationId xmlns:p14="http://schemas.microsoft.com/office/powerpoint/2010/main" val="17166278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BC44F-98C9-4CCE-B5A9-171BA6505F12}"/>
              </a:ext>
            </a:extLst>
          </p:cNvPr>
          <p:cNvSpPr>
            <a:spLocks noGrp="1"/>
          </p:cNvSpPr>
          <p:nvPr>
            <p:ph type="title"/>
          </p:nvPr>
        </p:nvSpPr>
        <p:spPr>
          <a:xfrm>
            <a:off x="838200" y="365125"/>
            <a:ext cx="10515600" cy="738745"/>
          </a:xfrm>
        </p:spPr>
        <p:txBody>
          <a:bodyPr/>
          <a:lstStyle/>
          <a:p>
            <a:r>
              <a:rPr lang="en-US" dirty="0"/>
              <a:t>A Scenario of parameter typing</a:t>
            </a:r>
            <a:endParaRPr lang="en-IN" dirty="0"/>
          </a:p>
        </p:txBody>
      </p:sp>
      <p:pic>
        <p:nvPicPr>
          <p:cNvPr id="5" name="Picture 4">
            <a:extLst>
              <a:ext uri="{FF2B5EF4-FFF2-40B4-BE49-F238E27FC236}">
                <a16:creationId xmlns:a16="http://schemas.microsoft.com/office/drawing/2014/main" id="{483B1FF1-8A5E-43E2-A8F5-114F4BC3F924}"/>
              </a:ext>
            </a:extLst>
          </p:cNvPr>
          <p:cNvPicPr>
            <a:picLocks noChangeAspect="1"/>
          </p:cNvPicPr>
          <p:nvPr/>
        </p:nvPicPr>
        <p:blipFill>
          <a:blip r:embed="rId2"/>
          <a:stretch>
            <a:fillRect/>
          </a:stretch>
        </p:blipFill>
        <p:spPr>
          <a:xfrm>
            <a:off x="1268627" y="1263979"/>
            <a:ext cx="8136781" cy="4330042"/>
          </a:xfrm>
          <a:prstGeom prst="rect">
            <a:avLst/>
          </a:prstGeom>
        </p:spPr>
      </p:pic>
      <p:sp>
        <p:nvSpPr>
          <p:cNvPr id="7" name="TextBox 6">
            <a:extLst>
              <a:ext uri="{FF2B5EF4-FFF2-40B4-BE49-F238E27FC236}">
                <a16:creationId xmlns:a16="http://schemas.microsoft.com/office/drawing/2014/main" id="{75A66629-1C32-4DC3-81D8-1BF9E496B632}"/>
              </a:ext>
            </a:extLst>
          </p:cNvPr>
          <p:cNvSpPr txBox="1"/>
          <p:nvPr/>
        </p:nvSpPr>
        <p:spPr>
          <a:xfrm>
            <a:off x="1079157" y="5385184"/>
            <a:ext cx="9844216" cy="923330"/>
          </a:xfrm>
          <a:prstGeom prst="rect">
            <a:avLst/>
          </a:prstGeom>
          <a:noFill/>
        </p:spPr>
        <p:txBody>
          <a:bodyPr wrap="square">
            <a:spAutoFit/>
          </a:bodyPr>
          <a:lstStyle/>
          <a:p>
            <a:pPr algn="l"/>
            <a:r>
              <a:rPr lang="en-US" sz="1800" b="0" i="0" u="none" strike="noStrike" baseline="0" dirty="0">
                <a:solidFill>
                  <a:srgbClr val="FF0000"/>
                </a:solidFill>
                <a:latin typeface="ComputerModernRoman"/>
              </a:rPr>
              <a:t>Let us imagine that the tasks are similar enough (perhaps with similar input and output distributions) that we believe the model parameters should be close to each other: </a:t>
            </a:r>
            <a:r>
              <a:rPr lang="en-US" sz="1800" b="0" i="1" u="none" strike="noStrike" baseline="0" dirty="0">
                <a:solidFill>
                  <a:srgbClr val="FF0000"/>
                </a:solidFill>
                <a:latin typeface="CMSY10"/>
              </a:rPr>
              <a:t>∀</a:t>
            </a:r>
            <a:r>
              <a:rPr lang="en-US" sz="1800" b="0" i="1" u="none" strike="noStrike" baseline="0" dirty="0" err="1">
                <a:solidFill>
                  <a:srgbClr val="FF0000"/>
                </a:solidFill>
                <a:latin typeface="CMMI10"/>
              </a:rPr>
              <a:t>i</a:t>
            </a:r>
            <a:r>
              <a:rPr lang="en-US" sz="1800" b="0" i="0" u="none" strike="noStrike" baseline="0" dirty="0">
                <a:solidFill>
                  <a:srgbClr val="FF0000"/>
                </a:solidFill>
                <a:latin typeface="ComputerModernRoman"/>
              </a:rPr>
              <a:t>, </a:t>
            </a:r>
            <a:r>
              <a:rPr lang="en-US" sz="1800" b="0" i="1" u="none" strike="noStrike" baseline="0" dirty="0">
                <a:solidFill>
                  <a:srgbClr val="FF0000"/>
                </a:solidFill>
                <a:latin typeface="CMMI10"/>
              </a:rPr>
              <a:t>w</a:t>
            </a:r>
            <a:r>
              <a:rPr lang="en-US" sz="1050" b="0" i="0" u="none" strike="noStrike" baseline="0" dirty="0">
                <a:solidFill>
                  <a:srgbClr val="FF0000"/>
                </a:solidFill>
                <a:latin typeface="CMR8"/>
              </a:rPr>
              <a:t>(A) </a:t>
            </a:r>
            <a:r>
              <a:rPr lang="en-US" sz="1800" b="0" i="0" u="none" strike="noStrike" baseline="0" dirty="0">
                <a:solidFill>
                  <a:srgbClr val="FF0000"/>
                </a:solidFill>
                <a:latin typeface="ComputerModernRoman"/>
              </a:rPr>
              <a:t>should be close to </a:t>
            </a:r>
            <a:r>
              <a:rPr lang="en-US" sz="1800" b="0" i="1" u="none" strike="noStrike" baseline="0" dirty="0">
                <a:solidFill>
                  <a:srgbClr val="FF0000"/>
                </a:solidFill>
                <a:latin typeface="CMMI10"/>
              </a:rPr>
              <a:t>w</a:t>
            </a:r>
            <a:r>
              <a:rPr lang="en-US" sz="1050" b="0" i="0" u="none" strike="noStrike" baseline="0" dirty="0">
                <a:solidFill>
                  <a:srgbClr val="FF0000"/>
                </a:solidFill>
                <a:latin typeface="CMR8"/>
              </a:rPr>
              <a:t>(B) </a:t>
            </a:r>
            <a:r>
              <a:rPr lang="en-US" sz="1800" b="0" i="0" u="none" strike="noStrike" baseline="0" dirty="0">
                <a:solidFill>
                  <a:srgbClr val="FF0000"/>
                </a:solidFill>
                <a:latin typeface="ComputerModernRoman"/>
              </a:rPr>
              <a:t>. </a:t>
            </a:r>
          </a:p>
          <a:p>
            <a:pPr algn="l"/>
            <a:r>
              <a:rPr lang="en-US" sz="1800" b="0" i="0" u="none" strike="noStrike" baseline="0" dirty="0">
                <a:solidFill>
                  <a:srgbClr val="FF0000"/>
                </a:solidFill>
                <a:latin typeface="ComputerModernRoman"/>
              </a:rPr>
              <a:t>We can leverage this information </a:t>
            </a:r>
            <a:r>
              <a:rPr lang="en-IN" sz="1800" b="0" i="0" u="none" strike="noStrike" baseline="0" dirty="0">
                <a:solidFill>
                  <a:srgbClr val="FF0000"/>
                </a:solidFill>
                <a:latin typeface="ComputerModernRoman"/>
              </a:rPr>
              <a:t>through regularization.</a:t>
            </a:r>
            <a:endParaRPr lang="en-IN" dirty="0">
              <a:solidFill>
                <a:srgbClr val="FF0000"/>
              </a:solidFill>
            </a:endParaRPr>
          </a:p>
        </p:txBody>
      </p:sp>
    </p:spTree>
    <p:extLst>
      <p:ext uri="{BB962C8B-B14F-4D97-AF65-F5344CB8AC3E}">
        <p14:creationId xmlns:p14="http://schemas.microsoft.com/office/powerpoint/2010/main" val="8211283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6615B-60B4-4A51-980C-9ED6097FAFCD}"/>
              </a:ext>
            </a:extLst>
          </p:cNvPr>
          <p:cNvSpPr>
            <a:spLocks noGrp="1"/>
          </p:cNvSpPr>
          <p:nvPr>
            <p:ph type="title"/>
          </p:nvPr>
        </p:nvSpPr>
        <p:spPr>
          <a:xfrm>
            <a:off x="838200" y="365125"/>
            <a:ext cx="10515600" cy="952929"/>
          </a:xfrm>
        </p:spPr>
        <p:txBody>
          <a:bodyPr/>
          <a:lstStyle/>
          <a:p>
            <a:r>
              <a:rPr lang="en-US" dirty="0"/>
              <a:t>L2 penalty for parameter typing</a:t>
            </a:r>
            <a:endParaRPr lang="en-IN" dirty="0"/>
          </a:p>
        </p:txBody>
      </p:sp>
      <p:pic>
        <p:nvPicPr>
          <p:cNvPr id="5" name="Picture 4">
            <a:extLst>
              <a:ext uri="{FF2B5EF4-FFF2-40B4-BE49-F238E27FC236}">
                <a16:creationId xmlns:a16="http://schemas.microsoft.com/office/drawing/2014/main" id="{54CA1DFB-C433-4A05-9CFF-55A03EBFFF10}"/>
              </a:ext>
            </a:extLst>
          </p:cNvPr>
          <p:cNvPicPr>
            <a:picLocks noChangeAspect="1"/>
          </p:cNvPicPr>
          <p:nvPr/>
        </p:nvPicPr>
        <p:blipFill>
          <a:blip r:embed="rId2"/>
          <a:stretch>
            <a:fillRect/>
          </a:stretch>
        </p:blipFill>
        <p:spPr>
          <a:xfrm>
            <a:off x="1408901" y="1600732"/>
            <a:ext cx="7051357" cy="4804695"/>
          </a:xfrm>
          <a:prstGeom prst="rect">
            <a:avLst/>
          </a:prstGeom>
        </p:spPr>
      </p:pic>
    </p:spTree>
    <p:extLst>
      <p:ext uri="{BB962C8B-B14F-4D97-AF65-F5344CB8AC3E}">
        <p14:creationId xmlns:p14="http://schemas.microsoft.com/office/powerpoint/2010/main" val="2419240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FFDFE-9AC2-4EC9-8434-3B97E809BEB8}"/>
              </a:ext>
            </a:extLst>
          </p:cNvPr>
          <p:cNvSpPr>
            <a:spLocks noGrp="1"/>
          </p:cNvSpPr>
          <p:nvPr>
            <p:ph type="title"/>
          </p:nvPr>
        </p:nvSpPr>
        <p:spPr/>
        <p:txBody>
          <a:bodyPr/>
          <a:lstStyle/>
          <a:p>
            <a:r>
              <a:rPr lang="en-IN" dirty="0"/>
              <a:t>Parameter sharing</a:t>
            </a:r>
          </a:p>
        </p:txBody>
      </p:sp>
      <p:sp>
        <p:nvSpPr>
          <p:cNvPr id="3" name="Content Placeholder 2">
            <a:extLst>
              <a:ext uri="{FF2B5EF4-FFF2-40B4-BE49-F238E27FC236}">
                <a16:creationId xmlns:a16="http://schemas.microsoft.com/office/drawing/2014/main" id="{17B734A3-341C-4C56-B67E-C70B5721983C}"/>
              </a:ext>
            </a:extLst>
          </p:cNvPr>
          <p:cNvSpPr>
            <a:spLocks noGrp="1"/>
          </p:cNvSpPr>
          <p:nvPr>
            <p:ph idx="1"/>
          </p:nvPr>
        </p:nvSpPr>
        <p:spPr/>
        <p:txBody>
          <a:bodyPr>
            <a:normAutofit fontScale="92500" lnSpcReduction="10000"/>
          </a:bodyPr>
          <a:lstStyle/>
          <a:p>
            <a:r>
              <a:rPr lang="en-US" dirty="0"/>
              <a:t>While a parameter norm penalty is one way to regularize parameters to be close to one another, the more popular way is to use constraints: </a:t>
            </a:r>
            <a:r>
              <a:rPr lang="en-US" dirty="0">
                <a:solidFill>
                  <a:srgbClr val="FF0000"/>
                </a:solidFill>
              </a:rPr>
              <a:t>to force sets of parameters to be equal.</a:t>
            </a:r>
            <a:r>
              <a:rPr lang="en-US" dirty="0"/>
              <a:t> </a:t>
            </a:r>
          </a:p>
          <a:p>
            <a:r>
              <a:rPr lang="en-US" dirty="0"/>
              <a:t>This method of regularization is often referred to as </a:t>
            </a:r>
            <a:r>
              <a:rPr lang="en-US" dirty="0">
                <a:solidFill>
                  <a:srgbClr val="FF0000"/>
                </a:solidFill>
              </a:rPr>
              <a:t>parameter sharing</a:t>
            </a:r>
            <a:r>
              <a:rPr lang="en-US" dirty="0"/>
              <a:t>, where we interpret the various models or model components as sharing a unique set of parameters. </a:t>
            </a:r>
          </a:p>
          <a:p>
            <a:r>
              <a:rPr lang="en-US" dirty="0"/>
              <a:t>A significant advantage of parameter sharing over regularizing the parameters to be close (via a norm penalty) is that only a subset of the parameters (the unique set) need to be stored in memory. </a:t>
            </a:r>
          </a:p>
          <a:p>
            <a:r>
              <a:rPr lang="en-US" dirty="0"/>
              <a:t>In certain models—such as the convolutional neural network—this can lead to significant reduction in the memory footprint of the model.</a:t>
            </a:r>
            <a:endParaRPr lang="en-IN" dirty="0"/>
          </a:p>
        </p:txBody>
      </p:sp>
    </p:spTree>
    <p:extLst>
      <p:ext uri="{BB962C8B-B14F-4D97-AF65-F5344CB8AC3E}">
        <p14:creationId xmlns:p14="http://schemas.microsoft.com/office/powerpoint/2010/main" val="14689507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2D1C2-FF76-4822-A44E-93D2221E6B17}"/>
              </a:ext>
            </a:extLst>
          </p:cNvPr>
          <p:cNvSpPr>
            <a:spLocks noGrp="1"/>
          </p:cNvSpPr>
          <p:nvPr>
            <p:ph type="title"/>
          </p:nvPr>
        </p:nvSpPr>
        <p:spPr/>
        <p:txBody>
          <a:bodyPr/>
          <a:lstStyle/>
          <a:p>
            <a:r>
              <a:rPr lang="en-US" dirty="0"/>
              <a:t>Multi-Task Learning (MTL)</a:t>
            </a:r>
            <a:endParaRPr lang="en-IN" dirty="0"/>
          </a:p>
        </p:txBody>
      </p:sp>
      <p:pic>
        <p:nvPicPr>
          <p:cNvPr id="5" name="Picture 4">
            <a:extLst>
              <a:ext uri="{FF2B5EF4-FFF2-40B4-BE49-F238E27FC236}">
                <a16:creationId xmlns:a16="http://schemas.microsoft.com/office/drawing/2014/main" id="{1AC472B4-73F4-41E6-81B4-510845E36652}"/>
              </a:ext>
            </a:extLst>
          </p:cNvPr>
          <p:cNvPicPr>
            <a:picLocks noChangeAspect="1"/>
          </p:cNvPicPr>
          <p:nvPr/>
        </p:nvPicPr>
        <p:blipFill>
          <a:blip r:embed="rId2"/>
          <a:stretch>
            <a:fillRect/>
          </a:stretch>
        </p:blipFill>
        <p:spPr>
          <a:xfrm>
            <a:off x="1234283" y="1610743"/>
            <a:ext cx="7753198" cy="4661160"/>
          </a:xfrm>
          <a:prstGeom prst="rect">
            <a:avLst/>
          </a:prstGeom>
        </p:spPr>
      </p:pic>
    </p:spTree>
    <p:extLst>
      <p:ext uri="{BB962C8B-B14F-4D97-AF65-F5344CB8AC3E}">
        <p14:creationId xmlns:p14="http://schemas.microsoft.com/office/powerpoint/2010/main" val="2970097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CF24D-0DE1-425F-9675-548CA275B979}"/>
              </a:ext>
            </a:extLst>
          </p:cNvPr>
          <p:cNvSpPr>
            <a:spLocks noGrp="1"/>
          </p:cNvSpPr>
          <p:nvPr>
            <p:ph type="title"/>
          </p:nvPr>
        </p:nvSpPr>
        <p:spPr>
          <a:xfrm>
            <a:off x="838200" y="365125"/>
            <a:ext cx="10515600" cy="755221"/>
          </a:xfrm>
        </p:spPr>
        <p:txBody>
          <a:bodyPr/>
          <a:lstStyle/>
          <a:p>
            <a:r>
              <a:rPr lang="en-US" dirty="0"/>
              <a:t>Two MTL Methods</a:t>
            </a:r>
            <a:endParaRPr lang="en-IN" dirty="0"/>
          </a:p>
        </p:txBody>
      </p:sp>
      <p:pic>
        <p:nvPicPr>
          <p:cNvPr id="5" name="Picture 4">
            <a:extLst>
              <a:ext uri="{FF2B5EF4-FFF2-40B4-BE49-F238E27FC236}">
                <a16:creationId xmlns:a16="http://schemas.microsoft.com/office/drawing/2014/main" id="{70C3A9A9-034C-4701-A0A9-3489361A5D14}"/>
              </a:ext>
            </a:extLst>
          </p:cNvPr>
          <p:cNvPicPr>
            <a:picLocks noChangeAspect="1"/>
          </p:cNvPicPr>
          <p:nvPr/>
        </p:nvPicPr>
        <p:blipFill>
          <a:blip r:embed="rId2"/>
          <a:stretch>
            <a:fillRect/>
          </a:stretch>
        </p:blipFill>
        <p:spPr>
          <a:xfrm>
            <a:off x="1998778" y="1484095"/>
            <a:ext cx="7057623" cy="4662791"/>
          </a:xfrm>
          <a:prstGeom prst="rect">
            <a:avLst/>
          </a:prstGeom>
        </p:spPr>
      </p:pic>
    </p:spTree>
    <p:extLst>
      <p:ext uri="{BB962C8B-B14F-4D97-AF65-F5344CB8AC3E}">
        <p14:creationId xmlns:p14="http://schemas.microsoft.com/office/powerpoint/2010/main" val="1662174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9064" y="1241212"/>
            <a:ext cx="170687" cy="177800"/>
          </a:xfrm>
          <a:prstGeom prst="rect">
            <a:avLst/>
          </a:prstGeom>
        </p:spPr>
      </p:pic>
      <p:sp>
        <p:nvSpPr>
          <p:cNvPr id="3" name="object 3"/>
          <p:cNvSpPr txBox="1"/>
          <p:nvPr/>
        </p:nvSpPr>
        <p:spPr>
          <a:xfrm>
            <a:off x="2210181" y="1109979"/>
            <a:ext cx="6923405" cy="391160"/>
          </a:xfrm>
          <a:prstGeom prst="rect">
            <a:avLst/>
          </a:prstGeom>
        </p:spPr>
        <p:txBody>
          <a:bodyPr vert="horz" wrap="square" lIns="0" tIns="12700" rIns="0" bIns="0" rtlCol="0">
            <a:spAutoFit/>
          </a:bodyPr>
          <a:lstStyle/>
          <a:p>
            <a:pPr marL="12700">
              <a:spcBef>
                <a:spcPts val="100"/>
              </a:spcBef>
            </a:pPr>
            <a:r>
              <a:rPr sz="2400" b="1" spc="-5" dirty="0">
                <a:latin typeface="Arial"/>
                <a:cs typeface="Arial"/>
              </a:rPr>
              <a:t>Predict</a:t>
            </a:r>
            <a:r>
              <a:rPr sz="2400" b="1" spc="-10" dirty="0">
                <a:latin typeface="Arial"/>
                <a:cs typeface="Arial"/>
              </a:rPr>
              <a:t> </a:t>
            </a:r>
            <a:r>
              <a:rPr sz="2400" b="1" spc="-5" dirty="0">
                <a:latin typeface="Arial"/>
                <a:cs typeface="Arial"/>
              </a:rPr>
              <a:t>(Label/Dependent variable)</a:t>
            </a:r>
            <a:r>
              <a:rPr sz="2400" b="1" spc="-10" dirty="0">
                <a:latin typeface="Arial"/>
                <a:cs typeface="Arial"/>
              </a:rPr>
              <a:t> </a:t>
            </a:r>
            <a:r>
              <a:rPr sz="2400" b="1" spc="-5" dirty="0">
                <a:latin typeface="Arial"/>
                <a:cs typeface="Arial"/>
              </a:rPr>
              <a:t>given</a:t>
            </a:r>
            <a:r>
              <a:rPr sz="2400" b="1" spc="-10" dirty="0">
                <a:latin typeface="Arial"/>
                <a:cs typeface="Arial"/>
              </a:rPr>
              <a:t> </a:t>
            </a:r>
            <a:r>
              <a:rPr sz="2400" b="1" spc="-5" dirty="0">
                <a:latin typeface="Arial"/>
                <a:cs typeface="Arial"/>
              </a:rPr>
              <a:t>data</a:t>
            </a:r>
            <a:r>
              <a:rPr sz="2400" b="1" spc="-25" dirty="0">
                <a:latin typeface="Arial"/>
                <a:cs typeface="Arial"/>
              </a:rPr>
              <a:t> </a:t>
            </a:r>
            <a:r>
              <a:rPr sz="2400" dirty="0">
                <a:latin typeface="Cambria Math"/>
                <a:cs typeface="Cambria Math"/>
              </a:rPr>
              <a:t>𝑿</a:t>
            </a:r>
            <a:endParaRPr sz="2400">
              <a:latin typeface="Cambria Math"/>
              <a:cs typeface="Cambria Math"/>
            </a:endParaRPr>
          </a:p>
        </p:txBody>
      </p:sp>
      <p:sp>
        <p:nvSpPr>
          <p:cNvPr id="5" name="object 5"/>
          <p:cNvSpPr txBox="1">
            <a:spLocks noGrp="1"/>
          </p:cNvSpPr>
          <p:nvPr>
            <p:ph type="title"/>
          </p:nvPr>
        </p:nvSpPr>
        <p:spPr>
          <a:xfrm>
            <a:off x="1247433" y="274940"/>
            <a:ext cx="6089650" cy="513080"/>
          </a:xfrm>
          <a:prstGeom prst="rect">
            <a:avLst/>
          </a:prstGeom>
        </p:spPr>
        <p:txBody>
          <a:bodyPr vert="horz" wrap="square" lIns="0" tIns="12700" rIns="0" bIns="0" rtlCol="0" anchor="ctr">
            <a:spAutoFit/>
          </a:bodyPr>
          <a:lstStyle/>
          <a:p>
            <a:pPr marL="12700">
              <a:lnSpc>
                <a:spcPct val="100000"/>
              </a:lnSpc>
              <a:spcBef>
                <a:spcPts val="100"/>
              </a:spcBef>
            </a:pPr>
            <a:r>
              <a:rPr sz="3200" spc="-5" dirty="0">
                <a:solidFill>
                  <a:srgbClr val="004990"/>
                </a:solidFill>
              </a:rPr>
              <a:t>Supervised</a:t>
            </a:r>
            <a:r>
              <a:rPr sz="3200" spc="-50" dirty="0">
                <a:solidFill>
                  <a:srgbClr val="004990"/>
                </a:solidFill>
              </a:rPr>
              <a:t> </a:t>
            </a:r>
            <a:r>
              <a:rPr sz="3200" spc="-5" dirty="0">
                <a:solidFill>
                  <a:srgbClr val="004990"/>
                </a:solidFill>
              </a:rPr>
              <a:t>learning</a:t>
            </a:r>
            <a:r>
              <a:rPr sz="3200" spc="-45" dirty="0">
                <a:solidFill>
                  <a:srgbClr val="004990"/>
                </a:solidFill>
              </a:rPr>
              <a:t> </a:t>
            </a:r>
            <a:r>
              <a:rPr sz="3200" spc="-5" dirty="0">
                <a:solidFill>
                  <a:srgbClr val="004990"/>
                </a:solidFill>
              </a:rPr>
              <a:t>(Inference)</a:t>
            </a:r>
            <a:endParaRPr sz="3200" dirty="0"/>
          </a:p>
        </p:txBody>
      </p:sp>
      <p:sp>
        <p:nvSpPr>
          <p:cNvPr id="6" name="object 6"/>
          <p:cNvSpPr/>
          <p:nvPr/>
        </p:nvSpPr>
        <p:spPr>
          <a:xfrm>
            <a:off x="2108179" y="3790591"/>
            <a:ext cx="1402080" cy="912494"/>
          </a:xfrm>
          <a:custGeom>
            <a:avLst/>
            <a:gdLst/>
            <a:ahLst/>
            <a:cxnLst/>
            <a:rect l="l" t="t" r="r" b="b"/>
            <a:pathLst>
              <a:path w="1402080" h="912495">
                <a:moveTo>
                  <a:pt x="945977" y="0"/>
                </a:moveTo>
                <a:lnTo>
                  <a:pt x="945977" y="228051"/>
                </a:lnTo>
                <a:lnTo>
                  <a:pt x="0" y="228051"/>
                </a:lnTo>
                <a:lnTo>
                  <a:pt x="0" y="684154"/>
                </a:lnTo>
                <a:lnTo>
                  <a:pt x="945977" y="684154"/>
                </a:lnTo>
                <a:lnTo>
                  <a:pt x="945977" y="912205"/>
                </a:lnTo>
                <a:lnTo>
                  <a:pt x="1402079" y="456102"/>
                </a:lnTo>
                <a:lnTo>
                  <a:pt x="945977" y="0"/>
                </a:lnTo>
                <a:close/>
              </a:path>
            </a:pathLst>
          </a:custGeom>
          <a:solidFill>
            <a:srgbClr val="E6BEBE"/>
          </a:solidFill>
        </p:spPr>
        <p:txBody>
          <a:bodyPr wrap="square" lIns="0" tIns="0" rIns="0" bIns="0" rtlCol="0"/>
          <a:lstStyle/>
          <a:p>
            <a:endParaRPr/>
          </a:p>
        </p:txBody>
      </p:sp>
      <p:pic>
        <p:nvPicPr>
          <p:cNvPr id="7" name="object 7"/>
          <p:cNvPicPr/>
          <p:nvPr/>
        </p:nvPicPr>
        <p:blipFill>
          <a:blip r:embed="rId3" cstate="print"/>
          <a:stretch>
            <a:fillRect/>
          </a:stretch>
        </p:blipFill>
        <p:spPr>
          <a:xfrm>
            <a:off x="3625769" y="2530021"/>
            <a:ext cx="5012690" cy="3433348"/>
          </a:xfrm>
          <a:prstGeom prst="rect">
            <a:avLst/>
          </a:prstGeom>
        </p:spPr>
      </p:pic>
      <p:sp>
        <p:nvSpPr>
          <p:cNvPr id="8" name="object 8"/>
          <p:cNvSpPr txBox="1"/>
          <p:nvPr/>
        </p:nvSpPr>
        <p:spPr>
          <a:xfrm>
            <a:off x="4927526" y="2745921"/>
            <a:ext cx="492759" cy="452120"/>
          </a:xfrm>
          <a:prstGeom prst="rect">
            <a:avLst/>
          </a:prstGeom>
        </p:spPr>
        <p:txBody>
          <a:bodyPr vert="horz" wrap="square" lIns="0" tIns="12700" rIns="0" bIns="0" rtlCol="0">
            <a:spAutoFit/>
          </a:bodyPr>
          <a:lstStyle/>
          <a:p>
            <a:pPr marL="38100">
              <a:spcBef>
                <a:spcPts val="100"/>
              </a:spcBef>
            </a:pPr>
            <a:r>
              <a:rPr sz="2800" spc="5" dirty="0">
                <a:latin typeface="Cambria Math"/>
                <a:cs typeface="Cambria Math"/>
              </a:rPr>
              <a:t>𝜣</a:t>
            </a:r>
            <a:r>
              <a:rPr sz="3000" spc="7" baseline="-15277" dirty="0">
                <a:latin typeface="Cambria Math"/>
                <a:cs typeface="Cambria Math"/>
              </a:rPr>
              <a:t>𝟏</a:t>
            </a:r>
            <a:endParaRPr sz="3000" baseline="-15277">
              <a:latin typeface="Cambria Math"/>
              <a:cs typeface="Cambria Math"/>
            </a:endParaRPr>
          </a:p>
        </p:txBody>
      </p:sp>
      <p:sp>
        <p:nvSpPr>
          <p:cNvPr id="9" name="object 9"/>
          <p:cNvSpPr txBox="1"/>
          <p:nvPr/>
        </p:nvSpPr>
        <p:spPr>
          <a:xfrm>
            <a:off x="6844324" y="2745921"/>
            <a:ext cx="492759" cy="452120"/>
          </a:xfrm>
          <a:prstGeom prst="rect">
            <a:avLst/>
          </a:prstGeom>
        </p:spPr>
        <p:txBody>
          <a:bodyPr vert="horz" wrap="square" lIns="0" tIns="12700" rIns="0" bIns="0" rtlCol="0">
            <a:spAutoFit/>
          </a:bodyPr>
          <a:lstStyle/>
          <a:p>
            <a:pPr marL="38100">
              <a:spcBef>
                <a:spcPts val="100"/>
              </a:spcBef>
            </a:pPr>
            <a:r>
              <a:rPr sz="2800" spc="5" dirty="0">
                <a:latin typeface="Cambria Math"/>
                <a:cs typeface="Cambria Math"/>
              </a:rPr>
              <a:t>𝜣</a:t>
            </a:r>
            <a:r>
              <a:rPr sz="3000" spc="7" baseline="-15277" dirty="0">
                <a:latin typeface="Cambria Math"/>
                <a:cs typeface="Cambria Math"/>
              </a:rPr>
              <a:t>𝟐</a:t>
            </a:r>
            <a:endParaRPr sz="3000" baseline="-15277">
              <a:latin typeface="Cambria Math"/>
              <a:cs typeface="Cambria Math"/>
            </a:endParaRPr>
          </a:p>
        </p:txBody>
      </p:sp>
      <p:sp>
        <p:nvSpPr>
          <p:cNvPr id="10" name="object 10"/>
          <p:cNvSpPr txBox="1"/>
          <p:nvPr/>
        </p:nvSpPr>
        <p:spPr>
          <a:xfrm>
            <a:off x="2737473" y="4005404"/>
            <a:ext cx="271780" cy="452120"/>
          </a:xfrm>
          <a:prstGeom prst="rect">
            <a:avLst/>
          </a:prstGeom>
        </p:spPr>
        <p:txBody>
          <a:bodyPr vert="horz" wrap="square" lIns="0" tIns="12700" rIns="0" bIns="0" rtlCol="0">
            <a:spAutoFit/>
          </a:bodyPr>
          <a:lstStyle/>
          <a:p>
            <a:pPr marL="12700">
              <a:spcBef>
                <a:spcPts val="100"/>
              </a:spcBef>
            </a:pPr>
            <a:r>
              <a:rPr sz="2800" dirty="0">
                <a:latin typeface="Cambria Math"/>
                <a:cs typeface="Cambria Math"/>
              </a:rPr>
              <a:t>𝑿</a:t>
            </a:r>
            <a:endParaRPr sz="2800">
              <a:latin typeface="Cambria Math"/>
              <a:cs typeface="Cambria Math"/>
            </a:endParaRPr>
          </a:p>
        </p:txBody>
      </p:sp>
      <p:sp>
        <p:nvSpPr>
          <p:cNvPr id="11" name="object 11"/>
          <p:cNvSpPr/>
          <p:nvPr/>
        </p:nvSpPr>
        <p:spPr>
          <a:xfrm>
            <a:off x="8414796" y="3596099"/>
            <a:ext cx="1402080" cy="912494"/>
          </a:xfrm>
          <a:custGeom>
            <a:avLst/>
            <a:gdLst/>
            <a:ahLst/>
            <a:cxnLst/>
            <a:rect l="l" t="t" r="r" b="b"/>
            <a:pathLst>
              <a:path w="1402079" h="912495">
                <a:moveTo>
                  <a:pt x="945977" y="0"/>
                </a:moveTo>
                <a:lnTo>
                  <a:pt x="945977" y="228051"/>
                </a:lnTo>
                <a:lnTo>
                  <a:pt x="0" y="228051"/>
                </a:lnTo>
                <a:lnTo>
                  <a:pt x="0" y="684154"/>
                </a:lnTo>
                <a:lnTo>
                  <a:pt x="945977" y="684154"/>
                </a:lnTo>
                <a:lnTo>
                  <a:pt x="945977" y="912206"/>
                </a:lnTo>
                <a:lnTo>
                  <a:pt x="1402079" y="456102"/>
                </a:lnTo>
                <a:lnTo>
                  <a:pt x="945977" y="0"/>
                </a:lnTo>
                <a:close/>
              </a:path>
            </a:pathLst>
          </a:custGeom>
          <a:solidFill>
            <a:srgbClr val="C8DCC8"/>
          </a:solidFill>
        </p:spPr>
        <p:txBody>
          <a:bodyPr wrap="square" lIns="0" tIns="0" rIns="0" bIns="0" rtlCol="0"/>
          <a:lstStyle/>
          <a:p>
            <a:endParaRPr/>
          </a:p>
        </p:txBody>
      </p:sp>
      <p:sp>
        <p:nvSpPr>
          <p:cNvPr id="12" name="object 12"/>
          <p:cNvSpPr txBox="1"/>
          <p:nvPr/>
        </p:nvSpPr>
        <p:spPr>
          <a:xfrm>
            <a:off x="8572231" y="3871159"/>
            <a:ext cx="868680" cy="330200"/>
          </a:xfrm>
          <a:prstGeom prst="rect">
            <a:avLst/>
          </a:prstGeom>
        </p:spPr>
        <p:txBody>
          <a:bodyPr vert="horz" wrap="square" lIns="0" tIns="12700" rIns="0" bIns="0" rtlCol="0">
            <a:spAutoFit/>
          </a:bodyPr>
          <a:lstStyle/>
          <a:p>
            <a:pPr marL="12700">
              <a:spcBef>
                <a:spcPts val="100"/>
              </a:spcBef>
            </a:pPr>
            <a:r>
              <a:rPr sz="2000" spc="-5" dirty="0">
                <a:latin typeface="Cambria Math"/>
                <a:cs typeface="Cambria Math"/>
              </a:rPr>
              <a:t>𝒐𝒖</a:t>
            </a:r>
            <a:r>
              <a:rPr sz="2000" dirty="0">
                <a:latin typeface="Cambria Math"/>
                <a:cs typeface="Cambria Math"/>
              </a:rPr>
              <a:t>𝒕</a:t>
            </a:r>
            <a:r>
              <a:rPr sz="2000" spc="-5" dirty="0">
                <a:latin typeface="Cambria Math"/>
                <a:cs typeface="Cambria Math"/>
              </a:rPr>
              <a:t>𝒑𝒖𝒕</a:t>
            </a:r>
            <a:endParaRPr sz="2000">
              <a:latin typeface="Cambria Math"/>
              <a:cs typeface="Cambria Math"/>
            </a:endParaRPr>
          </a:p>
        </p:txBody>
      </p:sp>
      <p:sp>
        <p:nvSpPr>
          <p:cNvPr id="13" name="object 13"/>
          <p:cNvSpPr txBox="1"/>
          <p:nvPr/>
        </p:nvSpPr>
        <p:spPr>
          <a:xfrm>
            <a:off x="7603022" y="2764586"/>
            <a:ext cx="2806700" cy="391160"/>
          </a:xfrm>
          <a:prstGeom prst="rect">
            <a:avLst/>
          </a:prstGeom>
        </p:spPr>
        <p:txBody>
          <a:bodyPr vert="horz" wrap="square" lIns="0" tIns="12700" rIns="0" bIns="0" rtlCol="0">
            <a:spAutoFit/>
          </a:bodyPr>
          <a:lstStyle/>
          <a:p>
            <a:pPr marL="12700">
              <a:spcBef>
                <a:spcPts val="100"/>
              </a:spcBef>
            </a:pPr>
            <a:r>
              <a:rPr sz="2400" dirty="0">
                <a:latin typeface="Cambria Math"/>
                <a:cs typeface="Cambria Math"/>
              </a:rPr>
              <a:t>𝒐𝒖𝒕𝒑𝒖𝒕</a:t>
            </a:r>
            <a:r>
              <a:rPr sz="2400" spc="114" dirty="0">
                <a:latin typeface="Cambria Math"/>
                <a:cs typeface="Cambria Math"/>
              </a:rPr>
              <a:t> </a:t>
            </a:r>
            <a:r>
              <a:rPr sz="2400" dirty="0">
                <a:latin typeface="Cambria Math"/>
                <a:cs typeface="Cambria Math"/>
              </a:rPr>
              <a:t>=</a:t>
            </a:r>
            <a:r>
              <a:rPr sz="2400" spc="110" dirty="0">
                <a:latin typeface="Cambria Math"/>
                <a:cs typeface="Cambria Math"/>
              </a:rPr>
              <a:t> </a:t>
            </a:r>
            <a:r>
              <a:rPr sz="2400" spc="-5" dirty="0">
                <a:latin typeface="Cambria Math"/>
                <a:cs typeface="Cambria Math"/>
              </a:rPr>
              <a:t>𝒇(𝚯𝒙</a:t>
            </a:r>
            <a:r>
              <a:rPr sz="2400" spc="-15" dirty="0">
                <a:latin typeface="Cambria Math"/>
                <a:cs typeface="Cambria Math"/>
              </a:rPr>
              <a:t> </a:t>
            </a:r>
            <a:r>
              <a:rPr sz="2400" dirty="0">
                <a:latin typeface="Cambria Math"/>
                <a:cs typeface="Cambria Math"/>
              </a:rPr>
              <a:t>+</a:t>
            </a:r>
            <a:r>
              <a:rPr sz="2400" spc="-25" dirty="0">
                <a:latin typeface="Cambria Math"/>
                <a:cs typeface="Cambria Math"/>
              </a:rPr>
              <a:t> </a:t>
            </a:r>
            <a:r>
              <a:rPr sz="2400" dirty="0">
                <a:latin typeface="Cambria Math"/>
                <a:cs typeface="Cambria Math"/>
              </a:rPr>
              <a:t>𝒃)</a:t>
            </a:r>
            <a:endParaRPr sz="2400">
              <a:latin typeface="Cambria Math"/>
              <a:cs typeface="Cambria Math"/>
            </a:endParaRPr>
          </a:p>
        </p:txBody>
      </p:sp>
      <p:grpSp>
        <p:nvGrpSpPr>
          <p:cNvPr id="14" name="object 14"/>
          <p:cNvGrpSpPr/>
          <p:nvPr/>
        </p:nvGrpSpPr>
        <p:grpSpPr>
          <a:xfrm>
            <a:off x="3577168" y="2391834"/>
            <a:ext cx="5338445" cy="321945"/>
            <a:chOff x="2053167" y="2391833"/>
            <a:chExt cx="5338445" cy="321945"/>
          </a:xfrm>
        </p:grpSpPr>
        <p:pic>
          <p:nvPicPr>
            <p:cNvPr id="15" name="object 15"/>
            <p:cNvPicPr/>
            <p:nvPr/>
          </p:nvPicPr>
          <p:blipFill>
            <a:blip r:embed="rId4" cstate="print"/>
            <a:stretch>
              <a:fillRect/>
            </a:stretch>
          </p:blipFill>
          <p:spPr>
            <a:xfrm>
              <a:off x="2053167" y="2391833"/>
              <a:ext cx="5338232" cy="321733"/>
            </a:xfrm>
            <a:prstGeom prst="rect">
              <a:avLst/>
            </a:prstGeom>
          </p:spPr>
        </p:pic>
        <p:sp>
          <p:nvSpPr>
            <p:cNvPr id="16" name="object 16"/>
            <p:cNvSpPr/>
            <p:nvPr/>
          </p:nvSpPr>
          <p:spPr>
            <a:xfrm>
              <a:off x="2101770" y="2472871"/>
              <a:ext cx="5128260" cy="114300"/>
            </a:xfrm>
            <a:custGeom>
              <a:avLst/>
              <a:gdLst/>
              <a:ahLst/>
              <a:cxnLst/>
              <a:rect l="l" t="t" r="r" b="b"/>
              <a:pathLst>
                <a:path w="5128259" h="114300">
                  <a:moveTo>
                    <a:pt x="5013901" y="0"/>
                  </a:moveTo>
                  <a:lnTo>
                    <a:pt x="5013901" y="38100"/>
                  </a:lnTo>
                  <a:lnTo>
                    <a:pt x="0" y="38100"/>
                  </a:lnTo>
                  <a:lnTo>
                    <a:pt x="0" y="76200"/>
                  </a:lnTo>
                  <a:lnTo>
                    <a:pt x="5013901" y="76200"/>
                  </a:lnTo>
                  <a:lnTo>
                    <a:pt x="5013901" y="114300"/>
                  </a:lnTo>
                  <a:lnTo>
                    <a:pt x="5128201" y="57150"/>
                  </a:lnTo>
                  <a:lnTo>
                    <a:pt x="5013901" y="0"/>
                  </a:lnTo>
                  <a:close/>
                </a:path>
              </a:pathLst>
            </a:custGeom>
            <a:solidFill>
              <a:srgbClr val="C0504D"/>
            </a:solidFill>
          </p:spPr>
          <p:txBody>
            <a:bodyPr wrap="square" lIns="0" tIns="0" rIns="0" bIns="0" rtlCol="0"/>
            <a:lstStyle/>
            <a:p>
              <a:endParaRPr/>
            </a:p>
          </p:txBody>
        </p:sp>
      </p:grpSp>
      <p:sp>
        <p:nvSpPr>
          <p:cNvPr id="17" name="object 17"/>
          <p:cNvSpPr txBox="1"/>
          <p:nvPr/>
        </p:nvSpPr>
        <p:spPr>
          <a:xfrm>
            <a:off x="6741939" y="6150635"/>
            <a:ext cx="3686810" cy="166712"/>
          </a:xfrm>
          <a:prstGeom prst="rect">
            <a:avLst/>
          </a:prstGeom>
        </p:spPr>
        <p:txBody>
          <a:bodyPr vert="horz" wrap="square" lIns="0" tIns="0" rIns="0" bIns="0" rtlCol="0">
            <a:spAutoFit/>
          </a:bodyPr>
          <a:lstStyle/>
          <a:p>
            <a:pPr marL="12700">
              <a:lnSpc>
                <a:spcPts val="1265"/>
              </a:lnSpc>
            </a:pPr>
            <a:r>
              <a:rPr sz="1200" b="1" spc="-5" dirty="0">
                <a:latin typeface="Arial"/>
                <a:cs typeface="Arial"/>
              </a:rPr>
              <a:t>source</a:t>
            </a:r>
            <a:r>
              <a:rPr sz="1200" b="1" spc="10" dirty="0">
                <a:latin typeface="Arial"/>
                <a:cs typeface="Arial"/>
              </a:rPr>
              <a:t> </a:t>
            </a:r>
            <a:r>
              <a:rPr sz="1200" b="1" dirty="0">
                <a:latin typeface="Arial"/>
                <a:cs typeface="Arial"/>
              </a:rPr>
              <a:t>:</a:t>
            </a:r>
            <a:r>
              <a:rPr sz="1200" b="1" spc="20" dirty="0">
                <a:latin typeface="Arial"/>
                <a:cs typeface="Arial"/>
              </a:rPr>
              <a:t> </a:t>
            </a:r>
            <a:r>
              <a:rPr sz="1200" b="1" spc="-5" dirty="0">
                <a:latin typeface="Arial"/>
                <a:cs typeface="Arial"/>
                <a:hlinkClick r:id="rId5"/>
              </a:rPr>
              <a:t>http://cs231n.github.io/neural-networks-1/</a:t>
            </a:r>
            <a:endParaRPr sz="1200">
              <a:latin typeface="Arial"/>
              <a:cs typeface="Arial"/>
            </a:endParaRPr>
          </a:p>
        </p:txBody>
      </p:sp>
      <p:sp>
        <p:nvSpPr>
          <p:cNvPr id="18" name="object 18"/>
          <p:cNvSpPr txBox="1">
            <a:spLocks noGrp="1"/>
          </p:cNvSpPr>
          <p:nvPr>
            <p:ph type="ftr" sz="quarter" idx="5"/>
          </p:nvPr>
        </p:nvSpPr>
        <p:spPr>
          <a:xfrm>
            <a:off x="6193600" y="6541868"/>
            <a:ext cx="870584" cy="256540"/>
          </a:xfrm>
          <a:prstGeom prst="rect">
            <a:avLst/>
          </a:prstGeom>
        </p:spPr>
        <p:txBody>
          <a:bodyPr vert="horz" wrap="square" lIns="0" tIns="0" rIns="0" bIns="0" rtlCol="0">
            <a:spAutoFit/>
          </a:bodyPr>
          <a:lstStyle>
            <a:defPPr>
              <a:defRPr lang="en-US"/>
            </a:defPPr>
            <a:lvl1pPr marL="0" algn="l" defTabSz="914400" rtl="0" eaLnBrk="1" latinLnBrk="0" hangingPunct="1">
              <a:defRPr sz="1600" b="1" i="1" kern="1200">
                <a:solidFill>
                  <a:schemeClr val="bg1"/>
                </a:solidFill>
                <a:latin typeface="Georgia"/>
                <a:ea typeface="+mn-ea"/>
                <a:cs typeface="Georgi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885"/>
              </a:lnSpc>
            </a:pPr>
            <a:r>
              <a:rPr lang="en-IN" spc="-5"/>
              <a:t>InfoLab</a:t>
            </a:r>
            <a:endParaRPr spc="-5" dirty="0"/>
          </a:p>
        </p:txBody>
      </p:sp>
      <p:sp>
        <p:nvSpPr>
          <p:cNvPr id="19" name="object 19"/>
          <p:cNvSpPr txBox="1"/>
          <p:nvPr/>
        </p:nvSpPr>
        <p:spPr>
          <a:xfrm>
            <a:off x="5851350" y="6587087"/>
            <a:ext cx="175260" cy="192360"/>
          </a:xfrm>
          <a:prstGeom prst="rect">
            <a:avLst/>
          </a:prstGeom>
        </p:spPr>
        <p:txBody>
          <a:bodyPr vert="horz" wrap="square" lIns="0" tIns="0" rIns="0" bIns="0" rtlCol="0">
            <a:spAutoFit/>
          </a:bodyPr>
          <a:lstStyle/>
          <a:p>
            <a:pPr marL="38100">
              <a:lnSpc>
                <a:spcPts val="1460"/>
              </a:lnSpc>
            </a:pPr>
            <a:fld id="{81D60167-4931-47E6-BA6A-407CBD079E47}" type="slidenum">
              <a:rPr sz="1400" b="1" dirty="0">
                <a:solidFill>
                  <a:srgbClr val="FFFFFF"/>
                </a:solidFill>
                <a:latin typeface="Arial"/>
                <a:cs typeface="Arial"/>
              </a:rPr>
              <a:pPr marL="38100">
                <a:lnSpc>
                  <a:spcPts val="1460"/>
                </a:lnSpc>
              </a:pPr>
              <a:t>5</a:t>
            </a:fld>
            <a:endParaRPr sz="1400">
              <a:latin typeface="Arial"/>
              <a:cs typeface="Arial"/>
            </a:endParaRPr>
          </a:p>
        </p:txBody>
      </p:sp>
    </p:spTree>
    <p:extLst>
      <p:ext uri="{BB962C8B-B14F-4D97-AF65-F5344CB8AC3E}">
        <p14:creationId xmlns:p14="http://schemas.microsoft.com/office/powerpoint/2010/main" val="4404795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86E00-704E-4091-B975-6BC0A15AA160}"/>
              </a:ext>
            </a:extLst>
          </p:cNvPr>
          <p:cNvSpPr>
            <a:spLocks noGrp="1"/>
          </p:cNvSpPr>
          <p:nvPr>
            <p:ph type="title"/>
          </p:nvPr>
        </p:nvSpPr>
        <p:spPr>
          <a:xfrm>
            <a:off x="838200" y="365125"/>
            <a:ext cx="10515600" cy="962105"/>
          </a:xfrm>
        </p:spPr>
        <p:txBody>
          <a:bodyPr/>
          <a:lstStyle/>
          <a:p>
            <a:r>
              <a:rPr lang="en-US" dirty="0"/>
              <a:t>Parameter Sharing</a:t>
            </a:r>
            <a:endParaRPr lang="en-IN" dirty="0"/>
          </a:p>
        </p:txBody>
      </p:sp>
      <p:sp>
        <p:nvSpPr>
          <p:cNvPr id="7" name="object 4">
            <a:extLst>
              <a:ext uri="{FF2B5EF4-FFF2-40B4-BE49-F238E27FC236}">
                <a16:creationId xmlns:a16="http://schemas.microsoft.com/office/drawing/2014/main" id="{C4D61A93-FC42-44C9-988E-B31FAD0D19B6}"/>
              </a:ext>
            </a:extLst>
          </p:cNvPr>
          <p:cNvSpPr txBox="1">
            <a:spLocks noGrp="1"/>
          </p:cNvSpPr>
          <p:nvPr>
            <p:ph idx="1"/>
          </p:nvPr>
        </p:nvSpPr>
        <p:spPr>
          <a:xfrm>
            <a:off x="838200" y="1643896"/>
            <a:ext cx="10515600" cy="1785104"/>
          </a:xfrm>
          <a:prstGeom prst="rect">
            <a:avLst/>
          </a:prstGeom>
        </p:spPr>
        <p:txBody>
          <a:bodyPr vert="horz" wrap="square" lIns="0" tIns="134620" rIns="0" bIns="0" rtlCol="0">
            <a:spAutoFit/>
          </a:bodyPr>
          <a:lstStyle/>
          <a:p>
            <a:pPr>
              <a:lnSpc>
                <a:spcPct val="100000"/>
              </a:lnSpc>
              <a:spcBef>
                <a:spcPts val="1060"/>
              </a:spcBef>
            </a:pPr>
            <a:r>
              <a:rPr sz="2000" b="1" dirty="0">
                <a:latin typeface="Arial"/>
                <a:cs typeface="Arial"/>
              </a:rPr>
              <a:t>Parameter</a:t>
            </a:r>
            <a:r>
              <a:rPr sz="2000" b="1" spc="-45" dirty="0">
                <a:latin typeface="Arial"/>
                <a:cs typeface="Arial"/>
              </a:rPr>
              <a:t> </a:t>
            </a:r>
            <a:r>
              <a:rPr sz="2000" b="1" spc="-5" dirty="0">
                <a:latin typeface="Arial"/>
                <a:cs typeface="Arial"/>
              </a:rPr>
              <a:t>sharing</a:t>
            </a:r>
            <a:r>
              <a:rPr sz="2000" b="1" spc="-25" dirty="0">
                <a:latin typeface="Arial"/>
                <a:cs typeface="Arial"/>
              </a:rPr>
              <a:t> </a:t>
            </a:r>
            <a:r>
              <a:rPr sz="2000" b="1" dirty="0">
                <a:latin typeface="Arial"/>
                <a:cs typeface="Arial"/>
              </a:rPr>
              <a:t>forces</a:t>
            </a:r>
            <a:r>
              <a:rPr sz="2000" b="1" spc="-30" dirty="0">
                <a:latin typeface="Arial"/>
                <a:cs typeface="Arial"/>
              </a:rPr>
              <a:t> </a:t>
            </a:r>
            <a:r>
              <a:rPr sz="2000" b="1" dirty="0">
                <a:latin typeface="Arial"/>
                <a:cs typeface="Arial"/>
              </a:rPr>
              <a:t>sets</a:t>
            </a:r>
            <a:r>
              <a:rPr sz="2000" b="1" spc="-35" dirty="0">
                <a:latin typeface="Arial"/>
                <a:cs typeface="Arial"/>
              </a:rPr>
              <a:t> </a:t>
            </a:r>
            <a:r>
              <a:rPr sz="2000" b="1" spc="-5" dirty="0">
                <a:latin typeface="Arial"/>
                <a:cs typeface="Arial"/>
              </a:rPr>
              <a:t>of</a:t>
            </a:r>
            <a:r>
              <a:rPr sz="2000" b="1" spc="-15" dirty="0">
                <a:latin typeface="Arial"/>
                <a:cs typeface="Arial"/>
              </a:rPr>
              <a:t> </a:t>
            </a:r>
            <a:r>
              <a:rPr sz="2000" b="1" dirty="0">
                <a:latin typeface="Arial"/>
                <a:cs typeface="Arial"/>
              </a:rPr>
              <a:t>parameters</a:t>
            </a:r>
            <a:r>
              <a:rPr sz="2000" b="1" spc="-45" dirty="0">
                <a:latin typeface="Arial"/>
                <a:cs typeface="Arial"/>
              </a:rPr>
              <a:t> </a:t>
            </a:r>
            <a:r>
              <a:rPr sz="2000" b="1" dirty="0">
                <a:latin typeface="Arial"/>
                <a:cs typeface="Arial"/>
              </a:rPr>
              <a:t>to</a:t>
            </a:r>
            <a:r>
              <a:rPr sz="2000" b="1" spc="-25" dirty="0">
                <a:latin typeface="Arial"/>
                <a:cs typeface="Arial"/>
              </a:rPr>
              <a:t> </a:t>
            </a:r>
            <a:r>
              <a:rPr sz="2000" b="1" spc="-5" dirty="0">
                <a:latin typeface="Arial"/>
                <a:cs typeface="Arial"/>
              </a:rPr>
              <a:t>be </a:t>
            </a:r>
            <a:r>
              <a:rPr sz="2000" b="1" dirty="0">
                <a:latin typeface="Arial"/>
                <a:cs typeface="Arial"/>
              </a:rPr>
              <a:t>equal</a:t>
            </a:r>
            <a:endParaRPr sz="2000" dirty="0">
              <a:latin typeface="Arial"/>
              <a:cs typeface="Arial"/>
            </a:endParaRPr>
          </a:p>
          <a:p>
            <a:pPr marR="5080">
              <a:lnSpc>
                <a:spcPct val="120000"/>
              </a:lnSpc>
              <a:spcBef>
                <a:spcPts val="480"/>
              </a:spcBef>
            </a:pPr>
            <a:r>
              <a:rPr sz="2000" b="1" dirty="0">
                <a:latin typeface="Arial"/>
                <a:cs typeface="Arial"/>
              </a:rPr>
              <a:t>Only a subset of parameters (the unique set) need to be stored </a:t>
            </a:r>
            <a:r>
              <a:rPr sz="2000" b="1" spc="-5" dirty="0">
                <a:latin typeface="Arial"/>
                <a:cs typeface="Arial"/>
              </a:rPr>
              <a:t>in </a:t>
            </a:r>
            <a:r>
              <a:rPr sz="2000" b="1" dirty="0">
                <a:latin typeface="Arial"/>
                <a:cs typeface="Arial"/>
              </a:rPr>
              <a:t> </a:t>
            </a:r>
            <a:r>
              <a:rPr sz="2000" b="1" spc="-5" dirty="0">
                <a:latin typeface="Arial"/>
                <a:cs typeface="Arial"/>
              </a:rPr>
              <a:t>memory</a:t>
            </a:r>
            <a:r>
              <a:rPr sz="2000" b="1" spc="-10" dirty="0">
                <a:latin typeface="Arial"/>
                <a:cs typeface="Arial"/>
              </a:rPr>
              <a:t> </a:t>
            </a:r>
            <a:r>
              <a:rPr sz="2000" b="1" spc="-5" dirty="0">
                <a:latin typeface="Arial"/>
                <a:cs typeface="Arial"/>
              </a:rPr>
              <a:t>(memory</a:t>
            </a:r>
            <a:r>
              <a:rPr lang="en-US" sz="2000" b="1" spc="-25" dirty="0">
                <a:latin typeface="Arial"/>
                <a:cs typeface="Arial"/>
              </a:rPr>
              <a:t>      </a:t>
            </a:r>
            <a:r>
              <a:rPr sz="2000" b="1" spc="-5" dirty="0">
                <a:latin typeface="Arial"/>
                <a:cs typeface="Arial"/>
              </a:rPr>
              <a:t>efficient</a:t>
            </a:r>
            <a:r>
              <a:rPr sz="2000" b="1" spc="-45" dirty="0">
                <a:latin typeface="Arial"/>
                <a:cs typeface="Arial"/>
              </a:rPr>
              <a:t> </a:t>
            </a:r>
            <a:r>
              <a:rPr sz="2000" b="1" dirty="0">
                <a:latin typeface="Arial"/>
                <a:cs typeface="Arial"/>
              </a:rPr>
              <a:t>than</a:t>
            </a:r>
            <a:r>
              <a:rPr sz="2000" b="1" spc="-10" dirty="0">
                <a:latin typeface="Arial"/>
                <a:cs typeface="Arial"/>
              </a:rPr>
              <a:t> </a:t>
            </a:r>
            <a:r>
              <a:rPr sz="2000" b="1" dirty="0">
                <a:latin typeface="Arial"/>
                <a:cs typeface="Arial"/>
              </a:rPr>
              <a:t>parameter</a:t>
            </a:r>
            <a:r>
              <a:rPr sz="2000" b="1" spc="-35" dirty="0">
                <a:latin typeface="Arial"/>
                <a:cs typeface="Arial"/>
              </a:rPr>
              <a:t> </a:t>
            </a:r>
            <a:r>
              <a:rPr sz="2000" b="1" spc="-10" dirty="0">
                <a:latin typeface="Arial"/>
                <a:cs typeface="Arial"/>
              </a:rPr>
              <a:t>tying,</a:t>
            </a:r>
            <a:r>
              <a:rPr sz="2000" b="1" spc="20" dirty="0">
                <a:latin typeface="Arial"/>
                <a:cs typeface="Arial"/>
              </a:rPr>
              <a:t> </a:t>
            </a:r>
            <a:r>
              <a:rPr sz="2000" b="1" spc="-5" dirty="0">
                <a:latin typeface="Arial"/>
                <a:cs typeface="Arial"/>
              </a:rPr>
              <a:t>especially</a:t>
            </a:r>
            <a:r>
              <a:rPr sz="2000" b="1" spc="-30" dirty="0">
                <a:latin typeface="Arial"/>
                <a:cs typeface="Arial"/>
              </a:rPr>
              <a:t> </a:t>
            </a:r>
            <a:r>
              <a:rPr sz="2000" b="1" spc="-5" dirty="0">
                <a:latin typeface="Arial"/>
                <a:cs typeface="Arial"/>
              </a:rPr>
              <a:t>in</a:t>
            </a:r>
            <a:r>
              <a:rPr sz="2000" b="1" dirty="0">
                <a:latin typeface="Arial"/>
                <a:cs typeface="Arial"/>
              </a:rPr>
              <a:t> </a:t>
            </a:r>
            <a:r>
              <a:rPr sz="2000" b="1" spc="5" dirty="0">
                <a:latin typeface="Arial"/>
                <a:cs typeface="Arial"/>
              </a:rPr>
              <a:t>CNN)</a:t>
            </a:r>
            <a:endParaRPr sz="2000" dirty="0">
              <a:latin typeface="Arial"/>
              <a:cs typeface="Arial"/>
            </a:endParaRPr>
          </a:p>
          <a:p>
            <a:pPr>
              <a:lnSpc>
                <a:spcPct val="100000"/>
              </a:lnSpc>
              <a:spcBef>
                <a:spcPts val="1790"/>
              </a:spcBef>
            </a:pPr>
            <a:r>
              <a:rPr sz="2000" b="1" spc="-5" dirty="0">
                <a:latin typeface="Arial"/>
                <a:cs typeface="Arial"/>
              </a:rPr>
              <a:t>Example</a:t>
            </a:r>
            <a:r>
              <a:rPr sz="2000" b="1" spc="-15" dirty="0">
                <a:latin typeface="Arial"/>
                <a:cs typeface="Arial"/>
              </a:rPr>
              <a:t> </a:t>
            </a:r>
            <a:r>
              <a:rPr sz="2000" b="1" dirty="0">
                <a:latin typeface="Arial"/>
                <a:cs typeface="Arial"/>
              </a:rPr>
              <a:t>case</a:t>
            </a:r>
            <a:r>
              <a:rPr sz="2000" b="1" spc="-15" dirty="0">
                <a:latin typeface="Arial"/>
                <a:cs typeface="Arial"/>
              </a:rPr>
              <a:t> </a:t>
            </a:r>
            <a:r>
              <a:rPr sz="2000" b="1" dirty="0">
                <a:latin typeface="Arial"/>
                <a:cs typeface="Arial"/>
              </a:rPr>
              <a:t>:</a:t>
            </a:r>
            <a:r>
              <a:rPr sz="2000" b="1" spc="-15" dirty="0">
                <a:latin typeface="Arial"/>
                <a:cs typeface="Arial"/>
              </a:rPr>
              <a:t> </a:t>
            </a:r>
            <a:r>
              <a:rPr sz="2000" b="1" dirty="0">
                <a:latin typeface="Arial"/>
                <a:cs typeface="Arial"/>
              </a:rPr>
              <a:t>parameter</a:t>
            </a:r>
            <a:r>
              <a:rPr sz="2000" b="1" spc="-35" dirty="0">
                <a:latin typeface="Arial"/>
                <a:cs typeface="Arial"/>
              </a:rPr>
              <a:t> </a:t>
            </a:r>
            <a:r>
              <a:rPr sz="2000" b="1" dirty="0">
                <a:latin typeface="Arial"/>
                <a:cs typeface="Arial"/>
              </a:rPr>
              <a:t>sharing</a:t>
            </a:r>
            <a:r>
              <a:rPr sz="2000" b="1" spc="-20" dirty="0">
                <a:latin typeface="Arial"/>
                <a:cs typeface="Arial"/>
              </a:rPr>
              <a:t> </a:t>
            </a:r>
            <a:r>
              <a:rPr sz="2000" b="1" spc="-5" dirty="0">
                <a:latin typeface="Arial"/>
                <a:cs typeface="Arial"/>
              </a:rPr>
              <a:t>in </a:t>
            </a:r>
            <a:r>
              <a:rPr sz="2000" b="1" dirty="0">
                <a:latin typeface="Arial"/>
                <a:cs typeface="Arial"/>
              </a:rPr>
              <a:t>a</a:t>
            </a:r>
            <a:r>
              <a:rPr sz="2000" b="1" spc="-10" dirty="0">
                <a:latin typeface="Arial"/>
                <a:cs typeface="Arial"/>
              </a:rPr>
              <a:t> </a:t>
            </a:r>
            <a:r>
              <a:rPr sz="2000" b="1" spc="-5" dirty="0">
                <a:latin typeface="Arial"/>
                <a:cs typeface="Arial"/>
              </a:rPr>
              <a:t>convolution</a:t>
            </a:r>
            <a:r>
              <a:rPr sz="2000" b="1" spc="5" dirty="0">
                <a:latin typeface="Arial"/>
                <a:cs typeface="Arial"/>
              </a:rPr>
              <a:t> </a:t>
            </a:r>
            <a:r>
              <a:rPr sz="2000" b="1" spc="-10" dirty="0">
                <a:latin typeface="Arial"/>
                <a:cs typeface="Arial"/>
              </a:rPr>
              <a:t>layer</a:t>
            </a:r>
            <a:r>
              <a:rPr sz="2000" b="1" spc="5" dirty="0">
                <a:latin typeface="Arial"/>
                <a:cs typeface="Arial"/>
              </a:rPr>
              <a:t> </a:t>
            </a:r>
            <a:r>
              <a:rPr sz="2000" b="1" dirty="0">
                <a:latin typeface="Arial"/>
                <a:cs typeface="Arial"/>
              </a:rPr>
              <a:t>of</a:t>
            </a:r>
            <a:r>
              <a:rPr sz="2000" b="1" spc="-10" dirty="0">
                <a:latin typeface="Arial"/>
                <a:cs typeface="Arial"/>
              </a:rPr>
              <a:t> </a:t>
            </a:r>
            <a:r>
              <a:rPr sz="2000" b="1" spc="5" dirty="0">
                <a:latin typeface="Arial"/>
                <a:cs typeface="Arial"/>
              </a:rPr>
              <a:t>CNN</a:t>
            </a:r>
            <a:endParaRPr sz="2000" dirty="0">
              <a:latin typeface="Arial"/>
              <a:cs typeface="Arial"/>
            </a:endParaRPr>
          </a:p>
        </p:txBody>
      </p:sp>
      <p:pic>
        <p:nvPicPr>
          <p:cNvPr id="9" name="Picture 8">
            <a:extLst>
              <a:ext uri="{FF2B5EF4-FFF2-40B4-BE49-F238E27FC236}">
                <a16:creationId xmlns:a16="http://schemas.microsoft.com/office/drawing/2014/main" id="{3657193E-ABAE-41FC-91CF-CBEE9868F397}"/>
              </a:ext>
            </a:extLst>
          </p:cNvPr>
          <p:cNvPicPr>
            <a:picLocks noChangeAspect="1"/>
          </p:cNvPicPr>
          <p:nvPr/>
        </p:nvPicPr>
        <p:blipFill>
          <a:blip r:embed="rId2"/>
          <a:stretch>
            <a:fillRect/>
          </a:stretch>
        </p:blipFill>
        <p:spPr>
          <a:xfrm>
            <a:off x="1611019" y="3745666"/>
            <a:ext cx="8068440" cy="2957397"/>
          </a:xfrm>
          <a:prstGeom prst="rect">
            <a:avLst/>
          </a:prstGeom>
        </p:spPr>
      </p:pic>
    </p:spTree>
    <p:extLst>
      <p:ext uri="{BB962C8B-B14F-4D97-AF65-F5344CB8AC3E}">
        <p14:creationId xmlns:p14="http://schemas.microsoft.com/office/powerpoint/2010/main" val="4347070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56EC3-DF89-4DE2-89D4-85053A345333}"/>
              </a:ext>
            </a:extLst>
          </p:cNvPr>
          <p:cNvSpPr>
            <a:spLocks noGrp="1"/>
          </p:cNvSpPr>
          <p:nvPr>
            <p:ph type="title"/>
          </p:nvPr>
        </p:nvSpPr>
        <p:spPr>
          <a:xfrm>
            <a:off x="838200" y="365125"/>
            <a:ext cx="10515600" cy="829361"/>
          </a:xfrm>
        </p:spPr>
        <p:txBody>
          <a:bodyPr/>
          <a:lstStyle/>
          <a:p>
            <a:r>
              <a:rPr lang="en-US" dirty="0"/>
              <a:t>Bagging and Other Ensemble Methods</a:t>
            </a:r>
            <a:endParaRPr lang="en-IN" dirty="0"/>
          </a:p>
        </p:txBody>
      </p:sp>
      <p:sp>
        <p:nvSpPr>
          <p:cNvPr id="3" name="Content Placeholder 2">
            <a:extLst>
              <a:ext uri="{FF2B5EF4-FFF2-40B4-BE49-F238E27FC236}">
                <a16:creationId xmlns:a16="http://schemas.microsoft.com/office/drawing/2014/main" id="{55E8EFB2-3E83-45C1-920E-1455C613128B}"/>
              </a:ext>
            </a:extLst>
          </p:cNvPr>
          <p:cNvSpPr>
            <a:spLocks noGrp="1"/>
          </p:cNvSpPr>
          <p:nvPr>
            <p:ph idx="1"/>
          </p:nvPr>
        </p:nvSpPr>
        <p:spPr>
          <a:xfrm>
            <a:off x="945292" y="1471398"/>
            <a:ext cx="10515600" cy="4351338"/>
          </a:xfrm>
        </p:spPr>
        <p:txBody>
          <a:bodyPr>
            <a:normAutofit/>
          </a:bodyPr>
          <a:lstStyle/>
          <a:p>
            <a:r>
              <a:rPr lang="en-US" dirty="0"/>
              <a:t>Bagging (short for bootstrap aggregating) is a technique for reducing generalization error by combining several models (</a:t>
            </a:r>
            <a:r>
              <a:rPr lang="en-US" dirty="0" err="1"/>
              <a:t>Breiman</a:t>
            </a:r>
            <a:r>
              <a:rPr lang="en-US" dirty="0"/>
              <a:t>, 1994).</a:t>
            </a:r>
          </a:p>
          <a:p>
            <a:r>
              <a:rPr lang="en-US" dirty="0"/>
              <a:t>The idea is to train several different models separately, then have all of the models vote on the output for test examples. </a:t>
            </a:r>
          </a:p>
          <a:p>
            <a:r>
              <a:rPr lang="en-US" dirty="0"/>
              <a:t>This is an example of a general strategy in machine learning called model averaging. </a:t>
            </a:r>
          </a:p>
          <a:p>
            <a:r>
              <a:rPr lang="en-US" dirty="0"/>
              <a:t>Techniques employing this strategy are known as ensemble methods.</a:t>
            </a:r>
          </a:p>
          <a:p>
            <a:r>
              <a:rPr lang="en-US" dirty="0"/>
              <a:t>The reason that model averaging works is that different models will usually not make all the same errors on the test set.</a:t>
            </a:r>
            <a:endParaRPr lang="en-IN" dirty="0"/>
          </a:p>
        </p:txBody>
      </p:sp>
    </p:spTree>
    <p:extLst>
      <p:ext uri="{BB962C8B-B14F-4D97-AF65-F5344CB8AC3E}">
        <p14:creationId xmlns:p14="http://schemas.microsoft.com/office/powerpoint/2010/main" val="9321193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CDDC1-5614-4DF6-84C3-1E28C5178FD1}"/>
              </a:ext>
            </a:extLst>
          </p:cNvPr>
          <p:cNvSpPr>
            <a:spLocks noGrp="1"/>
          </p:cNvSpPr>
          <p:nvPr>
            <p:ph type="title"/>
          </p:nvPr>
        </p:nvSpPr>
        <p:spPr>
          <a:xfrm>
            <a:off x="838200" y="365125"/>
            <a:ext cx="10515600" cy="1124577"/>
          </a:xfrm>
        </p:spPr>
        <p:txBody>
          <a:bodyPr/>
          <a:lstStyle/>
          <a:p>
            <a:r>
              <a:rPr lang="en-US" dirty="0"/>
              <a:t>Concept of Bagging</a:t>
            </a:r>
            <a:endParaRPr lang="en-IN" dirty="0"/>
          </a:p>
        </p:txBody>
      </p:sp>
      <p:pic>
        <p:nvPicPr>
          <p:cNvPr id="5" name="Picture 4">
            <a:extLst>
              <a:ext uri="{FF2B5EF4-FFF2-40B4-BE49-F238E27FC236}">
                <a16:creationId xmlns:a16="http://schemas.microsoft.com/office/drawing/2014/main" id="{1E2FC502-F076-4F46-820C-28B4D83331CD}"/>
              </a:ext>
            </a:extLst>
          </p:cNvPr>
          <p:cNvPicPr>
            <a:picLocks noChangeAspect="1"/>
          </p:cNvPicPr>
          <p:nvPr/>
        </p:nvPicPr>
        <p:blipFill>
          <a:blip r:embed="rId2"/>
          <a:stretch>
            <a:fillRect/>
          </a:stretch>
        </p:blipFill>
        <p:spPr>
          <a:xfrm>
            <a:off x="1609973" y="1489702"/>
            <a:ext cx="7929789" cy="4861670"/>
          </a:xfrm>
          <a:prstGeom prst="rect">
            <a:avLst/>
          </a:prstGeom>
        </p:spPr>
      </p:pic>
    </p:spTree>
    <p:extLst>
      <p:ext uri="{BB962C8B-B14F-4D97-AF65-F5344CB8AC3E}">
        <p14:creationId xmlns:p14="http://schemas.microsoft.com/office/powerpoint/2010/main" val="30231806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79934-064F-4CD0-BFBD-64CF46375922}"/>
              </a:ext>
            </a:extLst>
          </p:cNvPr>
          <p:cNvSpPr>
            <a:spLocks noGrp="1"/>
          </p:cNvSpPr>
          <p:nvPr>
            <p:ph type="title"/>
          </p:nvPr>
        </p:nvSpPr>
        <p:spPr/>
        <p:txBody>
          <a:bodyPr/>
          <a:lstStyle/>
          <a:p>
            <a:r>
              <a:rPr lang="en-US" dirty="0"/>
              <a:t>Ensemble Methods</a:t>
            </a:r>
            <a:endParaRPr lang="en-IN" dirty="0"/>
          </a:p>
        </p:txBody>
      </p:sp>
      <p:sp>
        <p:nvSpPr>
          <p:cNvPr id="3" name="Content Placeholder 2">
            <a:extLst>
              <a:ext uri="{FF2B5EF4-FFF2-40B4-BE49-F238E27FC236}">
                <a16:creationId xmlns:a16="http://schemas.microsoft.com/office/drawing/2014/main" id="{FE234950-95DD-4E97-BA24-17483FDC5D8C}"/>
              </a:ext>
            </a:extLst>
          </p:cNvPr>
          <p:cNvSpPr>
            <a:spLocks noGrp="1"/>
          </p:cNvSpPr>
          <p:nvPr>
            <p:ph idx="1"/>
          </p:nvPr>
        </p:nvSpPr>
        <p:spPr/>
        <p:txBody>
          <a:bodyPr>
            <a:normAutofit fontScale="92500"/>
          </a:bodyPr>
          <a:lstStyle/>
          <a:p>
            <a:r>
              <a:rPr lang="en-US" dirty="0"/>
              <a:t>Different ensemble methods construct the ensemble of models in different ways.</a:t>
            </a:r>
          </a:p>
          <a:p>
            <a:pPr lvl="1"/>
            <a:r>
              <a:rPr lang="en-US" dirty="0"/>
              <a:t>For example, each member of the ensemble could be formed by training a completely different kind of model using a different algorithm or objective function. </a:t>
            </a:r>
          </a:p>
          <a:p>
            <a:r>
              <a:rPr lang="en-US" dirty="0"/>
              <a:t>Bagging is a method that allows the same kind of model, training algorithm and objective function to be reused several times.</a:t>
            </a:r>
          </a:p>
          <a:p>
            <a:r>
              <a:rPr lang="en-US" dirty="0"/>
              <a:t>Procedure</a:t>
            </a:r>
          </a:p>
          <a:p>
            <a:pPr lvl="1"/>
            <a:r>
              <a:rPr lang="en-US" dirty="0"/>
              <a:t>Split the input data to K clusters with N’ examples (sampling with  replacement)</a:t>
            </a:r>
          </a:p>
          <a:p>
            <a:pPr lvl="1"/>
            <a:r>
              <a:rPr lang="en-US" dirty="0"/>
              <a:t>Train a classifier with a random sampled cluster</a:t>
            </a:r>
          </a:p>
          <a:p>
            <a:pPr lvl="1"/>
            <a:r>
              <a:rPr lang="en-US" dirty="0"/>
              <a:t>For testing, take each examples of test data to all classifier</a:t>
            </a:r>
          </a:p>
          <a:p>
            <a:pPr lvl="1"/>
            <a:r>
              <a:rPr lang="en-US" dirty="0"/>
              <a:t>Each classifier votes on the output, take majority</a:t>
            </a:r>
          </a:p>
          <a:p>
            <a:endParaRPr lang="en-IN" dirty="0"/>
          </a:p>
        </p:txBody>
      </p:sp>
    </p:spTree>
    <p:extLst>
      <p:ext uri="{BB962C8B-B14F-4D97-AF65-F5344CB8AC3E}">
        <p14:creationId xmlns:p14="http://schemas.microsoft.com/office/powerpoint/2010/main" val="28365218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072C2-CD4B-4C09-BDB6-43E064CE9E1C}"/>
              </a:ext>
            </a:extLst>
          </p:cNvPr>
          <p:cNvSpPr>
            <a:spLocks noGrp="1"/>
          </p:cNvSpPr>
          <p:nvPr>
            <p:ph type="title"/>
          </p:nvPr>
        </p:nvSpPr>
        <p:spPr>
          <a:xfrm>
            <a:off x="838200" y="365126"/>
            <a:ext cx="10515600" cy="821124"/>
          </a:xfrm>
        </p:spPr>
        <p:txBody>
          <a:bodyPr/>
          <a:lstStyle/>
          <a:p>
            <a:r>
              <a:rPr lang="en-US" dirty="0"/>
              <a:t>Why Bagging Works?</a:t>
            </a:r>
            <a:endParaRPr lang="en-IN" dirty="0"/>
          </a:p>
        </p:txBody>
      </p:sp>
      <p:pic>
        <p:nvPicPr>
          <p:cNvPr id="5" name="Picture 4">
            <a:extLst>
              <a:ext uri="{FF2B5EF4-FFF2-40B4-BE49-F238E27FC236}">
                <a16:creationId xmlns:a16="http://schemas.microsoft.com/office/drawing/2014/main" id="{48FBE1F3-48A4-428B-8989-CA8D8DA65390}"/>
              </a:ext>
            </a:extLst>
          </p:cNvPr>
          <p:cNvPicPr>
            <a:picLocks noChangeAspect="1"/>
          </p:cNvPicPr>
          <p:nvPr/>
        </p:nvPicPr>
        <p:blipFill>
          <a:blip r:embed="rId2"/>
          <a:stretch>
            <a:fillRect/>
          </a:stretch>
        </p:blipFill>
        <p:spPr>
          <a:xfrm>
            <a:off x="1018126" y="1186250"/>
            <a:ext cx="7812835" cy="5517177"/>
          </a:xfrm>
          <a:prstGeom prst="rect">
            <a:avLst/>
          </a:prstGeom>
        </p:spPr>
      </p:pic>
    </p:spTree>
    <p:extLst>
      <p:ext uri="{BB962C8B-B14F-4D97-AF65-F5344CB8AC3E}">
        <p14:creationId xmlns:p14="http://schemas.microsoft.com/office/powerpoint/2010/main" val="21064209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02196-8F0F-4C73-B47E-B44DDC597740}"/>
              </a:ext>
            </a:extLst>
          </p:cNvPr>
          <p:cNvSpPr>
            <a:spLocks noGrp="1"/>
          </p:cNvSpPr>
          <p:nvPr>
            <p:ph type="title"/>
          </p:nvPr>
        </p:nvSpPr>
        <p:spPr>
          <a:xfrm>
            <a:off x="838200" y="365125"/>
            <a:ext cx="10515600" cy="639891"/>
          </a:xfrm>
        </p:spPr>
        <p:txBody>
          <a:bodyPr>
            <a:normAutofit fontScale="90000"/>
          </a:bodyPr>
          <a:lstStyle/>
          <a:p>
            <a:r>
              <a:rPr lang="en-US" dirty="0"/>
              <a:t>Why Bagging Works?</a:t>
            </a:r>
            <a:endParaRPr lang="en-IN" dirty="0"/>
          </a:p>
        </p:txBody>
      </p:sp>
      <p:pic>
        <p:nvPicPr>
          <p:cNvPr id="5" name="Picture 4">
            <a:extLst>
              <a:ext uri="{FF2B5EF4-FFF2-40B4-BE49-F238E27FC236}">
                <a16:creationId xmlns:a16="http://schemas.microsoft.com/office/drawing/2014/main" id="{F446090E-1806-48BE-87F6-3DBC46D2C7FA}"/>
              </a:ext>
            </a:extLst>
          </p:cNvPr>
          <p:cNvPicPr>
            <a:picLocks noChangeAspect="1"/>
          </p:cNvPicPr>
          <p:nvPr/>
        </p:nvPicPr>
        <p:blipFill>
          <a:blip r:embed="rId2"/>
          <a:stretch>
            <a:fillRect/>
          </a:stretch>
        </p:blipFill>
        <p:spPr>
          <a:xfrm>
            <a:off x="928816" y="1148110"/>
            <a:ext cx="8239898" cy="5561482"/>
          </a:xfrm>
          <a:prstGeom prst="rect">
            <a:avLst/>
          </a:prstGeom>
        </p:spPr>
      </p:pic>
    </p:spTree>
    <p:extLst>
      <p:ext uri="{BB962C8B-B14F-4D97-AF65-F5344CB8AC3E}">
        <p14:creationId xmlns:p14="http://schemas.microsoft.com/office/powerpoint/2010/main" val="25105836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C0B21-2878-4C6C-893F-4B4410FE3DEF}"/>
              </a:ext>
            </a:extLst>
          </p:cNvPr>
          <p:cNvSpPr>
            <a:spLocks noGrp="1"/>
          </p:cNvSpPr>
          <p:nvPr>
            <p:ph type="title"/>
          </p:nvPr>
        </p:nvSpPr>
        <p:spPr>
          <a:xfrm>
            <a:off x="838200" y="365125"/>
            <a:ext cx="10515600" cy="763459"/>
          </a:xfrm>
        </p:spPr>
        <p:txBody>
          <a:bodyPr/>
          <a:lstStyle/>
          <a:p>
            <a:r>
              <a:rPr lang="en-US" dirty="0"/>
              <a:t>Why Bagging Works?</a:t>
            </a:r>
            <a:endParaRPr lang="en-IN" dirty="0"/>
          </a:p>
        </p:txBody>
      </p:sp>
      <p:pic>
        <p:nvPicPr>
          <p:cNvPr id="5" name="Picture 4">
            <a:extLst>
              <a:ext uri="{FF2B5EF4-FFF2-40B4-BE49-F238E27FC236}">
                <a16:creationId xmlns:a16="http://schemas.microsoft.com/office/drawing/2014/main" id="{59C90255-C4B1-4D7A-AFBD-4FE8E406E458}"/>
              </a:ext>
            </a:extLst>
          </p:cNvPr>
          <p:cNvPicPr>
            <a:picLocks noChangeAspect="1"/>
          </p:cNvPicPr>
          <p:nvPr/>
        </p:nvPicPr>
        <p:blipFill>
          <a:blip r:embed="rId2"/>
          <a:stretch>
            <a:fillRect/>
          </a:stretch>
        </p:blipFill>
        <p:spPr>
          <a:xfrm>
            <a:off x="955589" y="1364519"/>
            <a:ext cx="8369643" cy="4927363"/>
          </a:xfrm>
          <a:prstGeom prst="rect">
            <a:avLst/>
          </a:prstGeom>
        </p:spPr>
      </p:pic>
    </p:spTree>
    <p:extLst>
      <p:ext uri="{BB962C8B-B14F-4D97-AF65-F5344CB8AC3E}">
        <p14:creationId xmlns:p14="http://schemas.microsoft.com/office/powerpoint/2010/main" val="40225532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3D3C74-20B1-4C1D-8BD7-9DC19EAA76AC}"/>
              </a:ext>
            </a:extLst>
          </p:cNvPr>
          <p:cNvSpPr>
            <a:spLocks noGrp="1"/>
          </p:cNvSpPr>
          <p:nvPr>
            <p:ph type="ctrTitle"/>
          </p:nvPr>
        </p:nvSpPr>
        <p:spPr/>
        <p:txBody>
          <a:bodyPr/>
          <a:lstStyle/>
          <a:p>
            <a:r>
              <a:rPr lang="en-US" dirty="0"/>
              <a:t>Dropout</a:t>
            </a:r>
            <a:endParaRPr lang="en-IN" dirty="0"/>
          </a:p>
        </p:txBody>
      </p:sp>
      <p:sp>
        <p:nvSpPr>
          <p:cNvPr id="5" name="Subtitle 4">
            <a:extLst>
              <a:ext uri="{FF2B5EF4-FFF2-40B4-BE49-F238E27FC236}">
                <a16:creationId xmlns:a16="http://schemas.microsoft.com/office/drawing/2014/main" id="{4074B3AF-CC31-4E4D-A592-D8E113484E2E}"/>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5599720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35AB6-48DD-4B62-9F61-84A8B58FFB50}"/>
              </a:ext>
            </a:extLst>
          </p:cNvPr>
          <p:cNvSpPr>
            <a:spLocks noGrp="1"/>
          </p:cNvSpPr>
          <p:nvPr>
            <p:ph type="title"/>
          </p:nvPr>
        </p:nvSpPr>
        <p:spPr>
          <a:xfrm>
            <a:off x="838200" y="365125"/>
            <a:ext cx="10515600" cy="746983"/>
          </a:xfrm>
        </p:spPr>
        <p:txBody>
          <a:bodyPr/>
          <a:lstStyle/>
          <a:p>
            <a:r>
              <a:rPr lang="en-US" dirty="0"/>
              <a:t>Overfitting</a:t>
            </a:r>
            <a:endParaRPr lang="en-IN" dirty="0"/>
          </a:p>
        </p:txBody>
      </p:sp>
      <p:sp>
        <p:nvSpPr>
          <p:cNvPr id="3" name="Content Placeholder 2">
            <a:extLst>
              <a:ext uri="{FF2B5EF4-FFF2-40B4-BE49-F238E27FC236}">
                <a16:creationId xmlns:a16="http://schemas.microsoft.com/office/drawing/2014/main" id="{A9CFFA33-2843-4D22-B533-CE416F293FAA}"/>
              </a:ext>
            </a:extLst>
          </p:cNvPr>
          <p:cNvSpPr>
            <a:spLocks noGrp="1"/>
          </p:cNvSpPr>
          <p:nvPr>
            <p:ph idx="1"/>
          </p:nvPr>
        </p:nvSpPr>
        <p:spPr>
          <a:xfrm>
            <a:off x="838200" y="1504349"/>
            <a:ext cx="10515600" cy="4351338"/>
          </a:xfrm>
        </p:spPr>
        <p:txBody>
          <a:bodyPr/>
          <a:lstStyle/>
          <a:p>
            <a:r>
              <a:rPr lang="en-US" sz="2800" b="1" spc="-5" dirty="0">
                <a:latin typeface="Arial"/>
                <a:cs typeface="Arial"/>
              </a:rPr>
              <a:t>Excessive </a:t>
            </a:r>
            <a:r>
              <a:rPr lang="en-US" sz="2800" b="1" dirty="0">
                <a:latin typeface="Arial"/>
                <a:cs typeface="Arial"/>
              </a:rPr>
              <a:t>focus</a:t>
            </a:r>
            <a:r>
              <a:rPr lang="en-US" sz="2800" b="1" spc="-10" dirty="0">
                <a:latin typeface="Arial"/>
                <a:cs typeface="Arial"/>
              </a:rPr>
              <a:t> </a:t>
            </a:r>
            <a:r>
              <a:rPr lang="en-US" sz="2800" b="1" dirty="0">
                <a:latin typeface="Arial"/>
                <a:cs typeface="Arial"/>
              </a:rPr>
              <a:t>on</a:t>
            </a:r>
            <a:r>
              <a:rPr lang="en-US" sz="2800" b="1" spc="-10" dirty="0">
                <a:latin typeface="Arial"/>
                <a:cs typeface="Arial"/>
              </a:rPr>
              <a:t> </a:t>
            </a:r>
            <a:r>
              <a:rPr lang="en-US" sz="2800" b="1" dirty="0">
                <a:latin typeface="Arial"/>
                <a:cs typeface="Arial"/>
              </a:rPr>
              <a:t>train</a:t>
            </a:r>
            <a:r>
              <a:rPr lang="en-US" sz="2800" b="1" spc="-25" dirty="0">
                <a:latin typeface="Arial"/>
                <a:cs typeface="Arial"/>
              </a:rPr>
              <a:t> </a:t>
            </a:r>
            <a:r>
              <a:rPr lang="en-US" sz="2800" b="1" dirty="0">
                <a:latin typeface="Arial"/>
                <a:cs typeface="Arial"/>
              </a:rPr>
              <a:t>data,</a:t>
            </a:r>
            <a:r>
              <a:rPr lang="en-US" sz="2800" b="1" spc="-35" dirty="0">
                <a:latin typeface="Arial"/>
                <a:cs typeface="Arial"/>
              </a:rPr>
              <a:t> </a:t>
            </a:r>
            <a:r>
              <a:rPr lang="en-US" sz="2800" b="1" spc="-5" dirty="0">
                <a:latin typeface="Arial"/>
                <a:cs typeface="Arial"/>
              </a:rPr>
              <a:t>resulting</a:t>
            </a:r>
            <a:r>
              <a:rPr lang="en-US" sz="2800" b="1" spc="-25" dirty="0">
                <a:latin typeface="Arial"/>
                <a:cs typeface="Arial"/>
              </a:rPr>
              <a:t> </a:t>
            </a:r>
            <a:r>
              <a:rPr lang="en-US" sz="2800" b="1" spc="-5" dirty="0">
                <a:latin typeface="Arial"/>
                <a:cs typeface="Arial"/>
              </a:rPr>
              <a:t>in</a:t>
            </a:r>
            <a:r>
              <a:rPr lang="en-US" sz="2800" b="1" spc="-15" dirty="0">
                <a:latin typeface="Arial"/>
                <a:cs typeface="Arial"/>
              </a:rPr>
              <a:t> </a:t>
            </a:r>
            <a:r>
              <a:rPr lang="en-US" sz="2800" b="1" spc="5" dirty="0">
                <a:latin typeface="Arial"/>
                <a:cs typeface="Arial"/>
              </a:rPr>
              <a:t>worse</a:t>
            </a:r>
            <a:r>
              <a:rPr lang="en-US" sz="2800" b="1" spc="-50" dirty="0">
                <a:latin typeface="Arial"/>
                <a:cs typeface="Arial"/>
              </a:rPr>
              <a:t> </a:t>
            </a:r>
            <a:r>
              <a:rPr lang="en-US" sz="2800" b="1" dirty="0">
                <a:latin typeface="Arial"/>
                <a:cs typeface="Arial"/>
              </a:rPr>
              <a:t>results</a:t>
            </a:r>
            <a:r>
              <a:rPr lang="en-US" sz="2800" b="1" spc="-25" dirty="0">
                <a:latin typeface="Arial"/>
                <a:cs typeface="Arial"/>
              </a:rPr>
              <a:t> </a:t>
            </a:r>
            <a:r>
              <a:rPr lang="en-US" sz="2800" b="1" dirty="0">
                <a:latin typeface="Arial"/>
                <a:cs typeface="Arial"/>
              </a:rPr>
              <a:t>on</a:t>
            </a:r>
            <a:r>
              <a:rPr lang="en-US" sz="2800" b="1" spc="-5" dirty="0">
                <a:latin typeface="Arial"/>
                <a:cs typeface="Arial"/>
              </a:rPr>
              <a:t> </a:t>
            </a:r>
            <a:r>
              <a:rPr lang="en-US" sz="2800" b="1" dirty="0">
                <a:latin typeface="Arial"/>
                <a:cs typeface="Arial"/>
              </a:rPr>
              <a:t>actual </a:t>
            </a:r>
            <a:r>
              <a:rPr lang="en-US" sz="2800" b="1" spc="-540" dirty="0">
                <a:latin typeface="Arial"/>
                <a:cs typeface="Arial"/>
              </a:rPr>
              <a:t> </a:t>
            </a:r>
            <a:r>
              <a:rPr lang="en-US" sz="2800" b="1" dirty="0">
                <a:latin typeface="Arial"/>
                <a:cs typeface="Arial"/>
              </a:rPr>
              <a:t>test</a:t>
            </a:r>
            <a:r>
              <a:rPr lang="en-US" sz="2800" b="1" spc="-30" dirty="0">
                <a:latin typeface="Arial"/>
                <a:cs typeface="Arial"/>
              </a:rPr>
              <a:t> </a:t>
            </a:r>
            <a:r>
              <a:rPr lang="en-US" sz="2800" b="1" dirty="0">
                <a:latin typeface="Arial"/>
                <a:cs typeface="Arial"/>
              </a:rPr>
              <a:t>data</a:t>
            </a:r>
            <a:endParaRPr lang="en-US" sz="2800" dirty="0">
              <a:latin typeface="Arial"/>
              <a:cs typeface="Arial"/>
            </a:endParaRPr>
          </a:p>
          <a:p>
            <a:pPr marL="0" indent="0">
              <a:buNone/>
            </a:pPr>
            <a:endParaRPr lang="en-IN" dirty="0"/>
          </a:p>
        </p:txBody>
      </p:sp>
      <p:pic>
        <p:nvPicPr>
          <p:cNvPr id="5" name="Picture 4">
            <a:extLst>
              <a:ext uri="{FF2B5EF4-FFF2-40B4-BE49-F238E27FC236}">
                <a16:creationId xmlns:a16="http://schemas.microsoft.com/office/drawing/2014/main" id="{446161FD-DB9B-4936-81F6-A22EF6E34F77}"/>
              </a:ext>
            </a:extLst>
          </p:cNvPr>
          <p:cNvPicPr>
            <a:picLocks noChangeAspect="1"/>
          </p:cNvPicPr>
          <p:nvPr/>
        </p:nvPicPr>
        <p:blipFill>
          <a:blip r:embed="rId2"/>
          <a:stretch>
            <a:fillRect/>
          </a:stretch>
        </p:blipFill>
        <p:spPr>
          <a:xfrm>
            <a:off x="1707784" y="2726163"/>
            <a:ext cx="7392473" cy="3009089"/>
          </a:xfrm>
          <a:prstGeom prst="rect">
            <a:avLst/>
          </a:prstGeom>
        </p:spPr>
      </p:pic>
    </p:spTree>
    <p:extLst>
      <p:ext uri="{BB962C8B-B14F-4D97-AF65-F5344CB8AC3E}">
        <p14:creationId xmlns:p14="http://schemas.microsoft.com/office/powerpoint/2010/main" val="21165696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9E4FB-B503-4A5F-B281-8CB56CF4B827}"/>
              </a:ext>
            </a:extLst>
          </p:cNvPr>
          <p:cNvSpPr>
            <a:spLocks noGrp="1"/>
          </p:cNvSpPr>
          <p:nvPr>
            <p:ph type="title"/>
          </p:nvPr>
        </p:nvSpPr>
        <p:spPr/>
        <p:txBody>
          <a:bodyPr/>
          <a:lstStyle/>
          <a:p>
            <a:r>
              <a:rPr lang="en-US" dirty="0"/>
              <a:t>Solutions for Overfitting</a:t>
            </a:r>
            <a:endParaRPr lang="en-IN" dirty="0"/>
          </a:p>
        </p:txBody>
      </p:sp>
      <p:sp>
        <p:nvSpPr>
          <p:cNvPr id="3" name="Content Placeholder 2">
            <a:extLst>
              <a:ext uri="{FF2B5EF4-FFF2-40B4-BE49-F238E27FC236}">
                <a16:creationId xmlns:a16="http://schemas.microsoft.com/office/drawing/2014/main" id="{FA5DD5C2-5D08-4C43-AB1B-D5D7100A8B94}"/>
              </a:ext>
            </a:extLst>
          </p:cNvPr>
          <p:cNvSpPr>
            <a:spLocks noGrp="1"/>
          </p:cNvSpPr>
          <p:nvPr>
            <p:ph idx="1"/>
          </p:nvPr>
        </p:nvSpPr>
        <p:spPr/>
        <p:txBody>
          <a:bodyPr>
            <a:normAutofit fontScale="92500" lnSpcReduction="10000"/>
          </a:bodyPr>
          <a:lstStyle/>
          <a:p>
            <a:pPr marL="12700">
              <a:lnSpc>
                <a:spcPct val="100000"/>
              </a:lnSpc>
              <a:spcBef>
                <a:spcPts val="1100"/>
              </a:spcBef>
            </a:pPr>
            <a:r>
              <a:rPr lang="en-US" sz="2800" b="1" dirty="0">
                <a:latin typeface="Arial"/>
                <a:cs typeface="Arial"/>
              </a:rPr>
              <a:t>Regularization</a:t>
            </a:r>
            <a:endParaRPr lang="en-US" sz="2800" dirty="0">
              <a:latin typeface="Arial"/>
              <a:cs typeface="Arial"/>
            </a:endParaRPr>
          </a:p>
          <a:p>
            <a:pPr marL="469900" indent="-342900">
              <a:lnSpc>
                <a:spcPct val="100000"/>
              </a:lnSpc>
              <a:spcBef>
                <a:spcPts val="894"/>
              </a:spcBef>
              <a:buFont typeface="Arial MT"/>
              <a:buChar char="-"/>
              <a:tabLst>
                <a:tab pos="469265" algn="l"/>
                <a:tab pos="469900" algn="l"/>
              </a:tabLst>
            </a:pPr>
            <a:r>
              <a:rPr lang="en-US" sz="2400" b="1" spc="-5" dirty="0">
                <a:solidFill>
                  <a:srgbClr val="4F81BD"/>
                </a:solidFill>
                <a:latin typeface="Arial"/>
                <a:cs typeface="Arial"/>
              </a:rPr>
              <a:t>L1-norm</a:t>
            </a:r>
            <a:r>
              <a:rPr lang="en-US" sz="2400" b="1" spc="-55" dirty="0">
                <a:solidFill>
                  <a:srgbClr val="4F81BD"/>
                </a:solidFill>
                <a:latin typeface="Arial"/>
                <a:cs typeface="Arial"/>
              </a:rPr>
              <a:t> </a:t>
            </a:r>
            <a:r>
              <a:rPr lang="en-US" sz="2400" b="1" spc="-5" dirty="0">
                <a:solidFill>
                  <a:srgbClr val="4F81BD"/>
                </a:solidFill>
                <a:latin typeface="Arial"/>
                <a:cs typeface="Arial"/>
              </a:rPr>
              <a:t>penalty</a:t>
            </a:r>
            <a:endParaRPr lang="en-US" sz="2400" dirty="0">
              <a:latin typeface="Arial"/>
              <a:cs typeface="Arial"/>
            </a:endParaRPr>
          </a:p>
          <a:p>
            <a:pPr marL="469900" indent="-342900">
              <a:lnSpc>
                <a:spcPct val="100000"/>
              </a:lnSpc>
              <a:spcBef>
                <a:spcPts val="865"/>
              </a:spcBef>
              <a:buFont typeface="Arial MT"/>
              <a:buChar char="-"/>
              <a:tabLst>
                <a:tab pos="469265" algn="l"/>
                <a:tab pos="469900" algn="l"/>
              </a:tabLst>
            </a:pPr>
            <a:r>
              <a:rPr lang="en-US" sz="2400" b="1" spc="-5" dirty="0">
                <a:solidFill>
                  <a:srgbClr val="4F81BD"/>
                </a:solidFill>
                <a:latin typeface="Arial"/>
                <a:cs typeface="Arial"/>
              </a:rPr>
              <a:t>L2-norm</a:t>
            </a:r>
            <a:r>
              <a:rPr lang="en-US" sz="2400" b="1" spc="-55" dirty="0">
                <a:solidFill>
                  <a:srgbClr val="4F81BD"/>
                </a:solidFill>
                <a:latin typeface="Arial"/>
                <a:cs typeface="Arial"/>
              </a:rPr>
              <a:t> </a:t>
            </a:r>
            <a:r>
              <a:rPr lang="en-US" sz="2400" b="1" spc="-5" dirty="0">
                <a:solidFill>
                  <a:srgbClr val="4F81BD"/>
                </a:solidFill>
                <a:latin typeface="Arial"/>
                <a:cs typeface="Arial"/>
              </a:rPr>
              <a:t>penalty</a:t>
            </a:r>
            <a:endParaRPr lang="en-US" sz="2400" dirty="0">
              <a:latin typeface="Arial"/>
              <a:cs typeface="Arial"/>
            </a:endParaRPr>
          </a:p>
          <a:p>
            <a:pPr marL="12700" marR="5704205">
              <a:lnSpc>
                <a:spcPts val="3360"/>
              </a:lnSpc>
              <a:spcBef>
                <a:spcPts val="240"/>
              </a:spcBef>
            </a:pPr>
            <a:r>
              <a:rPr lang="en-US" sz="2800" b="1" dirty="0">
                <a:latin typeface="Arial"/>
                <a:cs typeface="Arial"/>
              </a:rPr>
              <a:t>Data</a:t>
            </a:r>
            <a:r>
              <a:rPr lang="en-US" sz="2800" b="1" spc="-70" dirty="0">
                <a:latin typeface="Arial"/>
                <a:cs typeface="Arial"/>
              </a:rPr>
              <a:t> </a:t>
            </a:r>
            <a:r>
              <a:rPr lang="en-US" sz="2800" b="1" spc="-5" dirty="0">
                <a:latin typeface="Arial"/>
                <a:cs typeface="Arial"/>
              </a:rPr>
              <a:t>augmentation </a:t>
            </a:r>
            <a:r>
              <a:rPr lang="en-US" sz="2800" b="1" spc="-540" dirty="0">
                <a:latin typeface="Arial"/>
                <a:cs typeface="Arial"/>
              </a:rPr>
              <a:t> </a:t>
            </a:r>
          </a:p>
          <a:p>
            <a:pPr marL="12700" marR="5704205">
              <a:lnSpc>
                <a:spcPts val="3360"/>
              </a:lnSpc>
              <a:spcBef>
                <a:spcPts val="240"/>
              </a:spcBef>
            </a:pPr>
            <a:r>
              <a:rPr lang="en-US" sz="2800" b="1" dirty="0">
                <a:latin typeface="Arial"/>
                <a:cs typeface="Arial"/>
              </a:rPr>
              <a:t>Dropout</a:t>
            </a:r>
            <a:r>
              <a:rPr lang="en-US" sz="2800" b="1" spc="-25" dirty="0">
                <a:latin typeface="Arial"/>
                <a:cs typeface="Arial"/>
              </a:rPr>
              <a:t> </a:t>
            </a:r>
            <a:r>
              <a:rPr lang="en-US" sz="2800" b="1" dirty="0">
                <a:latin typeface="Arial"/>
                <a:cs typeface="Arial"/>
              </a:rPr>
              <a:t>(2012)</a:t>
            </a:r>
            <a:endParaRPr lang="en-US" sz="2800" dirty="0">
              <a:latin typeface="Arial"/>
              <a:cs typeface="Arial"/>
            </a:endParaRPr>
          </a:p>
          <a:p>
            <a:pPr marL="469900" indent="-342900">
              <a:lnSpc>
                <a:spcPct val="100000"/>
              </a:lnSpc>
              <a:spcBef>
                <a:spcPts val="625"/>
              </a:spcBef>
              <a:buFont typeface="Arial MT"/>
              <a:buChar char="-"/>
              <a:tabLst>
                <a:tab pos="469265" algn="l"/>
                <a:tab pos="469900" algn="l"/>
              </a:tabLst>
            </a:pPr>
            <a:r>
              <a:rPr lang="en-US" sz="2400" b="1" spc="-5" dirty="0">
                <a:solidFill>
                  <a:srgbClr val="4F81BD"/>
                </a:solidFill>
                <a:latin typeface="Arial"/>
                <a:cs typeface="Arial"/>
              </a:rPr>
              <a:t>A</a:t>
            </a:r>
            <a:r>
              <a:rPr lang="en-US" sz="2400" b="1" spc="-75" dirty="0">
                <a:solidFill>
                  <a:srgbClr val="4F81BD"/>
                </a:solidFill>
                <a:latin typeface="Arial"/>
                <a:cs typeface="Arial"/>
              </a:rPr>
              <a:t> </a:t>
            </a:r>
            <a:r>
              <a:rPr lang="en-US" sz="2400" b="1" spc="-5" dirty="0">
                <a:solidFill>
                  <a:srgbClr val="4F81BD"/>
                </a:solidFill>
                <a:latin typeface="Arial"/>
                <a:cs typeface="Arial"/>
              </a:rPr>
              <a:t>method</a:t>
            </a:r>
            <a:r>
              <a:rPr lang="en-US" sz="2400" b="1" spc="5" dirty="0">
                <a:solidFill>
                  <a:srgbClr val="4F81BD"/>
                </a:solidFill>
                <a:latin typeface="Arial"/>
                <a:cs typeface="Arial"/>
              </a:rPr>
              <a:t> </a:t>
            </a:r>
            <a:r>
              <a:rPr lang="en-US" sz="2400" b="1" dirty="0">
                <a:solidFill>
                  <a:srgbClr val="4F81BD"/>
                </a:solidFill>
                <a:latin typeface="Arial"/>
                <a:cs typeface="Arial"/>
              </a:rPr>
              <a:t>of</a:t>
            </a:r>
            <a:r>
              <a:rPr lang="en-US" sz="2400" b="1" spc="-10" dirty="0">
                <a:solidFill>
                  <a:srgbClr val="4F81BD"/>
                </a:solidFill>
                <a:latin typeface="Arial"/>
                <a:cs typeface="Arial"/>
              </a:rPr>
              <a:t> </a:t>
            </a:r>
            <a:r>
              <a:rPr lang="en-US" sz="2400" b="1" spc="-5" dirty="0">
                <a:solidFill>
                  <a:srgbClr val="4F81BD"/>
                </a:solidFill>
                <a:latin typeface="Arial"/>
                <a:cs typeface="Arial"/>
              </a:rPr>
              <a:t>bagging</a:t>
            </a:r>
            <a:r>
              <a:rPr lang="en-US" sz="2400" b="1" spc="-20" dirty="0">
                <a:solidFill>
                  <a:srgbClr val="4F81BD"/>
                </a:solidFill>
                <a:latin typeface="Arial"/>
                <a:cs typeface="Arial"/>
              </a:rPr>
              <a:t> </a:t>
            </a:r>
            <a:r>
              <a:rPr lang="en-US" sz="2400" b="1" spc="-5" dirty="0">
                <a:solidFill>
                  <a:srgbClr val="4F81BD"/>
                </a:solidFill>
                <a:latin typeface="Arial"/>
                <a:cs typeface="Arial"/>
              </a:rPr>
              <a:t>applied </a:t>
            </a:r>
            <a:r>
              <a:rPr lang="en-US" sz="2400" b="1" dirty="0">
                <a:solidFill>
                  <a:srgbClr val="4F81BD"/>
                </a:solidFill>
                <a:latin typeface="Arial"/>
                <a:cs typeface="Arial"/>
              </a:rPr>
              <a:t>to</a:t>
            </a:r>
            <a:r>
              <a:rPr lang="en-US" sz="2400" b="1" spc="-5" dirty="0">
                <a:solidFill>
                  <a:srgbClr val="4F81BD"/>
                </a:solidFill>
                <a:latin typeface="Arial"/>
                <a:cs typeface="Arial"/>
              </a:rPr>
              <a:t> neural</a:t>
            </a:r>
            <a:r>
              <a:rPr lang="en-US" sz="2400" b="1" spc="5" dirty="0">
                <a:solidFill>
                  <a:srgbClr val="4F81BD"/>
                </a:solidFill>
                <a:latin typeface="Arial"/>
                <a:cs typeface="Arial"/>
              </a:rPr>
              <a:t> </a:t>
            </a:r>
            <a:r>
              <a:rPr lang="en-US" sz="2400" b="1" dirty="0">
                <a:solidFill>
                  <a:srgbClr val="4F81BD"/>
                </a:solidFill>
                <a:latin typeface="Arial"/>
                <a:cs typeface="Arial"/>
              </a:rPr>
              <a:t>networks</a:t>
            </a:r>
            <a:endParaRPr lang="en-US" sz="2400" dirty="0">
              <a:latin typeface="Arial"/>
              <a:cs typeface="Arial"/>
            </a:endParaRPr>
          </a:p>
          <a:p>
            <a:pPr marL="469900" marR="5080" indent="-342900">
              <a:lnSpc>
                <a:spcPct val="120000"/>
              </a:lnSpc>
              <a:spcBef>
                <a:spcPts val="430"/>
              </a:spcBef>
              <a:buFont typeface="Arial MT"/>
              <a:buChar char="-"/>
              <a:tabLst>
                <a:tab pos="469265" algn="l"/>
                <a:tab pos="469900" algn="l"/>
              </a:tabLst>
            </a:pPr>
            <a:r>
              <a:rPr lang="en-US" sz="2400" b="1" spc="-30" dirty="0">
                <a:solidFill>
                  <a:srgbClr val="4F81BD"/>
                </a:solidFill>
                <a:latin typeface="Arial"/>
                <a:cs typeface="Arial"/>
              </a:rPr>
              <a:t>An</a:t>
            </a:r>
            <a:r>
              <a:rPr lang="en-US" sz="2400" b="1" spc="60" dirty="0">
                <a:solidFill>
                  <a:srgbClr val="4F81BD"/>
                </a:solidFill>
                <a:latin typeface="Arial"/>
                <a:cs typeface="Arial"/>
              </a:rPr>
              <a:t> </a:t>
            </a:r>
            <a:r>
              <a:rPr lang="en-US" sz="2400" b="1" spc="-10" dirty="0">
                <a:solidFill>
                  <a:srgbClr val="4F81BD"/>
                </a:solidFill>
                <a:latin typeface="Arial"/>
                <a:cs typeface="Arial"/>
              </a:rPr>
              <a:t>inexpensive</a:t>
            </a:r>
            <a:r>
              <a:rPr lang="en-US" sz="2400" b="1" spc="40" dirty="0">
                <a:solidFill>
                  <a:srgbClr val="4F81BD"/>
                </a:solidFill>
                <a:latin typeface="Arial"/>
                <a:cs typeface="Arial"/>
              </a:rPr>
              <a:t> </a:t>
            </a:r>
            <a:r>
              <a:rPr lang="en-US" sz="2400" b="1" dirty="0">
                <a:solidFill>
                  <a:srgbClr val="4F81BD"/>
                </a:solidFill>
                <a:latin typeface="Arial"/>
                <a:cs typeface="Arial"/>
              </a:rPr>
              <a:t>but powerful</a:t>
            </a:r>
            <a:r>
              <a:rPr lang="en-US" sz="2400" b="1" spc="-40" dirty="0">
                <a:solidFill>
                  <a:srgbClr val="4F81BD"/>
                </a:solidFill>
                <a:latin typeface="Arial"/>
                <a:cs typeface="Arial"/>
              </a:rPr>
              <a:t> </a:t>
            </a:r>
            <a:r>
              <a:rPr lang="en-US" sz="2400" b="1" spc="-5" dirty="0">
                <a:solidFill>
                  <a:srgbClr val="4F81BD"/>
                </a:solidFill>
                <a:latin typeface="Arial"/>
                <a:cs typeface="Arial"/>
              </a:rPr>
              <a:t>method</a:t>
            </a:r>
            <a:r>
              <a:rPr lang="en-US" sz="2400" b="1" spc="10" dirty="0">
                <a:solidFill>
                  <a:srgbClr val="4F81BD"/>
                </a:solidFill>
                <a:latin typeface="Arial"/>
                <a:cs typeface="Arial"/>
              </a:rPr>
              <a:t> </a:t>
            </a:r>
            <a:r>
              <a:rPr lang="en-US" sz="2400" b="1" dirty="0">
                <a:solidFill>
                  <a:srgbClr val="4F81BD"/>
                </a:solidFill>
                <a:latin typeface="Arial"/>
                <a:cs typeface="Arial"/>
              </a:rPr>
              <a:t>of</a:t>
            </a:r>
            <a:r>
              <a:rPr lang="en-US" sz="2400" b="1" spc="-5" dirty="0">
                <a:solidFill>
                  <a:srgbClr val="4F81BD"/>
                </a:solidFill>
                <a:latin typeface="Arial"/>
                <a:cs typeface="Arial"/>
              </a:rPr>
              <a:t> regularizing</a:t>
            </a:r>
            <a:r>
              <a:rPr lang="en-US" sz="2400" b="1" spc="5" dirty="0">
                <a:solidFill>
                  <a:srgbClr val="4F81BD"/>
                </a:solidFill>
                <a:latin typeface="Arial"/>
                <a:cs typeface="Arial"/>
              </a:rPr>
              <a:t> </a:t>
            </a:r>
            <a:r>
              <a:rPr lang="en-US" sz="2400" b="1" spc="-5" dirty="0">
                <a:solidFill>
                  <a:srgbClr val="4F81BD"/>
                </a:solidFill>
                <a:latin typeface="Arial"/>
                <a:cs typeface="Arial"/>
              </a:rPr>
              <a:t>a</a:t>
            </a:r>
            <a:r>
              <a:rPr lang="en-US" sz="2400" b="1" dirty="0">
                <a:solidFill>
                  <a:srgbClr val="4F81BD"/>
                </a:solidFill>
                <a:latin typeface="Arial"/>
                <a:cs typeface="Arial"/>
              </a:rPr>
              <a:t> </a:t>
            </a:r>
            <a:r>
              <a:rPr lang="en-US" sz="2400" b="1" spc="-5" dirty="0">
                <a:solidFill>
                  <a:srgbClr val="4F81BD"/>
                </a:solidFill>
                <a:latin typeface="Arial"/>
                <a:cs typeface="Arial"/>
              </a:rPr>
              <a:t>broad</a:t>
            </a:r>
            <a:r>
              <a:rPr lang="en-US" sz="2400" b="1" dirty="0">
                <a:solidFill>
                  <a:srgbClr val="4F81BD"/>
                </a:solidFill>
                <a:latin typeface="Arial"/>
                <a:cs typeface="Arial"/>
              </a:rPr>
              <a:t> </a:t>
            </a:r>
            <a:r>
              <a:rPr lang="en-US" sz="2400" b="1" spc="-5" dirty="0">
                <a:solidFill>
                  <a:srgbClr val="4F81BD"/>
                </a:solidFill>
                <a:latin typeface="Arial"/>
                <a:cs typeface="Arial"/>
              </a:rPr>
              <a:t>family</a:t>
            </a:r>
            <a:r>
              <a:rPr lang="en-US" sz="2400" b="1" spc="5" dirty="0">
                <a:solidFill>
                  <a:srgbClr val="4F81BD"/>
                </a:solidFill>
                <a:latin typeface="Arial"/>
                <a:cs typeface="Arial"/>
              </a:rPr>
              <a:t> </a:t>
            </a:r>
            <a:r>
              <a:rPr lang="en-US" sz="2400" b="1" dirty="0">
                <a:solidFill>
                  <a:srgbClr val="4F81BD"/>
                </a:solidFill>
                <a:latin typeface="Arial"/>
                <a:cs typeface="Arial"/>
              </a:rPr>
              <a:t>of </a:t>
            </a:r>
            <a:r>
              <a:rPr lang="en-US" sz="2400" b="1" spc="-484" dirty="0">
                <a:solidFill>
                  <a:srgbClr val="4F81BD"/>
                </a:solidFill>
                <a:latin typeface="Arial"/>
                <a:cs typeface="Arial"/>
              </a:rPr>
              <a:t> </a:t>
            </a:r>
            <a:r>
              <a:rPr lang="en-US" sz="2400" b="1" spc="-5" dirty="0">
                <a:solidFill>
                  <a:srgbClr val="4F81BD"/>
                </a:solidFill>
                <a:latin typeface="Arial"/>
                <a:cs typeface="Arial"/>
              </a:rPr>
              <a:t>models</a:t>
            </a:r>
            <a:endParaRPr lang="en-US" sz="2400" dirty="0">
              <a:latin typeface="Arial"/>
              <a:cs typeface="Arial"/>
            </a:endParaRPr>
          </a:p>
          <a:p>
            <a:pPr marL="12700">
              <a:lnSpc>
                <a:spcPct val="100000"/>
              </a:lnSpc>
              <a:spcBef>
                <a:spcPts val="930"/>
              </a:spcBef>
            </a:pPr>
            <a:r>
              <a:rPr lang="en-US" sz="2800" b="1" dirty="0">
                <a:latin typeface="Arial"/>
                <a:cs typeface="Arial"/>
              </a:rPr>
              <a:t>Batch</a:t>
            </a:r>
            <a:r>
              <a:rPr lang="en-US" sz="2800" b="1" spc="-40" dirty="0">
                <a:latin typeface="Arial"/>
                <a:cs typeface="Arial"/>
              </a:rPr>
              <a:t> </a:t>
            </a:r>
            <a:r>
              <a:rPr lang="en-US" sz="2800" b="1" spc="-5" dirty="0">
                <a:latin typeface="Arial"/>
                <a:cs typeface="Arial"/>
              </a:rPr>
              <a:t>Normalization</a:t>
            </a:r>
            <a:r>
              <a:rPr lang="en-US" sz="2800" b="1" spc="-50" dirty="0">
                <a:latin typeface="Arial"/>
                <a:cs typeface="Arial"/>
              </a:rPr>
              <a:t> </a:t>
            </a:r>
            <a:r>
              <a:rPr lang="en-US" sz="2800" b="1" dirty="0">
                <a:latin typeface="Arial"/>
                <a:cs typeface="Arial"/>
              </a:rPr>
              <a:t>(2015)</a:t>
            </a:r>
            <a:endParaRPr lang="en-US" sz="2800" dirty="0">
              <a:latin typeface="Arial"/>
              <a:cs typeface="Arial"/>
            </a:endParaRPr>
          </a:p>
          <a:p>
            <a:pPr marL="469900" indent="-342900">
              <a:lnSpc>
                <a:spcPct val="100000"/>
              </a:lnSpc>
              <a:spcBef>
                <a:spcPts val="894"/>
              </a:spcBef>
              <a:buFont typeface="Arial MT"/>
              <a:buChar char="-"/>
              <a:tabLst>
                <a:tab pos="469265" algn="l"/>
                <a:tab pos="469900" algn="l"/>
              </a:tabLst>
            </a:pPr>
            <a:r>
              <a:rPr lang="en-US" sz="2400" b="1" dirty="0">
                <a:solidFill>
                  <a:srgbClr val="4F81BD"/>
                </a:solidFill>
                <a:latin typeface="Arial"/>
                <a:cs typeface="Arial"/>
              </a:rPr>
              <a:t>It</a:t>
            </a:r>
            <a:r>
              <a:rPr lang="en-US" sz="2400" b="1" spc="-15" dirty="0">
                <a:solidFill>
                  <a:srgbClr val="4F81BD"/>
                </a:solidFill>
                <a:latin typeface="Arial"/>
                <a:cs typeface="Arial"/>
              </a:rPr>
              <a:t> </a:t>
            </a:r>
            <a:r>
              <a:rPr lang="en-US" sz="2400" b="1" dirty="0">
                <a:solidFill>
                  <a:srgbClr val="4F81BD"/>
                </a:solidFill>
                <a:latin typeface="Arial"/>
                <a:cs typeface="Arial"/>
              </a:rPr>
              <a:t>is</a:t>
            </a:r>
            <a:r>
              <a:rPr lang="en-US" sz="2400" b="1" spc="-10" dirty="0">
                <a:solidFill>
                  <a:srgbClr val="4F81BD"/>
                </a:solidFill>
                <a:latin typeface="Arial"/>
                <a:cs typeface="Arial"/>
              </a:rPr>
              <a:t> </a:t>
            </a:r>
            <a:r>
              <a:rPr lang="en-US" sz="2400" b="1" spc="-5" dirty="0">
                <a:solidFill>
                  <a:srgbClr val="4F81BD"/>
                </a:solidFill>
                <a:latin typeface="Arial"/>
                <a:cs typeface="Arial"/>
              </a:rPr>
              <a:t>described</a:t>
            </a:r>
            <a:r>
              <a:rPr lang="en-US" sz="2400" b="1" spc="5" dirty="0">
                <a:solidFill>
                  <a:srgbClr val="4F81BD"/>
                </a:solidFill>
                <a:latin typeface="Arial"/>
                <a:cs typeface="Arial"/>
              </a:rPr>
              <a:t> </a:t>
            </a:r>
            <a:r>
              <a:rPr lang="en-US" sz="2400" b="1" spc="-5" dirty="0">
                <a:solidFill>
                  <a:srgbClr val="4F81BD"/>
                </a:solidFill>
                <a:latin typeface="Arial"/>
                <a:cs typeface="Arial"/>
              </a:rPr>
              <a:t>further</a:t>
            </a:r>
            <a:r>
              <a:rPr lang="en-US" sz="2400" b="1" spc="-10" dirty="0">
                <a:solidFill>
                  <a:srgbClr val="4F81BD"/>
                </a:solidFill>
                <a:latin typeface="Arial"/>
                <a:cs typeface="Arial"/>
              </a:rPr>
              <a:t> </a:t>
            </a:r>
            <a:r>
              <a:rPr lang="en-US" sz="2400" b="1" dirty="0">
                <a:solidFill>
                  <a:srgbClr val="4F81BD"/>
                </a:solidFill>
                <a:latin typeface="Arial"/>
                <a:cs typeface="Arial"/>
              </a:rPr>
              <a:t>in</a:t>
            </a:r>
            <a:r>
              <a:rPr lang="en-US" sz="2400" b="1" spc="-5" dirty="0">
                <a:solidFill>
                  <a:srgbClr val="4F81BD"/>
                </a:solidFill>
                <a:latin typeface="Arial"/>
                <a:cs typeface="Arial"/>
              </a:rPr>
              <a:t> Chapter</a:t>
            </a:r>
            <a:r>
              <a:rPr lang="en-US" sz="2400" b="1" spc="-10" dirty="0">
                <a:solidFill>
                  <a:srgbClr val="4F81BD"/>
                </a:solidFill>
                <a:latin typeface="Arial"/>
                <a:cs typeface="Arial"/>
              </a:rPr>
              <a:t> </a:t>
            </a:r>
            <a:r>
              <a:rPr lang="en-US" sz="2400" b="1" spc="-5" dirty="0">
                <a:solidFill>
                  <a:srgbClr val="4F81BD"/>
                </a:solidFill>
                <a:latin typeface="Arial"/>
                <a:cs typeface="Arial"/>
              </a:rPr>
              <a:t>8.</a:t>
            </a:r>
            <a:r>
              <a:rPr lang="en-US" sz="2400" b="1" dirty="0">
                <a:solidFill>
                  <a:srgbClr val="4F81BD"/>
                </a:solidFill>
                <a:latin typeface="Arial"/>
                <a:cs typeface="Arial"/>
              </a:rPr>
              <a:t> </a:t>
            </a:r>
            <a:r>
              <a:rPr lang="en-US" sz="2400" b="1" spc="-5" dirty="0">
                <a:solidFill>
                  <a:srgbClr val="4F81BD"/>
                </a:solidFill>
                <a:latin typeface="Arial"/>
                <a:cs typeface="Arial"/>
              </a:rPr>
              <a:t>Optimization</a:t>
            </a:r>
            <a:endParaRPr lang="en-US" sz="2400" dirty="0">
              <a:latin typeface="Arial"/>
              <a:cs typeface="Arial"/>
            </a:endParaRPr>
          </a:p>
          <a:p>
            <a:endParaRPr lang="en-IN" dirty="0"/>
          </a:p>
        </p:txBody>
      </p:sp>
    </p:spTree>
    <p:extLst>
      <p:ext uri="{BB962C8B-B14F-4D97-AF65-F5344CB8AC3E}">
        <p14:creationId xmlns:p14="http://schemas.microsoft.com/office/powerpoint/2010/main" val="842614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9064" y="1241212"/>
            <a:ext cx="170687" cy="177800"/>
          </a:xfrm>
          <a:prstGeom prst="rect">
            <a:avLst/>
          </a:prstGeom>
        </p:spPr>
      </p:pic>
      <p:sp>
        <p:nvSpPr>
          <p:cNvPr id="3" name="object 3"/>
          <p:cNvSpPr txBox="1"/>
          <p:nvPr/>
        </p:nvSpPr>
        <p:spPr>
          <a:xfrm>
            <a:off x="2210181" y="1109979"/>
            <a:ext cx="7357745" cy="391160"/>
          </a:xfrm>
          <a:prstGeom prst="rect">
            <a:avLst/>
          </a:prstGeom>
        </p:spPr>
        <p:txBody>
          <a:bodyPr vert="horz" wrap="square" lIns="0" tIns="12700" rIns="0" bIns="0" rtlCol="0">
            <a:spAutoFit/>
          </a:bodyPr>
          <a:lstStyle/>
          <a:p>
            <a:pPr marL="12700">
              <a:spcBef>
                <a:spcPts val="100"/>
              </a:spcBef>
            </a:pPr>
            <a:r>
              <a:rPr sz="2400" b="1" spc="-5" dirty="0">
                <a:latin typeface="Arial"/>
                <a:cs typeface="Arial"/>
              </a:rPr>
              <a:t>Update</a:t>
            </a:r>
            <a:r>
              <a:rPr sz="2400" b="1" dirty="0">
                <a:latin typeface="Arial"/>
                <a:cs typeface="Arial"/>
              </a:rPr>
              <a:t> </a:t>
            </a:r>
            <a:r>
              <a:rPr sz="2400" dirty="0">
                <a:latin typeface="Cambria Math"/>
                <a:cs typeface="Cambria Math"/>
              </a:rPr>
              <a:t>𝜣</a:t>
            </a:r>
            <a:r>
              <a:rPr sz="2400" spc="135" dirty="0">
                <a:latin typeface="Cambria Math"/>
                <a:cs typeface="Cambria Math"/>
              </a:rPr>
              <a:t> </a:t>
            </a:r>
            <a:r>
              <a:rPr sz="2400" b="1" spc="-5" dirty="0">
                <a:latin typeface="Arial"/>
                <a:cs typeface="Arial"/>
              </a:rPr>
              <a:t>through</a:t>
            </a:r>
            <a:r>
              <a:rPr sz="2400" b="1" spc="-10" dirty="0">
                <a:latin typeface="Arial"/>
                <a:cs typeface="Arial"/>
              </a:rPr>
              <a:t> </a:t>
            </a:r>
            <a:r>
              <a:rPr sz="2400" b="1" spc="-5" dirty="0">
                <a:latin typeface="Arial"/>
                <a:cs typeface="Arial"/>
              </a:rPr>
              <a:t>gradient of objective function</a:t>
            </a:r>
            <a:r>
              <a:rPr sz="2400" b="1" spc="-10" dirty="0">
                <a:latin typeface="Arial"/>
                <a:cs typeface="Arial"/>
              </a:rPr>
              <a:t> </a:t>
            </a:r>
            <a:r>
              <a:rPr sz="2400" spc="-5" dirty="0">
                <a:latin typeface="Cambria Math"/>
                <a:cs typeface="Cambria Math"/>
              </a:rPr>
              <a:t>𝛁𝑱</a:t>
            </a:r>
            <a:endParaRPr sz="2400">
              <a:latin typeface="Cambria Math"/>
              <a:cs typeface="Cambria Math"/>
            </a:endParaRPr>
          </a:p>
        </p:txBody>
      </p:sp>
      <p:sp>
        <p:nvSpPr>
          <p:cNvPr id="7" name="object 7"/>
          <p:cNvSpPr txBox="1">
            <a:spLocks noGrp="1"/>
          </p:cNvSpPr>
          <p:nvPr>
            <p:ph type="title"/>
          </p:nvPr>
        </p:nvSpPr>
        <p:spPr>
          <a:xfrm>
            <a:off x="1065339" y="306692"/>
            <a:ext cx="5998845" cy="513080"/>
          </a:xfrm>
          <a:prstGeom prst="rect">
            <a:avLst/>
          </a:prstGeom>
        </p:spPr>
        <p:txBody>
          <a:bodyPr vert="horz" wrap="square" lIns="0" tIns="12700" rIns="0" bIns="0" rtlCol="0" anchor="ctr">
            <a:spAutoFit/>
          </a:bodyPr>
          <a:lstStyle/>
          <a:p>
            <a:pPr marL="12700">
              <a:lnSpc>
                <a:spcPct val="100000"/>
              </a:lnSpc>
              <a:spcBef>
                <a:spcPts val="100"/>
              </a:spcBef>
            </a:pPr>
            <a:r>
              <a:rPr sz="3200" spc="-5" dirty="0">
                <a:solidFill>
                  <a:srgbClr val="004990"/>
                </a:solidFill>
              </a:rPr>
              <a:t>Supervised</a:t>
            </a:r>
            <a:r>
              <a:rPr sz="3200" spc="-30" dirty="0">
                <a:solidFill>
                  <a:srgbClr val="004990"/>
                </a:solidFill>
              </a:rPr>
              <a:t> </a:t>
            </a:r>
            <a:r>
              <a:rPr sz="3200" spc="-5" dirty="0">
                <a:solidFill>
                  <a:srgbClr val="004990"/>
                </a:solidFill>
              </a:rPr>
              <a:t>learning</a:t>
            </a:r>
            <a:r>
              <a:rPr sz="3200" spc="-30" dirty="0">
                <a:solidFill>
                  <a:srgbClr val="004990"/>
                </a:solidFill>
              </a:rPr>
              <a:t> </a:t>
            </a:r>
            <a:r>
              <a:rPr sz="3200" spc="-10" dirty="0">
                <a:solidFill>
                  <a:srgbClr val="004990"/>
                </a:solidFill>
              </a:rPr>
              <a:t>(Learning)</a:t>
            </a:r>
            <a:endParaRPr sz="3200" dirty="0"/>
          </a:p>
        </p:txBody>
      </p:sp>
      <p:grpSp>
        <p:nvGrpSpPr>
          <p:cNvPr id="8" name="object 8"/>
          <p:cNvGrpSpPr/>
          <p:nvPr/>
        </p:nvGrpSpPr>
        <p:grpSpPr>
          <a:xfrm>
            <a:off x="2476388" y="2297021"/>
            <a:ext cx="7124065" cy="3433445"/>
            <a:chOff x="952387" y="2297020"/>
            <a:chExt cx="7124065" cy="3433445"/>
          </a:xfrm>
        </p:grpSpPr>
        <p:sp>
          <p:nvSpPr>
            <p:cNvPr id="9" name="object 9"/>
            <p:cNvSpPr/>
            <p:nvPr/>
          </p:nvSpPr>
          <p:spPr>
            <a:xfrm>
              <a:off x="5965078" y="3266419"/>
              <a:ext cx="2111375" cy="1275080"/>
            </a:xfrm>
            <a:custGeom>
              <a:avLst/>
              <a:gdLst/>
              <a:ahLst/>
              <a:cxnLst/>
              <a:rect l="l" t="t" r="r" b="b"/>
              <a:pathLst>
                <a:path w="2111375" h="1275079">
                  <a:moveTo>
                    <a:pt x="637247" y="0"/>
                  </a:moveTo>
                  <a:lnTo>
                    <a:pt x="0" y="637249"/>
                  </a:lnTo>
                  <a:lnTo>
                    <a:pt x="637247" y="1274497"/>
                  </a:lnTo>
                  <a:lnTo>
                    <a:pt x="637247" y="955874"/>
                  </a:lnTo>
                  <a:lnTo>
                    <a:pt x="2111024" y="955874"/>
                  </a:lnTo>
                  <a:lnTo>
                    <a:pt x="2111024" y="318625"/>
                  </a:lnTo>
                  <a:lnTo>
                    <a:pt x="637247" y="318625"/>
                  </a:lnTo>
                  <a:lnTo>
                    <a:pt x="637247" y="0"/>
                  </a:lnTo>
                  <a:close/>
                </a:path>
              </a:pathLst>
            </a:custGeom>
            <a:solidFill>
              <a:srgbClr val="C8DCC8"/>
            </a:solidFill>
          </p:spPr>
          <p:txBody>
            <a:bodyPr wrap="square" lIns="0" tIns="0" rIns="0" bIns="0" rtlCol="0"/>
            <a:lstStyle/>
            <a:p>
              <a:endParaRPr/>
            </a:p>
          </p:txBody>
        </p:sp>
        <p:pic>
          <p:nvPicPr>
            <p:cNvPr id="10" name="object 10"/>
            <p:cNvPicPr/>
            <p:nvPr/>
          </p:nvPicPr>
          <p:blipFill>
            <a:blip r:embed="rId3" cstate="print"/>
            <a:stretch>
              <a:fillRect/>
            </a:stretch>
          </p:blipFill>
          <p:spPr>
            <a:xfrm>
              <a:off x="952387" y="2297020"/>
              <a:ext cx="5012690" cy="3433348"/>
            </a:xfrm>
            <a:prstGeom prst="rect">
              <a:avLst/>
            </a:prstGeom>
          </p:spPr>
        </p:pic>
      </p:grpSp>
      <p:sp>
        <p:nvSpPr>
          <p:cNvPr id="11" name="object 11"/>
          <p:cNvSpPr txBox="1"/>
          <p:nvPr/>
        </p:nvSpPr>
        <p:spPr>
          <a:xfrm>
            <a:off x="3756147" y="2692400"/>
            <a:ext cx="492759" cy="452120"/>
          </a:xfrm>
          <a:prstGeom prst="rect">
            <a:avLst/>
          </a:prstGeom>
        </p:spPr>
        <p:txBody>
          <a:bodyPr vert="horz" wrap="square" lIns="0" tIns="12700" rIns="0" bIns="0" rtlCol="0">
            <a:spAutoFit/>
          </a:bodyPr>
          <a:lstStyle/>
          <a:p>
            <a:pPr marL="38100">
              <a:spcBef>
                <a:spcPts val="100"/>
              </a:spcBef>
            </a:pPr>
            <a:r>
              <a:rPr sz="2800" spc="5" dirty="0">
                <a:latin typeface="Cambria Math"/>
                <a:cs typeface="Cambria Math"/>
              </a:rPr>
              <a:t>𝜣</a:t>
            </a:r>
            <a:r>
              <a:rPr sz="3000" spc="7" baseline="-15277" dirty="0">
                <a:latin typeface="Cambria Math"/>
                <a:cs typeface="Cambria Math"/>
              </a:rPr>
              <a:t>𝟏</a:t>
            </a:r>
            <a:endParaRPr sz="3000" baseline="-15277">
              <a:latin typeface="Cambria Math"/>
              <a:cs typeface="Cambria Math"/>
            </a:endParaRPr>
          </a:p>
        </p:txBody>
      </p:sp>
      <p:sp>
        <p:nvSpPr>
          <p:cNvPr id="12" name="object 12"/>
          <p:cNvSpPr txBox="1"/>
          <p:nvPr/>
        </p:nvSpPr>
        <p:spPr>
          <a:xfrm>
            <a:off x="5650948" y="2672079"/>
            <a:ext cx="492759" cy="452120"/>
          </a:xfrm>
          <a:prstGeom prst="rect">
            <a:avLst/>
          </a:prstGeom>
        </p:spPr>
        <p:txBody>
          <a:bodyPr vert="horz" wrap="square" lIns="0" tIns="12700" rIns="0" bIns="0" rtlCol="0">
            <a:spAutoFit/>
          </a:bodyPr>
          <a:lstStyle/>
          <a:p>
            <a:pPr marL="38100">
              <a:spcBef>
                <a:spcPts val="100"/>
              </a:spcBef>
            </a:pPr>
            <a:r>
              <a:rPr sz="2800" spc="5" dirty="0">
                <a:latin typeface="Cambria Math"/>
                <a:cs typeface="Cambria Math"/>
              </a:rPr>
              <a:t>𝜣</a:t>
            </a:r>
            <a:r>
              <a:rPr sz="3000" spc="7" baseline="-15277" dirty="0">
                <a:latin typeface="Cambria Math"/>
                <a:cs typeface="Cambria Math"/>
              </a:rPr>
              <a:t>𝟐</a:t>
            </a:r>
            <a:endParaRPr sz="3000" baseline="-15277">
              <a:latin typeface="Cambria Math"/>
              <a:cs typeface="Cambria Math"/>
            </a:endParaRPr>
          </a:p>
        </p:txBody>
      </p:sp>
      <p:grpSp>
        <p:nvGrpSpPr>
          <p:cNvPr id="13" name="object 13"/>
          <p:cNvGrpSpPr/>
          <p:nvPr/>
        </p:nvGrpSpPr>
        <p:grpSpPr>
          <a:xfrm>
            <a:off x="2531533" y="5761567"/>
            <a:ext cx="4762500" cy="321945"/>
            <a:chOff x="1007533" y="5761566"/>
            <a:chExt cx="4762500" cy="321945"/>
          </a:xfrm>
        </p:grpSpPr>
        <p:pic>
          <p:nvPicPr>
            <p:cNvPr id="14" name="object 14"/>
            <p:cNvPicPr/>
            <p:nvPr/>
          </p:nvPicPr>
          <p:blipFill>
            <a:blip r:embed="rId4" cstate="print"/>
            <a:stretch>
              <a:fillRect/>
            </a:stretch>
          </p:blipFill>
          <p:spPr>
            <a:xfrm>
              <a:off x="1007533" y="5761566"/>
              <a:ext cx="4762500" cy="321733"/>
            </a:xfrm>
            <a:prstGeom prst="rect">
              <a:avLst/>
            </a:prstGeom>
          </p:spPr>
        </p:pic>
        <p:sp>
          <p:nvSpPr>
            <p:cNvPr id="15" name="object 15"/>
            <p:cNvSpPr/>
            <p:nvPr/>
          </p:nvSpPr>
          <p:spPr>
            <a:xfrm>
              <a:off x="1169956" y="5843589"/>
              <a:ext cx="4552950" cy="114300"/>
            </a:xfrm>
            <a:custGeom>
              <a:avLst/>
              <a:gdLst/>
              <a:ahLst/>
              <a:cxnLst/>
              <a:rect l="l" t="t" r="r" b="b"/>
              <a:pathLst>
                <a:path w="4552950" h="114300">
                  <a:moveTo>
                    <a:pt x="114459" y="0"/>
                  </a:moveTo>
                  <a:lnTo>
                    <a:pt x="0" y="56830"/>
                  </a:lnTo>
                  <a:lnTo>
                    <a:pt x="114139" y="114299"/>
                  </a:lnTo>
                  <a:lnTo>
                    <a:pt x="114246" y="76199"/>
                  </a:lnTo>
                  <a:lnTo>
                    <a:pt x="4552812" y="88580"/>
                  </a:lnTo>
                  <a:lnTo>
                    <a:pt x="4552917" y="50480"/>
                  </a:lnTo>
                  <a:lnTo>
                    <a:pt x="114352" y="38099"/>
                  </a:lnTo>
                  <a:lnTo>
                    <a:pt x="114459" y="0"/>
                  </a:lnTo>
                  <a:close/>
                </a:path>
              </a:pathLst>
            </a:custGeom>
            <a:solidFill>
              <a:srgbClr val="C0504D"/>
            </a:solidFill>
          </p:spPr>
          <p:txBody>
            <a:bodyPr wrap="square" lIns="0" tIns="0" rIns="0" bIns="0" rtlCol="0"/>
            <a:lstStyle/>
            <a:p>
              <a:endParaRPr/>
            </a:p>
          </p:txBody>
        </p:sp>
      </p:grpSp>
      <p:sp>
        <p:nvSpPr>
          <p:cNvPr id="16" name="object 16"/>
          <p:cNvSpPr txBox="1"/>
          <p:nvPr/>
        </p:nvSpPr>
        <p:spPr>
          <a:xfrm>
            <a:off x="7877940" y="3662378"/>
            <a:ext cx="2002789" cy="899794"/>
          </a:xfrm>
          <a:prstGeom prst="rect">
            <a:avLst/>
          </a:prstGeom>
        </p:spPr>
        <p:txBody>
          <a:bodyPr vert="horz" wrap="square" lIns="0" tIns="12700" rIns="0" bIns="0" rtlCol="0">
            <a:spAutoFit/>
          </a:bodyPr>
          <a:lstStyle/>
          <a:p>
            <a:pPr marL="12700">
              <a:spcBef>
                <a:spcPts val="100"/>
              </a:spcBef>
            </a:pPr>
            <a:r>
              <a:rPr sz="2800" dirty="0">
                <a:latin typeface="Cambria Math"/>
                <a:cs typeface="Cambria Math"/>
              </a:rPr>
              <a:t>𝛁</a:t>
            </a:r>
            <a:r>
              <a:rPr sz="2800" spc="-5" dirty="0">
                <a:latin typeface="Cambria Math"/>
                <a:cs typeface="Cambria Math"/>
              </a:rPr>
              <a:t>𝑱</a:t>
            </a:r>
            <a:r>
              <a:rPr sz="2800" dirty="0">
                <a:latin typeface="Cambria Math"/>
                <a:cs typeface="Cambria Math"/>
              </a:rPr>
              <a:t>(</a:t>
            </a:r>
            <a:r>
              <a:rPr sz="2800" spc="-5" dirty="0">
                <a:latin typeface="Cambria Math"/>
                <a:cs typeface="Cambria Math"/>
              </a:rPr>
              <a:t>𝚯</a:t>
            </a:r>
            <a:r>
              <a:rPr sz="2800" dirty="0">
                <a:latin typeface="Cambria Math"/>
                <a:cs typeface="Cambria Math"/>
              </a:rPr>
              <a:t>;</a:t>
            </a:r>
            <a:r>
              <a:rPr sz="2800" spc="-155" dirty="0">
                <a:latin typeface="Cambria Math"/>
                <a:cs typeface="Cambria Math"/>
              </a:rPr>
              <a:t> </a:t>
            </a:r>
            <a:r>
              <a:rPr sz="2800" spc="-5" dirty="0">
                <a:latin typeface="Cambria Math"/>
                <a:cs typeface="Cambria Math"/>
              </a:rPr>
              <a:t>𝑿</a:t>
            </a:r>
            <a:r>
              <a:rPr sz="2800" dirty="0">
                <a:latin typeface="Cambria Math"/>
                <a:cs typeface="Cambria Math"/>
              </a:rPr>
              <a:t>,</a:t>
            </a:r>
            <a:r>
              <a:rPr sz="2800" spc="-150" dirty="0">
                <a:latin typeface="Cambria Math"/>
                <a:cs typeface="Cambria Math"/>
              </a:rPr>
              <a:t> </a:t>
            </a:r>
            <a:r>
              <a:rPr sz="2800" dirty="0">
                <a:latin typeface="Cambria Math"/>
                <a:cs typeface="Cambria Math"/>
              </a:rPr>
              <a:t>𝒚)</a:t>
            </a:r>
            <a:endParaRPr sz="2800">
              <a:latin typeface="Cambria Math"/>
              <a:cs typeface="Cambria Math"/>
            </a:endParaRPr>
          </a:p>
          <a:p>
            <a:pPr marL="513715">
              <a:spcBef>
                <a:spcPts val="1605"/>
              </a:spcBef>
            </a:pPr>
            <a:r>
              <a:rPr sz="1600" b="1" dirty="0">
                <a:solidFill>
                  <a:srgbClr val="FF0000"/>
                </a:solidFill>
                <a:latin typeface="Arial"/>
                <a:cs typeface="Arial"/>
              </a:rPr>
              <a:t>+</a:t>
            </a:r>
            <a:r>
              <a:rPr sz="1600" b="1" spc="-30" dirty="0">
                <a:solidFill>
                  <a:srgbClr val="FF0000"/>
                </a:solidFill>
                <a:latin typeface="Arial"/>
                <a:cs typeface="Arial"/>
              </a:rPr>
              <a:t> </a:t>
            </a:r>
            <a:r>
              <a:rPr sz="1600" b="1" spc="-5" dirty="0">
                <a:solidFill>
                  <a:srgbClr val="FF0000"/>
                </a:solidFill>
                <a:latin typeface="Arial"/>
                <a:cs typeface="Arial"/>
              </a:rPr>
              <a:t>Norm</a:t>
            </a:r>
            <a:r>
              <a:rPr sz="1600" b="1" spc="-25" dirty="0">
                <a:solidFill>
                  <a:srgbClr val="FF0000"/>
                </a:solidFill>
                <a:latin typeface="Arial"/>
                <a:cs typeface="Arial"/>
              </a:rPr>
              <a:t> </a:t>
            </a:r>
            <a:r>
              <a:rPr sz="1600" b="1" spc="-5" dirty="0">
                <a:solidFill>
                  <a:srgbClr val="FF0000"/>
                </a:solidFill>
                <a:latin typeface="Arial"/>
                <a:cs typeface="Arial"/>
              </a:rPr>
              <a:t>penalty</a:t>
            </a:r>
            <a:endParaRPr sz="1600">
              <a:latin typeface="Arial"/>
              <a:cs typeface="Arial"/>
            </a:endParaRPr>
          </a:p>
        </p:txBody>
      </p:sp>
      <p:sp>
        <p:nvSpPr>
          <p:cNvPr id="17" name="object 17"/>
          <p:cNvSpPr txBox="1"/>
          <p:nvPr/>
        </p:nvSpPr>
        <p:spPr>
          <a:xfrm>
            <a:off x="6741939" y="6150635"/>
            <a:ext cx="3686810" cy="166712"/>
          </a:xfrm>
          <a:prstGeom prst="rect">
            <a:avLst/>
          </a:prstGeom>
        </p:spPr>
        <p:txBody>
          <a:bodyPr vert="horz" wrap="square" lIns="0" tIns="0" rIns="0" bIns="0" rtlCol="0">
            <a:spAutoFit/>
          </a:bodyPr>
          <a:lstStyle/>
          <a:p>
            <a:pPr marL="12700">
              <a:lnSpc>
                <a:spcPts val="1265"/>
              </a:lnSpc>
            </a:pPr>
            <a:r>
              <a:rPr sz="1200" b="1" spc="-5" dirty="0">
                <a:latin typeface="Arial"/>
                <a:cs typeface="Arial"/>
              </a:rPr>
              <a:t>source</a:t>
            </a:r>
            <a:r>
              <a:rPr sz="1200" b="1" spc="10" dirty="0">
                <a:latin typeface="Arial"/>
                <a:cs typeface="Arial"/>
              </a:rPr>
              <a:t> </a:t>
            </a:r>
            <a:r>
              <a:rPr sz="1200" b="1" dirty="0">
                <a:latin typeface="Arial"/>
                <a:cs typeface="Arial"/>
              </a:rPr>
              <a:t>:</a:t>
            </a:r>
            <a:r>
              <a:rPr sz="1200" b="1" spc="20" dirty="0">
                <a:latin typeface="Arial"/>
                <a:cs typeface="Arial"/>
              </a:rPr>
              <a:t> </a:t>
            </a:r>
            <a:r>
              <a:rPr sz="1200" b="1" spc="-5" dirty="0">
                <a:latin typeface="Arial"/>
                <a:cs typeface="Arial"/>
                <a:hlinkClick r:id="rId5"/>
              </a:rPr>
              <a:t>http://cs231n.github.io/neural-networks-1/</a:t>
            </a:r>
            <a:endParaRPr sz="1200">
              <a:latin typeface="Arial"/>
              <a:cs typeface="Arial"/>
            </a:endParaRPr>
          </a:p>
        </p:txBody>
      </p:sp>
      <p:sp>
        <p:nvSpPr>
          <p:cNvPr id="18" name="object 18"/>
          <p:cNvSpPr txBox="1">
            <a:spLocks noGrp="1"/>
          </p:cNvSpPr>
          <p:nvPr>
            <p:ph type="ftr" sz="quarter" idx="5"/>
          </p:nvPr>
        </p:nvSpPr>
        <p:spPr>
          <a:xfrm>
            <a:off x="6193600" y="6541868"/>
            <a:ext cx="870584" cy="256540"/>
          </a:xfrm>
          <a:prstGeom prst="rect">
            <a:avLst/>
          </a:prstGeom>
        </p:spPr>
        <p:txBody>
          <a:bodyPr vert="horz" wrap="square" lIns="0" tIns="0" rIns="0" bIns="0" rtlCol="0">
            <a:spAutoFit/>
          </a:bodyPr>
          <a:lstStyle>
            <a:defPPr>
              <a:defRPr lang="en-US"/>
            </a:defPPr>
            <a:lvl1pPr marL="0" algn="l" defTabSz="914400" rtl="0" eaLnBrk="1" latinLnBrk="0" hangingPunct="1">
              <a:defRPr sz="1600" b="1" i="1" kern="1200">
                <a:solidFill>
                  <a:schemeClr val="bg1"/>
                </a:solidFill>
                <a:latin typeface="Georgia"/>
                <a:ea typeface="+mn-ea"/>
                <a:cs typeface="Georgi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885"/>
              </a:lnSpc>
            </a:pPr>
            <a:r>
              <a:rPr lang="en-IN" spc="-5"/>
              <a:t>InfoLab</a:t>
            </a:r>
            <a:endParaRPr spc="-5" dirty="0"/>
          </a:p>
        </p:txBody>
      </p:sp>
      <p:sp>
        <p:nvSpPr>
          <p:cNvPr id="19" name="object 19"/>
          <p:cNvSpPr txBox="1"/>
          <p:nvPr/>
        </p:nvSpPr>
        <p:spPr>
          <a:xfrm>
            <a:off x="5851350" y="6587087"/>
            <a:ext cx="175260" cy="192360"/>
          </a:xfrm>
          <a:prstGeom prst="rect">
            <a:avLst/>
          </a:prstGeom>
        </p:spPr>
        <p:txBody>
          <a:bodyPr vert="horz" wrap="square" lIns="0" tIns="0" rIns="0" bIns="0" rtlCol="0">
            <a:spAutoFit/>
          </a:bodyPr>
          <a:lstStyle/>
          <a:p>
            <a:pPr marL="38100">
              <a:lnSpc>
                <a:spcPts val="1460"/>
              </a:lnSpc>
            </a:pPr>
            <a:fld id="{81D60167-4931-47E6-BA6A-407CBD079E47}" type="slidenum">
              <a:rPr sz="1400" b="1" dirty="0">
                <a:solidFill>
                  <a:srgbClr val="FFFFFF"/>
                </a:solidFill>
                <a:latin typeface="Arial"/>
                <a:cs typeface="Arial"/>
              </a:rPr>
              <a:pPr marL="38100">
                <a:lnSpc>
                  <a:spcPts val="1460"/>
                </a:lnSpc>
              </a:pPr>
              <a:t>6</a:t>
            </a:fld>
            <a:endParaRPr sz="1400">
              <a:latin typeface="Arial"/>
              <a:cs typeface="Arial"/>
            </a:endParaRPr>
          </a:p>
        </p:txBody>
      </p:sp>
    </p:spTree>
    <p:extLst>
      <p:ext uri="{BB962C8B-B14F-4D97-AF65-F5344CB8AC3E}">
        <p14:creationId xmlns:p14="http://schemas.microsoft.com/office/powerpoint/2010/main" val="29777551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26430-A110-490A-90DB-5F8B1F6F3F5C}"/>
              </a:ext>
            </a:extLst>
          </p:cNvPr>
          <p:cNvSpPr>
            <a:spLocks noGrp="1"/>
          </p:cNvSpPr>
          <p:nvPr>
            <p:ph type="title"/>
          </p:nvPr>
        </p:nvSpPr>
        <p:spPr>
          <a:xfrm>
            <a:off x="838200" y="365126"/>
            <a:ext cx="10515600" cy="821124"/>
          </a:xfrm>
        </p:spPr>
        <p:txBody>
          <a:bodyPr/>
          <a:lstStyle/>
          <a:p>
            <a:r>
              <a:rPr lang="en-US" dirty="0"/>
              <a:t>Dropout</a:t>
            </a:r>
            <a:endParaRPr lang="en-IN" dirty="0"/>
          </a:p>
        </p:txBody>
      </p:sp>
      <p:sp>
        <p:nvSpPr>
          <p:cNvPr id="3" name="Content Placeholder 2">
            <a:extLst>
              <a:ext uri="{FF2B5EF4-FFF2-40B4-BE49-F238E27FC236}">
                <a16:creationId xmlns:a16="http://schemas.microsoft.com/office/drawing/2014/main" id="{C43D0ABC-A50A-44AF-90FD-DBFB4403162B}"/>
              </a:ext>
            </a:extLst>
          </p:cNvPr>
          <p:cNvSpPr>
            <a:spLocks noGrp="1"/>
          </p:cNvSpPr>
          <p:nvPr>
            <p:ph idx="1"/>
          </p:nvPr>
        </p:nvSpPr>
        <p:spPr>
          <a:xfrm>
            <a:off x="920578" y="1339593"/>
            <a:ext cx="10515600" cy="4351338"/>
          </a:xfrm>
        </p:spPr>
        <p:txBody>
          <a:bodyPr/>
          <a:lstStyle/>
          <a:p>
            <a:r>
              <a:rPr lang="en-US" dirty="0"/>
              <a:t>Dropout (Srivastava et al., 2014) provides a computationally inexpensive but powerful method of regularizing a broad family of models.</a:t>
            </a:r>
          </a:p>
          <a:p>
            <a:r>
              <a:rPr lang="en-US" dirty="0"/>
              <a:t>Dropout provides an inexpensive approximation to training and evaluating a bagged ensemble of exponentially many neural networks.</a:t>
            </a:r>
          </a:p>
          <a:p>
            <a:r>
              <a:rPr lang="en-US" dirty="0"/>
              <a:t>Specifically, dropout trains the ensemble consisting of all sub-networks that can be formed by removing non-output units from an underlying base network.</a:t>
            </a:r>
            <a:endParaRPr lang="en-IN" dirty="0"/>
          </a:p>
        </p:txBody>
      </p:sp>
    </p:spTree>
    <p:extLst>
      <p:ext uri="{BB962C8B-B14F-4D97-AF65-F5344CB8AC3E}">
        <p14:creationId xmlns:p14="http://schemas.microsoft.com/office/powerpoint/2010/main" val="2486204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84674-187B-48AC-9B7E-E1C56724C10F}"/>
              </a:ext>
            </a:extLst>
          </p:cNvPr>
          <p:cNvSpPr>
            <a:spLocks noGrp="1"/>
          </p:cNvSpPr>
          <p:nvPr>
            <p:ph type="title"/>
          </p:nvPr>
        </p:nvSpPr>
        <p:spPr>
          <a:xfrm>
            <a:off x="838200" y="365125"/>
            <a:ext cx="10515600" cy="837599"/>
          </a:xfrm>
        </p:spPr>
        <p:txBody>
          <a:bodyPr/>
          <a:lstStyle/>
          <a:p>
            <a:r>
              <a:rPr lang="en-US" dirty="0"/>
              <a:t>Dropout</a:t>
            </a:r>
            <a:endParaRPr lang="en-IN" dirty="0"/>
          </a:p>
        </p:txBody>
      </p:sp>
      <p:sp>
        <p:nvSpPr>
          <p:cNvPr id="3" name="Content Placeholder 2">
            <a:extLst>
              <a:ext uri="{FF2B5EF4-FFF2-40B4-BE49-F238E27FC236}">
                <a16:creationId xmlns:a16="http://schemas.microsoft.com/office/drawing/2014/main" id="{4CC9C277-9E69-488A-8BA4-2EA1F0574EC6}"/>
              </a:ext>
            </a:extLst>
          </p:cNvPr>
          <p:cNvSpPr>
            <a:spLocks noGrp="1"/>
          </p:cNvSpPr>
          <p:nvPr>
            <p:ph idx="1"/>
          </p:nvPr>
        </p:nvSpPr>
        <p:spPr>
          <a:xfrm>
            <a:off x="838200" y="1380782"/>
            <a:ext cx="10515600" cy="4351338"/>
          </a:xfrm>
        </p:spPr>
        <p:txBody>
          <a:bodyPr>
            <a:normAutofit fontScale="92500" lnSpcReduction="20000"/>
          </a:bodyPr>
          <a:lstStyle/>
          <a:p>
            <a:pPr marL="12700">
              <a:lnSpc>
                <a:spcPct val="100000"/>
              </a:lnSpc>
              <a:spcBef>
                <a:spcPts val="1100"/>
              </a:spcBef>
            </a:pPr>
            <a:r>
              <a:rPr lang="en-US" sz="2800" b="1" dirty="0">
                <a:latin typeface="Arial"/>
                <a:cs typeface="Arial"/>
              </a:rPr>
              <a:t>A</a:t>
            </a:r>
            <a:r>
              <a:rPr lang="en-US" sz="2800" b="1" spc="-90" dirty="0">
                <a:latin typeface="Arial"/>
                <a:cs typeface="Arial"/>
              </a:rPr>
              <a:t> </a:t>
            </a:r>
            <a:r>
              <a:rPr lang="en-US" sz="2800" b="1" dirty="0">
                <a:latin typeface="Arial"/>
                <a:cs typeface="Arial"/>
              </a:rPr>
              <a:t>technique</a:t>
            </a:r>
            <a:r>
              <a:rPr lang="en-US" sz="2800" b="1" spc="-15" dirty="0">
                <a:latin typeface="Arial"/>
                <a:cs typeface="Arial"/>
              </a:rPr>
              <a:t> </a:t>
            </a:r>
            <a:r>
              <a:rPr lang="en-US" sz="2800" b="1" dirty="0">
                <a:latin typeface="Arial"/>
                <a:cs typeface="Arial"/>
              </a:rPr>
              <a:t>that</a:t>
            </a:r>
            <a:r>
              <a:rPr lang="en-US" sz="2800" b="1" spc="-25" dirty="0">
                <a:latin typeface="Arial"/>
                <a:cs typeface="Arial"/>
              </a:rPr>
              <a:t> </a:t>
            </a:r>
            <a:r>
              <a:rPr lang="en-US" sz="2800" b="1" spc="-5" dirty="0">
                <a:latin typeface="Arial"/>
                <a:cs typeface="Arial"/>
              </a:rPr>
              <a:t>omits</a:t>
            </a:r>
            <a:r>
              <a:rPr lang="en-US" sz="2800" b="1" spc="-35" dirty="0">
                <a:latin typeface="Arial"/>
                <a:cs typeface="Arial"/>
              </a:rPr>
              <a:t> </a:t>
            </a:r>
            <a:r>
              <a:rPr lang="en-US" sz="2800" b="1" dirty="0">
                <a:latin typeface="Arial"/>
                <a:cs typeface="Arial"/>
              </a:rPr>
              <a:t>a</a:t>
            </a:r>
            <a:r>
              <a:rPr lang="en-US" sz="2800" b="1" spc="-5" dirty="0">
                <a:latin typeface="Arial"/>
                <a:cs typeface="Arial"/>
              </a:rPr>
              <a:t> </a:t>
            </a:r>
            <a:r>
              <a:rPr lang="en-US" sz="2800" b="1" dirty="0">
                <a:latin typeface="Arial"/>
                <a:cs typeface="Arial"/>
              </a:rPr>
              <a:t>portion</a:t>
            </a:r>
            <a:r>
              <a:rPr lang="en-US" sz="2800" b="1" spc="-20" dirty="0">
                <a:latin typeface="Arial"/>
                <a:cs typeface="Arial"/>
              </a:rPr>
              <a:t> </a:t>
            </a:r>
            <a:r>
              <a:rPr lang="en-US" sz="2800" b="1" dirty="0">
                <a:latin typeface="Arial"/>
                <a:cs typeface="Arial"/>
              </a:rPr>
              <a:t>of</a:t>
            </a:r>
            <a:r>
              <a:rPr lang="en-US" sz="2800" b="1" spc="-15" dirty="0">
                <a:latin typeface="Arial"/>
                <a:cs typeface="Arial"/>
              </a:rPr>
              <a:t> </a:t>
            </a:r>
            <a:r>
              <a:rPr lang="en-US" sz="2800" b="1" dirty="0">
                <a:latin typeface="Arial"/>
                <a:cs typeface="Arial"/>
              </a:rPr>
              <a:t>the</a:t>
            </a:r>
            <a:r>
              <a:rPr lang="en-US" sz="2800" b="1" spc="-25" dirty="0">
                <a:latin typeface="Arial"/>
                <a:cs typeface="Arial"/>
              </a:rPr>
              <a:t> </a:t>
            </a:r>
            <a:r>
              <a:rPr lang="en-US" sz="2800" b="1" dirty="0">
                <a:latin typeface="Arial"/>
                <a:cs typeface="Arial"/>
              </a:rPr>
              <a:t>network</a:t>
            </a:r>
            <a:endParaRPr lang="en-US" sz="2800" dirty="0">
              <a:latin typeface="Arial"/>
              <a:cs typeface="Arial"/>
            </a:endParaRPr>
          </a:p>
          <a:p>
            <a:pPr marL="469900" marR="112395" indent="-342900">
              <a:lnSpc>
                <a:spcPct val="120000"/>
              </a:lnSpc>
              <a:spcBef>
                <a:spcPts val="464"/>
              </a:spcBef>
              <a:buFont typeface="Arial MT"/>
              <a:buChar char="-"/>
              <a:tabLst>
                <a:tab pos="469265" algn="l"/>
                <a:tab pos="469900" algn="l"/>
              </a:tabLst>
            </a:pPr>
            <a:r>
              <a:rPr lang="en-US" sz="2400" b="1" spc="-20" dirty="0">
                <a:solidFill>
                  <a:srgbClr val="4F81BD"/>
                </a:solidFill>
                <a:latin typeface="Arial"/>
                <a:cs typeface="Arial"/>
              </a:rPr>
              <a:t>We</a:t>
            </a:r>
            <a:r>
              <a:rPr lang="en-US" sz="2400" b="1" spc="-5" dirty="0">
                <a:solidFill>
                  <a:srgbClr val="4F81BD"/>
                </a:solidFill>
                <a:latin typeface="Arial"/>
                <a:cs typeface="Arial"/>
              </a:rPr>
              <a:t> </a:t>
            </a:r>
            <a:r>
              <a:rPr lang="en-US" sz="2400" b="1" spc="-10" dirty="0">
                <a:solidFill>
                  <a:srgbClr val="4F81BD"/>
                </a:solidFill>
                <a:latin typeface="Arial"/>
                <a:cs typeface="Arial"/>
              </a:rPr>
              <a:t>can</a:t>
            </a:r>
            <a:r>
              <a:rPr lang="en-US" sz="2400" b="1" spc="5" dirty="0">
                <a:solidFill>
                  <a:srgbClr val="4F81BD"/>
                </a:solidFill>
                <a:latin typeface="Arial"/>
                <a:cs typeface="Arial"/>
              </a:rPr>
              <a:t> </a:t>
            </a:r>
            <a:r>
              <a:rPr lang="en-US" sz="2400" b="1" spc="-5" dirty="0">
                <a:solidFill>
                  <a:srgbClr val="4F81BD"/>
                </a:solidFill>
                <a:latin typeface="Arial"/>
                <a:cs typeface="Arial"/>
              </a:rPr>
              <a:t>surly </a:t>
            </a:r>
            <a:r>
              <a:rPr lang="en-US" sz="2400" b="1" spc="-10" dirty="0">
                <a:solidFill>
                  <a:srgbClr val="4F81BD"/>
                </a:solidFill>
                <a:latin typeface="Arial"/>
                <a:cs typeface="Arial"/>
              </a:rPr>
              <a:t>improve</a:t>
            </a:r>
            <a:r>
              <a:rPr lang="en-US" sz="2400" b="1" spc="30" dirty="0">
                <a:solidFill>
                  <a:srgbClr val="4F81BD"/>
                </a:solidFill>
                <a:latin typeface="Arial"/>
                <a:cs typeface="Arial"/>
              </a:rPr>
              <a:t> </a:t>
            </a:r>
            <a:r>
              <a:rPr lang="en-US" sz="2400" b="1" dirty="0">
                <a:solidFill>
                  <a:srgbClr val="4F81BD"/>
                </a:solidFill>
                <a:latin typeface="Arial"/>
                <a:cs typeface="Arial"/>
              </a:rPr>
              <a:t>the</a:t>
            </a:r>
            <a:r>
              <a:rPr lang="en-US" sz="2400" b="1" spc="-5" dirty="0">
                <a:solidFill>
                  <a:srgbClr val="4F81BD"/>
                </a:solidFill>
                <a:latin typeface="Arial"/>
                <a:cs typeface="Arial"/>
              </a:rPr>
              <a:t> performance</a:t>
            </a:r>
            <a:r>
              <a:rPr lang="en-US" sz="2400" b="1" spc="15" dirty="0">
                <a:solidFill>
                  <a:srgbClr val="4F81BD"/>
                </a:solidFill>
                <a:latin typeface="Arial"/>
                <a:cs typeface="Arial"/>
              </a:rPr>
              <a:t> </a:t>
            </a:r>
            <a:r>
              <a:rPr lang="en-US" sz="2400" b="1" dirty="0">
                <a:solidFill>
                  <a:srgbClr val="4F81BD"/>
                </a:solidFill>
                <a:latin typeface="Arial"/>
                <a:cs typeface="Arial"/>
              </a:rPr>
              <a:t>by</a:t>
            </a:r>
            <a:r>
              <a:rPr lang="en-US" sz="2400" b="1" spc="-15" dirty="0">
                <a:solidFill>
                  <a:srgbClr val="4F81BD"/>
                </a:solidFill>
                <a:latin typeface="Arial"/>
                <a:cs typeface="Arial"/>
              </a:rPr>
              <a:t> </a:t>
            </a:r>
            <a:r>
              <a:rPr lang="en-US" sz="2400" b="1" spc="-5" dirty="0">
                <a:solidFill>
                  <a:srgbClr val="4F81BD"/>
                </a:solidFill>
                <a:latin typeface="Arial"/>
                <a:cs typeface="Arial"/>
              </a:rPr>
              <a:t>model</a:t>
            </a:r>
            <a:r>
              <a:rPr lang="en-US" sz="2400" b="1" spc="5" dirty="0">
                <a:solidFill>
                  <a:srgbClr val="4F81BD"/>
                </a:solidFill>
                <a:latin typeface="Arial"/>
                <a:cs typeface="Arial"/>
              </a:rPr>
              <a:t> </a:t>
            </a:r>
            <a:r>
              <a:rPr lang="en-US" sz="2400" b="1" spc="-5" dirty="0">
                <a:solidFill>
                  <a:srgbClr val="4F81BD"/>
                </a:solidFill>
                <a:latin typeface="Arial"/>
                <a:cs typeface="Arial"/>
              </a:rPr>
              <a:t>combination</a:t>
            </a:r>
            <a:r>
              <a:rPr lang="en-US" sz="2400" b="1" spc="-20" dirty="0">
                <a:solidFill>
                  <a:srgbClr val="4F81BD"/>
                </a:solidFill>
                <a:latin typeface="Arial"/>
                <a:cs typeface="Arial"/>
              </a:rPr>
              <a:t> </a:t>
            </a:r>
            <a:r>
              <a:rPr lang="en-US" sz="2400" b="1" spc="-5" dirty="0">
                <a:solidFill>
                  <a:srgbClr val="4F81BD"/>
                </a:solidFill>
                <a:latin typeface="Arial"/>
                <a:cs typeface="Arial"/>
              </a:rPr>
              <a:t>like </a:t>
            </a:r>
            <a:r>
              <a:rPr lang="en-US" sz="2400" b="1" spc="-15" dirty="0">
                <a:solidFill>
                  <a:srgbClr val="4F81BD"/>
                </a:solidFill>
                <a:latin typeface="Arial"/>
                <a:cs typeface="Arial"/>
              </a:rPr>
              <a:t>as </a:t>
            </a:r>
            <a:r>
              <a:rPr lang="en-US" sz="2400" b="1" spc="-484" dirty="0">
                <a:solidFill>
                  <a:srgbClr val="4F81BD"/>
                </a:solidFill>
                <a:latin typeface="Arial"/>
                <a:cs typeface="Arial"/>
              </a:rPr>
              <a:t> </a:t>
            </a:r>
            <a:r>
              <a:rPr lang="en-US" sz="2400" b="1" spc="-5" dirty="0">
                <a:solidFill>
                  <a:srgbClr val="4F81BD"/>
                </a:solidFill>
                <a:latin typeface="Arial"/>
                <a:cs typeface="Arial"/>
              </a:rPr>
              <a:t>Bagging</a:t>
            </a:r>
            <a:r>
              <a:rPr lang="en-US" sz="2400" b="1" spc="-10" dirty="0">
                <a:solidFill>
                  <a:srgbClr val="4F81BD"/>
                </a:solidFill>
                <a:latin typeface="Arial"/>
                <a:cs typeface="Arial"/>
              </a:rPr>
              <a:t> </a:t>
            </a:r>
            <a:r>
              <a:rPr lang="en-US" sz="2400" b="1" spc="-5" dirty="0">
                <a:solidFill>
                  <a:srgbClr val="4F81BD"/>
                </a:solidFill>
                <a:latin typeface="Arial"/>
                <a:cs typeface="Arial"/>
              </a:rPr>
              <a:t>concept</a:t>
            </a:r>
            <a:endParaRPr lang="en-US" sz="2400" dirty="0">
              <a:latin typeface="Arial"/>
              <a:cs typeface="Arial"/>
            </a:endParaRPr>
          </a:p>
          <a:p>
            <a:pPr marL="469900" marR="42545" indent="-342900">
              <a:lnSpc>
                <a:spcPct val="120000"/>
              </a:lnSpc>
              <a:spcBef>
                <a:spcPts val="430"/>
              </a:spcBef>
              <a:buFont typeface="Arial MT"/>
              <a:buChar char="-"/>
              <a:tabLst>
                <a:tab pos="469265" algn="l"/>
                <a:tab pos="469900" algn="l"/>
              </a:tabLst>
            </a:pPr>
            <a:r>
              <a:rPr lang="en-US" sz="2400" b="1" spc="-20" dirty="0">
                <a:solidFill>
                  <a:srgbClr val="4F81BD"/>
                </a:solidFill>
                <a:latin typeface="Arial"/>
                <a:cs typeface="Arial"/>
              </a:rPr>
              <a:t>However, </a:t>
            </a:r>
            <a:r>
              <a:rPr lang="en-US" sz="2400" b="1" dirty="0">
                <a:solidFill>
                  <a:srgbClr val="4F81BD"/>
                </a:solidFill>
                <a:latin typeface="Arial"/>
                <a:cs typeface="Arial"/>
              </a:rPr>
              <a:t>if </a:t>
            </a:r>
            <a:r>
              <a:rPr lang="en-US" sz="2400" b="1" spc="-5" dirty="0">
                <a:solidFill>
                  <a:srgbClr val="4F81BD"/>
                </a:solidFill>
                <a:latin typeface="Arial"/>
                <a:cs typeface="Arial"/>
              </a:rPr>
              <a:t>neural </a:t>
            </a:r>
            <a:r>
              <a:rPr lang="en-US" sz="2400" b="1" dirty="0">
                <a:solidFill>
                  <a:srgbClr val="4F81BD"/>
                </a:solidFill>
                <a:latin typeface="Arial"/>
                <a:cs typeface="Arial"/>
              </a:rPr>
              <a:t>network is too </a:t>
            </a:r>
            <a:r>
              <a:rPr lang="en-US" sz="2400" b="1" spc="-5" dirty="0">
                <a:solidFill>
                  <a:srgbClr val="4F81BD"/>
                </a:solidFill>
                <a:latin typeface="Arial"/>
                <a:cs typeface="Arial"/>
              </a:rPr>
              <a:t>deep </a:t>
            </a:r>
            <a:r>
              <a:rPr lang="en-US" sz="2400" b="1" dirty="0">
                <a:solidFill>
                  <a:srgbClr val="4F81BD"/>
                </a:solidFill>
                <a:latin typeface="Arial"/>
                <a:cs typeface="Arial"/>
              </a:rPr>
              <a:t>to build the </a:t>
            </a:r>
            <a:r>
              <a:rPr lang="en-US" sz="2400" b="1" spc="-5" dirty="0">
                <a:solidFill>
                  <a:srgbClr val="4F81BD"/>
                </a:solidFill>
                <a:latin typeface="Arial"/>
                <a:cs typeface="Arial"/>
              </a:rPr>
              <a:t>multiple models, </a:t>
            </a:r>
            <a:r>
              <a:rPr lang="en-US" sz="2400" b="1" dirty="0">
                <a:solidFill>
                  <a:srgbClr val="4F81BD"/>
                </a:solidFill>
                <a:latin typeface="Arial"/>
                <a:cs typeface="Arial"/>
              </a:rPr>
              <a:t>it </a:t>
            </a:r>
            <a:r>
              <a:rPr lang="en-US" sz="2400" b="1" spc="-490" dirty="0">
                <a:solidFill>
                  <a:srgbClr val="4F81BD"/>
                </a:solidFill>
                <a:latin typeface="Arial"/>
                <a:cs typeface="Arial"/>
              </a:rPr>
              <a:t> </a:t>
            </a:r>
            <a:r>
              <a:rPr lang="en-US" sz="2400" b="1" spc="-5" dirty="0">
                <a:solidFill>
                  <a:srgbClr val="4F81BD"/>
                </a:solidFill>
                <a:latin typeface="Arial"/>
                <a:cs typeface="Arial"/>
              </a:rPr>
              <a:t>might</a:t>
            </a:r>
            <a:r>
              <a:rPr lang="en-US" sz="2400" b="1" spc="-15" dirty="0">
                <a:solidFill>
                  <a:srgbClr val="4F81BD"/>
                </a:solidFill>
                <a:latin typeface="Arial"/>
                <a:cs typeface="Arial"/>
              </a:rPr>
              <a:t> </a:t>
            </a:r>
            <a:r>
              <a:rPr lang="en-US" sz="2400" b="1" dirty="0">
                <a:solidFill>
                  <a:srgbClr val="4F81BD"/>
                </a:solidFill>
                <a:latin typeface="Arial"/>
                <a:cs typeface="Arial"/>
              </a:rPr>
              <a:t>be</a:t>
            </a:r>
            <a:r>
              <a:rPr lang="en-US" sz="2400" b="1" spc="-5" dirty="0">
                <a:solidFill>
                  <a:srgbClr val="4F81BD"/>
                </a:solidFill>
                <a:latin typeface="Arial"/>
                <a:cs typeface="Arial"/>
              </a:rPr>
              <a:t> costly and inefficient</a:t>
            </a:r>
            <a:endParaRPr lang="en-US" sz="2400" dirty="0">
              <a:latin typeface="Arial"/>
              <a:cs typeface="Arial"/>
            </a:endParaRPr>
          </a:p>
          <a:p>
            <a:pPr marL="469900" indent="-342900">
              <a:lnSpc>
                <a:spcPct val="100000"/>
              </a:lnSpc>
              <a:spcBef>
                <a:spcPts val="865"/>
              </a:spcBef>
              <a:buFont typeface="Arial MT"/>
              <a:buChar char="-"/>
              <a:tabLst>
                <a:tab pos="469265" algn="l"/>
                <a:tab pos="469900" algn="l"/>
              </a:tabLst>
            </a:pPr>
            <a:r>
              <a:rPr lang="en-US" sz="2400" b="1" spc="-15" dirty="0">
                <a:solidFill>
                  <a:srgbClr val="4F81BD"/>
                </a:solidFill>
                <a:latin typeface="Arial"/>
                <a:cs typeface="Arial"/>
              </a:rPr>
              <a:t>Also,</a:t>
            </a:r>
            <a:r>
              <a:rPr lang="en-US" sz="2400" b="1" spc="40" dirty="0">
                <a:solidFill>
                  <a:srgbClr val="4F81BD"/>
                </a:solidFill>
                <a:latin typeface="Arial"/>
                <a:cs typeface="Arial"/>
              </a:rPr>
              <a:t> </a:t>
            </a:r>
            <a:r>
              <a:rPr lang="en-US" sz="2400" b="1" dirty="0">
                <a:solidFill>
                  <a:srgbClr val="4F81BD"/>
                </a:solidFill>
                <a:latin typeface="Arial"/>
                <a:cs typeface="Arial"/>
              </a:rPr>
              <a:t>it </a:t>
            </a:r>
            <a:r>
              <a:rPr lang="en-US" sz="2400" b="1" spc="-5" dirty="0">
                <a:solidFill>
                  <a:srgbClr val="4F81BD"/>
                </a:solidFill>
                <a:latin typeface="Arial"/>
                <a:cs typeface="Arial"/>
              </a:rPr>
              <a:t>takes</a:t>
            </a:r>
            <a:r>
              <a:rPr lang="en-US" sz="2400" b="1" spc="15" dirty="0">
                <a:solidFill>
                  <a:srgbClr val="4F81BD"/>
                </a:solidFill>
                <a:latin typeface="Arial"/>
                <a:cs typeface="Arial"/>
              </a:rPr>
              <a:t> </a:t>
            </a:r>
            <a:r>
              <a:rPr lang="en-US" sz="2400" b="1" dirty="0">
                <a:solidFill>
                  <a:srgbClr val="4F81BD"/>
                </a:solidFill>
                <a:latin typeface="Arial"/>
                <a:cs typeface="Arial"/>
              </a:rPr>
              <a:t>long</a:t>
            </a:r>
            <a:r>
              <a:rPr lang="en-US" sz="2400" b="1" spc="-20" dirty="0">
                <a:solidFill>
                  <a:srgbClr val="4F81BD"/>
                </a:solidFill>
                <a:latin typeface="Arial"/>
                <a:cs typeface="Arial"/>
              </a:rPr>
              <a:t> </a:t>
            </a:r>
            <a:r>
              <a:rPr lang="en-US" sz="2400" b="1" spc="-5" dirty="0">
                <a:solidFill>
                  <a:srgbClr val="4F81BD"/>
                </a:solidFill>
                <a:latin typeface="Arial"/>
                <a:cs typeface="Arial"/>
              </a:rPr>
              <a:t>time</a:t>
            </a:r>
            <a:r>
              <a:rPr lang="en-US" sz="2400" b="1" dirty="0">
                <a:solidFill>
                  <a:srgbClr val="4F81BD"/>
                </a:solidFill>
                <a:latin typeface="Arial"/>
                <a:cs typeface="Arial"/>
              </a:rPr>
              <a:t> to</a:t>
            </a:r>
            <a:r>
              <a:rPr lang="en-US" sz="2400" b="1" spc="-5" dirty="0">
                <a:solidFill>
                  <a:srgbClr val="4F81BD"/>
                </a:solidFill>
                <a:latin typeface="Arial"/>
                <a:cs typeface="Arial"/>
              </a:rPr>
              <a:t> inference</a:t>
            </a:r>
            <a:r>
              <a:rPr lang="en-US" sz="2400" b="1" spc="15" dirty="0">
                <a:solidFill>
                  <a:srgbClr val="4F81BD"/>
                </a:solidFill>
                <a:latin typeface="Arial"/>
                <a:cs typeface="Arial"/>
              </a:rPr>
              <a:t> </a:t>
            </a:r>
            <a:r>
              <a:rPr lang="en-US" sz="2400" b="1" dirty="0">
                <a:solidFill>
                  <a:srgbClr val="4F81BD"/>
                </a:solidFill>
                <a:latin typeface="Arial"/>
                <a:cs typeface="Arial"/>
              </a:rPr>
              <a:t>the</a:t>
            </a:r>
            <a:r>
              <a:rPr lang="en-US" sz="2400" b="1" spc="-15" dirty="0">
                <a:solidFill>
                  <a:srgbClr val="4F81BD"/>
                </a:solidFill>
                <a:latin typeface="Arial"/>
                <a:cs typeface="Arial"/>
              </a:rPr>
              <a:t> </a:t>
            </a:r>
            <a:r>
              <a:rPr lang="en-US" sz="2400" b="1" dirty="0">
                <a:solidFill>
                  <a:srgbClr val="4F81BD"/>
                </a:solidFill>
                <a:latin typeface="Arial"/>
                <a:cs typeface="Arial"/>
              </a:rPr>
              <a:t>input</a:t>
            </a:r>
            <a:r>
              <a:rPr lang="en-US" sz="2400" b="1" spc="-5" dirty="0">
                <a:solidFill>
                  <a:srgbClr val="4F81BD"/>
                </a:solidFill>
                <a:latin typeface="Arial"/>
                <a:cs typeface="Arial"/>
              </a:rPr>
              <a:t> </a:t>
            </a:r>
            <a:r>
              <a:rPr lang="en-US" sz="2400" b="1" spc="5" dirty="0">
                <a:solidFill>
                  <a:srgbClr val="4F81BD"/>
                </a:solidFill>
                <a:latin typeface="Arial"/>
                <a:cs typeface="Arial"/>
              </a:rPr>
              <a:t>with</a:t>
            </a:r>
            <a:r>
              <a:rPr lang="en-US" sz="2400" b="1" spc="-40" dirty="0">
                <a:solidFill>
                  <a:srgbClr val="4F81BD"/>
                </a:solidFill>
                <a:latin typeface="Arial"/>
                <a:cs typeface="Arial"/>
              </a:rPr>
              <a:t> </a:t>
            </a:r>
            <a:r>
              <a:rPr lang="en-US" sz="2400" b="1" spc="-5" dirty="0">
                <a:solidFill>
                  <a:srgbClr val="4F81BD"/>
                </a:solidFill>
                <a:latin typeface="Arial"/>
                <a:cs typeface="Arial"/>
              </a:rPr>
              <a:t>multiple</a:t>
            </a:r>
            <a:r>
              <a:rPr lang="en-US" sz="2400" b="1" spc="-10" dirty="0">
                <a:solidFill>
                  <a:srgbClr val="4F81BD"/>
                </a:solidFill>
                <a:latin typeface="Arial"/>
                <a:cs typeface="Arial"/>
              </a:rPr>
              <a:t> </a:t>
            </a:r>
            <a:r>
              <a:rPr lang="en-US" sz="2400" b="1" spc="-5" dirty="0">
                <a:solidFill>
                  <a:srgbClr val="4F81BD"/>
                </a:solidFill>
                <a:latin typeface="Arial"/>
                <a:cs typeface="Arial"/>
              </a:rPr>
              <a:t>models</a:t>
            </a:r>
            <a:endParaRPr lang="en-US" sz="2400" dirty="0">
              <a:latin typeface="Arial"/>
              <a:cs typeface="Arial"/>
            </a:endParaRPr>
          </a:p>
          <a:p>
            <a:pPr marL="12700">
              <a:lnSpc>
                <a:spcPct val="100000"/>
              </a:lnSpc>
              <a:spcBef>
                <a:spcPts val="925"/>
              </a:spcBef>
            </a:pPr>
            <a:r>
              <a:rPr lang="en-US" sz="2800" b="1" dirty="0">
                <a:latin typeface="Arial"/>
                <a:cs typeface="Arial"/>
              </a:rPr>
              <a:t>Dropout</a:t>
            </a:r>
            <a:r>
              <a:rPr lang="en-US" sz="2800" b="1" spc="-25" dirty="0">
                <a:latin typeface="Arial"/>
                <a:cs typeface="Arial"/>
              </a:rPr>
              <a:t> </a:t>
            </a:r>
            <a:r>
              <a:rPr lang="en-US" sz="2800" b="1" dirty="0">
                <a:latin typeface="Arial"/>
                <a:cs typeface="Arial"/>
              </a:rPr>
              <a:t>addressed</a:t>
            </a:r>
            <a:r>
              <a:rPr lang="en-US" sz="2800" b="1" spc="-40" dirty="0">
                <a:latin typeface="Arial"/>
                <a:cs typeface="Arial"/>
              </a:rPr>
              <a:t> </a:t>
            </a:r>
            <a:r>
              <a:rPr lang="en-US" sz="2800" b="1" dirty="0">
                <a:latin typeface="Arial"/>
                <a:cs typeface="Arial"/>
              </a:rPr>
              <a:t>the</a:t>
            </a:r>
            <a:r>
              <a:rPr lang="en-US" sz="2800" b="1" spc="-20" dirty="0">
                <a:latin typeface="Arial"/>
                <a:cs typeface="Arial"/>
              </a:rPr>
              <a:t> </a:t>
            </a:r>
            <a:r>
              <a:rPr lang="en-US" sz="2800" b="1" spc="5" dirty="0">
                <a:latin typeface="Arial"/>
                <a:cs typeface="Arial"/>
              </a:rPr>
              <a:t>two</a:t>
            </a:r>
            <a:r>
              <a:rPr lang="en-US" sz="2800" b="1" spc="-50" dirty="0">
                <a:latin typeface="Arial"/>
                <a:cs typeface="Arial"/>
              </a:rPr>
              <a:t> </a:t>
            </a:r>
            <a:r>
              <a:rPr lang="en-US" sz="2800" b="1" dirty="0">
                <a:latin typeface="Arial"/>
                <a:cs typeface="Arial"/>
              </a:rPr>
              <a:t>problems</a:t>
            </a:r>
            <a:endParaRPr lang="en-US" sz="2800" dirty="0">
              <a:latin typeface="Arial"/>
              <a:cs typeface="Arial"/>
            </a:endParaRPr>
          </a:p>
          <a:p>
            <a:pPr marL="469900" marR="5080" indent="-342900">
              <a:lnSpc>
                <a:spcPct val="120000"/>
              </a:lnSpc>
              <a:spcBef>
                <a:spcPts val="465"/>
              </a:spcBef>
              <a:buFont typeface="Arial MT"/>
              <a:buChar char="-"/>
              <a:tabLst>
                <a:tab pos="469265" algn="l"/>
                <a:tab pos="469900" algn="l"/>
              </a:tabLst>
            </a:pPr>
            <a:r>
              <a:rPr lang="en-US" sz="2400" b="1" spc="-5" dirty="0">
                <a:solidFill>
                  <a:srgbClr val="4F81BD"/>
                </a:solidFill>
                <a:latin typeface="Arial"/>
                <a:cs typeface="Arial"/>
              </a:rPr>
              <a:t>Omit</a:t>
            </a:r>
            <a:r>
              <a:rPr lang="en-US" sz="2400" b="1" spc="-10" dirty="0">
                <a:solidFill>
                  <a:srgbClr val="4F81BD"/>
                </a:solidFill>
                <a:latin typeface="Arial"/>
                <a:cs typeface="Arial"/>
              </a:rPr>
              <a:t> </a:t>
            </a:r>
            <a:r>
              <a:rPr lang="en-US" sz="2400" b="1" dirty="0">
                <a:solidFill>
                  <a:srgbClr val="4F81BD"/>
                </a:solidFill>
                <a:latin typeface="Arial"/>
                <a:cs typeface="Arial"/>
              </a:rPr>
              <a:t>the </a:t>
            </a:r>
            <a:r>
              <a:rPr lang="en-US" sz="2400" b="1" spc="-5" dirty="0">
                <a:solidFill>
                  <a:srgbClr val="4F81BD"/>
                </a:solidFill>
                <a:latin typeface="Arial"/>
                <a:cs typeface="Arial"/>
              </a:rPr>
              <a:t>neurons,</a:t>
            </a:r>
            <a:r>
              <a:rPr lang="en-US" sz="2400" b="1" dirty="0">
                <a:solidFill>
                  <a:srgbClr val="4F81BD"/>
                </a:solidFill>
                <a:latin typeface="Arial"/>
                <a:cs typeface="Arial"/>
              </a:rPr>
              <a:t> to </a:t>
            </a:r>
            <a:r>
              <a:rPr lang="en-US" sz="2400" b="1" spc="-5" dirty="0">
                <a:solidFill>
                  <a:srgbClr val="4F81BD"/>
                </a:solidFill>
                <a:latin typeface="Arial"/>
                <a:cs typeface="Arial"/>
              </a:rPr>
              <a:t>mimic</a:t>
            </a:r>
            <a:r>
              <a:rPr lang="en-US" sz="2400" b="1" dirty="0">
                <a:solidFill>
                  <a:srgbClr val="4F81BD"/>
                </a:solidFill>
                <a:latin typeface="Arial"/>
                <a:cs typeface="Arial"/>
              </a:rPr>
              <a:t> the </a:t>
            </a:r>
            <a:r>
              <a:rPr lang="en-US" sz="2400" b="1" spc="-10" dirty="0">
                <a:solidFill>
                  <a:srgbClr val="4F81BD"/>
                </a:solidFill>
                <a:latin typeface="Arial"/>
                <a:cs typeface="Arial"/>
              </a:rPr>
              <a:t>voting</a:t>
            </a:r>
            <a:r>
              <a:rPr lang="en-US" sz="2400" b="1" spc="35" dirty="0">
                <a:solidFill>
                  <a:srgbClr val="4F81BD"/>
                </a:solidFill>
                <a:latin typeface="Arial"/>
                <a:cs typeface="Arial"/>
              </a:rPr>
              <a:t> </a:t>
            </a:r>
            <a:r>
              <a:rPr lang="en-US" sz="2400" b="1" dirty="0">
                <a:solidFill>
                  <a:srgbClr val="4F81BD"/>
                </a:solidFill>
                <a:latin typeface="Arial"/>
                <a:cs typeface="Arial"/>
              </a:rPr>
              <a:t>in </a:t>
            </a:r>
            <a:r>
              <a:rPr lang="en-US" sz="2400" b="1" spc="-5" dirty="0">
                <a:solidFill>
                  <a:srgbClr val="4F81BD"/>
                </a:solidFill>
                <a:latin typeface="Arial"/>
                <a:cs typeface="Arial"/>
              </a:rPr>
              <a:t>ensemble</a:t>
            </a:r>
            <a:r>
              <a:rPr lang="en-US" sz="2400" b="1" dirty="0">
                <a:solidFill>
                  <a:srgbClr val="4F81BD"/>
                </a:solidFill>
                <a:latin typeface="Arial"/>
                <a:cs typeface="Arial"/>
              </a:rPr>
              <a:t> </a:t>
            </a:r>
            <a:r>
              <a:rPr lang="en-US" sz="2400" b="1" spc="-5" dirty="0">
                <a:solidFill>
                  <a:srgbClr val="4F81BD"/>
                </a:solidFill>
                <a:latin typeface="Arial"/>
                <a:cs typeface="Arial"/>
              </a:rPr>
              <a:t>technique,</a:t>
            </a:r>
            <a:r>
              <a:rPr lang="en-US" sz="2400" b="1" dirty="0">
                <a:solidFill>
                  <a:srgbClr val="4F81BD"/>
                </a:solidFill>
                <a:latin typeface="Arial"/>
                <a:cs typeface="Arial"/>
              </a:rPr>
              <a:t> </a:t>
            </a:r>
            <a:r>
              <a:rPr lang="en-US" sz="2400" b="1" spc="-5" dirty="0">
                <a:solidFill>
                  <a:srgbClr val="4F81BD"/>
                </a:solidFill>
                <a:latin typeface="Arial"/>
                <a:cs typeface="Arial"/>
              </a:rPr>
              <a:t>instead </a:t>
            </a:r>
            <a:r>
              <a:rPr lang="en-US" sz="2400" b="1" spc="-484" dirty="0">
                <a:solidFill>
                  <a:srgbClr val="4F81BD"/>
                </a:solidFill>
                <a:latin typeface="Arial"/>
                <a:cs typeface="Arial"/>
              </a:rPr>
              <a:t> </a:t>
            </a:r>
            <a:r>
              <a:rPr lang="en-US" sz="2400" b="1" dirty="0">
                <a:solidFill>
                  <a:srgbClr val="4F81BD"/>
                </a:solidFill>
                <a:latin typeface="Arial"/>
                <a:cs typeface="Arial"/>
              </a:rPr>
              <a:t>of</a:t>
            </a:r>
            <a:r>
              <a:rPr lang="en-US" sz="2400" b="1" spc="-15" dirty="0">
                <a:solidFill>
                  <a:srgbClr val="4F81BD"/>
                </a:solidFill>
                <a:latin typeface="Arial"/>
                <a:cs typeface="Arial"/>
              </a:rPr>
              <a:t> </a:t>
            </a:r>
            <a:r>
              <a:rPr lang="en-US" sz="2400" b="1" dirty="0">
                <a:solidFill>
                  <a:srgbClr val="4F81BD"/>
                </a:solidFill>
                <a:latin typeface="Arial"/>
                <a:cs typeface="Arial"/>
              </a:rPr>
              <a:t>building</a:t>
            </a:r>
            <a:r>
              <a:rPr lang="en-US" sz="2400" b="1" spc="-30" dirty="0">
                <a:solidFill>
                  <a:srgbClr val="4F81BD"/>
                </a:solidFill>
                <a:latin typeface="Arial"/>
                <a:cs typeface="Arial"/>
              </a:rPr>
              <a:t> </a:t>
            </a:r>
            <a:r>
              <a:rPr lang="en-US" sz="2400" b="1" dirty="0">
                <a:solidFill>
                  <a:srgbClr val="4F81BD"/>
                </a:solidFill>
                <a:latin typeface="Arial"/>
                <a:cs typeface="Arial"/>
              </a:rPr>
              <a:t>the</a:t>
            </a:r>
            <a:r>
              <a:rPr lang="en-US" sz="2400" b="1" spc="-5" dirty="0">
                <a:solidFill>
                  <a:srgbClr val="4F81BD"/>
                </a:solidFill>
                <a:latin typeface="Arial"/>
                <a:cs typeface="Arial"/>
              </a:rPr>
              <a:t> multiple</a:t>
            </a:r>
            <a:r>
              <a:rPr lang="en-US" sz="2400" b="1" spc="-15" dirty="0">
                <a:solidFill>
                  <a:srgbClr val="4F81BD"/>
                </a:solidFill>
                <a:latin typeface="Arial"/>
                <a:cs typeface="Arial"/>
              </a:rPr>
              <a:t> </a:t>
            </a:r>
            <a:r>
              <a:rPr lang="en-US" sz="2400" b="1" spc="-5" dirty="0">
                <a:solidFill>
                  <a:srgbClr val="4F81BD"/>
                </a:solidFill>
                <a:latin typeface="Arial"/>
                <a:cs typeface="Arial"/>
              </a:rPr>
              <a:t>models</a:t>
            </a:r>
            <a:endParaRPr lang="en-US" sz="2400" dirty="0">
              <a:latin typeface="Arial"/>
              <a:cs typeface="Arial"/>
            </a:endParaRPr>
          </a:p>
          <a:p>
            <a:pPr marL="469265" marR="742315" indent="-342900">
              <a:lnSpc>
                <a:spcPct val="120000"/>
              </a:lnSpc>
              <a:spcBef>
                <a:spcPts val="434"/>
              </a:spcBef>
              <a:buFont typeface="Arial MT"/>
              <a:buChar char="-"/>
              <a:tabLst>
                <a:tab pos="469265" algn="l"/>
                <a:tab pos="469900" algn="l"/>
              </a:tabLst>
            </a:pPr>
            <a:r>
              <a:rPr lang="en-US" sz="2400" b="1" spc="-5" dirty="0">
                <a:solidFill>
                  <a:srgbClr val="4F81BD"/>
                </a:solidFill>
                <a:latin typeface="Arial"/>
                <a:cs typeface="Arial"/>
              </a:rPr>
              <a:t>Product </a:t>
            </a:r>
            <a:r>
              <a:rPr lang="en-US" sz="2400" b="1" dirty="0">
                <a:solidFill>
                  <a:srgbClr val="4F81BD"/>
                </a:solidFill>
                <a:latin typeface="Arial"/>
                <a:cs typeface="Arial"/>
              </a:rPr>
              <a:t>the</a:t>
            </a:r>
            <a:r>
              <a:rPr lang="en-US" sz="2400" b="1" spc="5" dirty="0">
                <a:solidFill>
                  <a:srgbClr val="4F81BD"/>
                </a:solidFill>
                <a:latin typeface="Arial"/>
                <a:cs typeface="Arial"/>
              </a:rPr>
              <a:t> </a:t>
            </a:r>
            <a:r>
              <a:rPr lang="en-US" sz="2400" b="1" spc="-5" dirty="0">
                <a:solidFill>
                  <a:srgbClr val="4F81BD"/>
                </a:solidFill>
                <a:latin typeface="Arial"/>
                <a:cs typeface="Arial"/>
              </a:rPr>
              <a:t>probability</a:t>
            </a:r>
            <a:r>
              <a:rPr lang="en-US" sz="2400" b="1" spc="-15" dirty="0">
                <a:solidFill>
                  <a:srgbClr val="4F81BD"/>
                </a:solidFill>
                <a:latin typeface="Arial"/>
                <a:cs typeface="Arial"/>
              </a:rPr>
              <a:t> </a:t>
            </a:r>
            <a:r>
              <a:rPr lang="en-US" sz="2400" b="1" spc="-5" dirty="0">
                <a:solidFill>
                  <a:srgbClr val="4F81BD"/>
                </a:solidFill>
                <a:latin typeface="Arial"/>
                <a:cs typeface="Arial"/>
              </a:rPr>
              <a:t>that</a:t>
            </a:r>
            <a:r>
              <a:rPr lang="en-US" sz="2400" b="1" spc="5" dirty="0">
                <a:solidFill>
                  <a:srgbClr val="4F81BD"/>
                </a:solidFill>
                <a:latin typeface="Arial"/>
                <a:cs typeface="Arial"/>
              </a:rPr>
              <a:t> </a:t>
            </a:r>
            <a:r>
              <a:rPr lang="en-US" sz="2400" b="1" spc="-5" dirty="0">
                <a:solidFill>
                  <a:srgbClr val="4F81BD"/>
                </a:solidFill>
                <a:latin typeface="Arial"/>
                <a:cs typeface="Arial"/>
              </a:rPr>
              <a:t>a</a:t>
            </a:r>
            <a:r>
              <a:rPr lang="en-US" sz="2400" b="1" spc="5" dirty="0">
                <a:solidFill>
                  <a:srgbClr val="4F81BD"/>
                </a:solidFill>
                <a:latin typeface="Arial"/>
                <a:cs typeface="Arial"/>
              </a:rPr>
              <a:t> </a:t>
            </a:r>
            <a:r>
              <a:rPr lang="en-US" sz="2400" b="1" spc="-5" dirty="0">
                <a:solidFill>
                  <a:srgbClr val="4F81BD"/>
                </a:solidFill>
                <a:latin typeface="Arial"/>
                <a:cs typeface="Arial"/>
              </a:rPr>
              <a:t>neurons </a:t>
            </a:r>
            <a:r>
              <a:rPr lang="en-US" sz="2400" b="1" spc="5" dirty="0">
                <a:solidFill>
                  <a:srgbClr val="4F81BD"/>
                </a:solidFill>
                <a:latin typeface="Arial"/>
                <a:cs typeface="Arial"/>
              </a:rPr>
              <a:t>will</a:t>
            </a:r>
            <a:r>
              <a:rPr lang="en-US" sz="2400" b="1" spc="-25" dirty="0">
                <a:solidFill>
                  <a:srgbClr val="4F81BD"/>
                </a:solidFill>
                <a:latin typeface="Arial"/>
                <a:cs typeface="Arial"/>
              </a:rPr>
              <a:t> </a:t>
            </a:r>
            <a:r>
              <a:rPr lang="en-US" sz="2400" b="1" spc="-15" dirty="0">
                <a:solidFill>
                  <a:srgbClr val="4F81BD"/>
                </a:solidFill>
                <a:latin typeface="Arial"/>
                <a:cs typeface="Arial"/>
              </a:rPr>
              <a:t>survive</a:t>
            </a:r>
            <a:r>
              <a:rPr lang="en-US" sz="2400" b="1" spc="55" dirty="0">
                <a:solidFill>
                  <a:srgbClr val="4F81BD"/>
                </a:solidFill>
                <a:latin typeface="Arial"/>
                <a:cs typeface="Arial"/>
              </a:rPr>
              <a:t> </a:t>
            </a:r>
            <a:r>
              <a:rPr lang="en-US" sz="2400" b="1" dirty="0">
                <a:solidFill>
                  <a:srgbClr val="4F81BD"/>
                </a:solidFill>
                <a:latin typeface="Arial"/>
                <a:cs typeface="Arial"/>
              </a:rPr>
              <a:t>to</a:t>
            </a:r>
            <a:r>
              <a:rPr lang="en-US" sz="2400" b="1" spc="5" dirty="0">
                <a:solidFill>
                  <a:srgbClr val="4F81BD"/>
                </a:solidFill>
                <a:latin typeface="Arial"/>
                <a:cs typeface="Arial"/>
              </a:rPr>
              <a:t> </a:t>
            </a:r>
            <a:r>
              <a:rPr lang="en-US" sz="2400" b="1" dirty="0">
                <a:solidFill>
                  <a:srgbClr val="4F81BD"/>
                </a:solidFill>
                <a:latin typeface="Arial"/>
                <a:cs typeface="Arial"/>
              </a:rPr>
              <a:t>weight,</a:t>
            </a:r>
            <a:r>
              <a:rPr lang="en-US" sz="2400" b="1" spc="-35" dirty="0">
                <a:solidFill>
                  <a:srgbClr val="4F81BD"/>
                </a:solidFill>
                <a:latin typeface="Arial"/>
                <a:cs typeface="Arial"/>
              </a:rPr>
              <a:t> </a:t>
            </a:r>
            <a:r>
              <a:rPr lang="en-US" sz="2400" b="1" spc="-5" dirty="0">
                <a:solidFill>
                  <a:srgbClr val="4F81BD"/>
                </a:solidFill>
                <a:latin typeface="Arial"/>
                <a:cs typeface="Arial"/>
              </a:rPr>
              <a:t>at </a:t>
            </a:r>
            <a:r>
              <a:rPr lang="en-US" sz="2400" b="1" spc="-484" dirty="0">
                <a:solidFill>
                  <a:srgbClr val="4F81BD"/>
                </a:solidFill>
                <a:latin typeface="Arial"/>
                <a:cs typeface="Arial"/>
              </a:rPr>
              <a:t> </a:t>
            </a:r>
            <a:r>
              <a:rPr lang="en-US" sz="2400" b="1" spc="-5" dirty="0">
                <a:solidFill>
                  <a:srgbClr val="4F81BD"/>
                </a:solidFill>
                <a:latin typeface="Arial"/>
                <a:cs typeface="Arial"/>
              </a:rPr>
              <a:t>inference</a:t>
            </a:r>
            <a:r>
              <a:rPr lang="en-US" sz="2400" b="1" spc="-10" dirty="0">
                <a:solidFill>
                  <a:srgbClr val="4F81BD"/>
                </a:solidFill>
                <a:latin typeface="Arial"/>
                <a:cs typeface="Arial"/>
              </a:rPr>
              <a:t> </a:t>
            </a:r>
            <a:r>
              <a:rPr lang="en-US" sz="2400" b="1" spc="-15" dirty="0">
                <a:solidFill>
                  <a:srgbClr val="4F81BD"/>
                </a:solidFill>
                <a:latin typeface="Arial"/>
                <a:cs typeface="Arial"/>
              </a:rPr>
              <a:t>level</a:t>
            </a:r>
            <a:endParaRPr lang="en-US" sz="2400" dirty="0">
              <a:latin typeface="Arial"/>
              <a:cs typeface="Arial"/>
            </a:endParaRPr>
          </a:p>
          <a:p>
            <a:endParaRPr lang="en-IN" dirty="0"/>
          </a:p>
        </p:txBody>
      </p:sp>
      <p:pic>
        <p:nvPicPr>
          <p:cNvPr id="5" name="Picture 4">
            <a:extLst>
              <a:ext uri="{FF2B5EF4-FFF2-40B4-BE49-F238E27FC236}">
                <a16:creationId xmlns:a16="http://schemas.microsoft.com/office/drawing/2014/main" id="{9FF1F2B3-1647-4A72-9C74-D16601A94874}"/>
              </a:ext>
            </a:extLst>
          </p:cNvPr>
          <p:cNvPicPr>
            <a:picLocks noChangeAspect="1"/>
          </p:cNvPicPr>
          <p:nvPr/>
        </p:nvPicPr>
        <p:blipFill>
          <a:blip r:embed="rId2"/>
          <a:stretch>
            <a:fillRect/>
          </a:stretch>
        </p:blipFill>
        <p:spPr>
          <a:xfrm>
            <a:off x="5562280" y="5483157"/>
            <a:ext cx="4790941" cy="1374843"/>
          </a:xfrm>
          <a:prstGeom prst="rect">
            <a:avLst/>
          </a:prstGeom>
        </p:spPr>
      </p:pic>
    </p:spTree>
    <p:extLst>
      <p:ext uri="{BB962C8B-B14F-4D97-AF65-F5344CB8AC3E}">
        <p14:creationId xmlns:p14="http://schemas.microsoft.com/office/powerpoint/2010/main" val="16323657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F2DF6-88ED-45C3-883A-2AA8CE83D0D7}"/>
              </a:ext>
            </a:extLst>
          </p:cNvPr>
          <p:cNvSpPr>
            <a:spLocks noGrp="1"/>
          </p:cNvSpPr>
          <p:nvPr>
            <p:ph type="title"/>
          </p:nvPr>
        </p:nvSpPr>
        <p:spPr>
          <a:xfrm>
            <a:off x="838200" y="365125"/>
            <a:ext cx="10515600" cy="771697"/>
          </a:xfrm>
        </p:spPr>
        <p:txBody>
          <a:bodyPr/>
          <a:lstStyle/>
          <a:p>
            <a:r>
              <a:rPr lang="en-US" dirty="0"/>
              <a:t>Dropout..</a:t>
            </a:r>
            <a:endParaRPr lang="en-IN" dirty="0"/>
          </a:p>
        </p:txBody>
      </p:sp>
      <p:pic>
        <p:nvPicPr>
          <p:cNvPr id="5" name="Picture 4">
            <a:extLst>
              <a:ext uri="{FF2B5EF4-FFF2-40B4-BE49-F238E27FC236}">
                <a16:creationId xmlns:a16="http://schemas.microsoft.com/office/drawing/2014/main" id="{C7F9C0FD-5F5F-49B5-970E-482CB26ADCC6}"/>
              </a:ext>
            </a:extLst>
          </p:cNvPr>
          <p:cNvPicPr>
            <a:picLocks noChangeAspect="1"/>
          </p:cNvPicPr>
          <p:nvPr/>
        </p:nvPicPr>
        <p:blipFill>
          <a:blip r:embed="rId2"/>
          <a:stretch>
            <a:fillRect/>
          </a:stretch>
        </p:blipFill>
        <p:spPr>
          <a:xfrm>
            <a:off x="1998777" y="1373754"/>
            <a:ext cx="7057623" cy="4345021"/>
          </a:xfrm>
          <a:prstGeom prst="rect">
            <a:avLst/>
          </a:prstGeom>
        </p:spPr>
      </p:pic>
    </p:spTree>
    <p:extLst>
      <p:ext uri="{BB962C8B-B14F-4D97-AF65-F5344CB8AC3E}">
        <p14:creationId xmlns:p14="http://schemas.microsoft.com/office/powerpoint/2010/main" val="25102617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58356-9EA7-43D9-B9E8-5DC1A95A25C1}"/>
              </a:ext>
            </a:extLst>
          </p:cNvPr>
          <p:cNvSpPr>
            <a:spLocks noGrp="1"/>
          </p:cNvSpPr>
          <p:nvPr>
            <p:ph type="title"/>
          </p:nvPr>
        </p:nvSpPr>
        <p:spPr>
          <a:xfrm>
            <a:off x="673443" y="266356"/>
            <a:ext cx="10515600" cy="829361"/>
          </a:xfrm>
        </p:spPr>
        <p:txBody>
          <a:bodyPr/>
          <a:lstStyle/>
          <a:p>
            <a:r>
              <a:rPr lang="en-US" dirty="0"/>
              <a:t>Effect of Dropout</a:t>
            </a:r>
            <a:endParaRPr lang="en-IN" dirty="0"/>
          </a:p>
        </p:txBody>
      </p:sp>
      <p:sp>
        <p:nvSpPr>
          <p:cNvPr id="3" name="Content Placeholder 2">
            <a:extLst>
              <a:ext uri="{FF2B5EF4-FFF2-40B4-BE49-F238E27FC236}">
                <a16:creationId xmlns:a16="http://schemas.microsoft.com/office/drawing/2014/main" id="{9DB1F475-8EF6-4ACD-9F9C-7E0D4E89BAD6}"/>
              </a:ext>
            </a:extLst>
          </p:cNvPr>
          <p:cNvSpPr>
            <a:spLocks noGrp="1"/>
          </p:cNvSpPr>
          <p:nvPr>
            <p:ph idx="1"/>
          </p:nvPr>
        </p:nvSpPr>
        <p:spPr>
          <a:xfrm>
            <a:off x="838199" y="1169772"/>
            <a:ext cx="10777151" cy="5007191"/>
          </a:xfrm>
        </p:spPr>
        <p:txBody>
          <a:bodyPr/>
          <a:lstStyle/>
          <a:p>
            <a:pPr marL="12700">
              <a:lnSpc>
                <a:spcPct val="100000"/>
              </a:lnSpc>
              <a:spcBef>
                <a:spcPts val="1100"/>
              </a:spcBef>
            </a:pPr>
            <a:r>
              <a:rPr lang="en-US" sz="3200" b="1" spc="-20" dirty="0">
                <a:latin typeface="Arial"/>
                <a:cs typeface="Arial"/>
              </a:rPr>
              <a:t>Avoid </a:t>
            </a:r>
            <a:r>
              <a:rPr lang="en-US" sz="3200" b="1" dirty="0">
                <a:latin typeface="Arial"/>
                <a:cs typeface="Arial"/>
              </a:rPr>
              <a:t>the</a:t>
            </a:r>
            <a:r>
              <a:rPr lang="en-US" sz="3200" b="1" spc="-40" dirty="0">
                <a:latin typeface="Arial"/>
                <a:cs typeface="Arial"/>
              </a:rPr>
              <a:t> </a:t>
            </a:r>
            <a:r>
              <a:rPr lang="en-US" sz="3200" b="1" dirty="0">
                <a:latin typeface="Arial"/>
                <a:cs typeface="Arial"/>
              </a:rPr>
              <a:t>co-adaptation</a:t>
            </a:r>
            <a:endParaRPr lang="en-US" sz="3200" dirty="0">
              <a:latin typeface="Arial"/>
              <a:cs typeface="Arial"/>
            </a:endParaRPr>
          </a:p>
          <a:p>
            <a:pPr marL="469900" marR="5080" indent="-342900">
              <a:lnSpc>
                <a:spcPct val="120000"/>
              </a:lnSpc>
              <a:spcBef>
                <a:spcPts val="464"/>
              </a:spcBef>
              <a:buFont typeface="Arial MT"/>
              <a:buChar char="-"/>
              <a:tabLst>
                <a:tab pos="469265" algn="l"/>
                <a:tab pos="469900" algn="l"/>
              </a:tabLst>
            </a:pPr>
            <a:r>
              <a:rPr lang="en-US" sz="2800" b="1" spc="-5" dirty="0">
                <a:solidFill>
                  <a:srgbClr val="4F81BD"/>
                </a:solidFill>
                <a:latin typeface="Arial"/>
                <a:cs typeface="Arial"/>
              </a:rPr>
              <a:t>Co-adaptation: </a:t>
            </a:r>
            <a:r>
              <a:rPr lang="en-US" sz="2800" b="1" dirty="0">
                <a:solidFill>
                  <a:srgbClr val="4F81BD"/>
                </a:solidFill>
                <a:latin typeface="Arial"/>
                <a:cs typeface="Arial"/>
              </a:rPr>
              <a:t>the </a:t>
            </a:r>
            <a:r>
              <a:rPr lang="en-US" sz="2800" b="1" spc="-5" dirty="0">
                <a:solidFill>
                  <a:srgbClr val="4F81BD"/>
                </a:solidFill>
                <a:latin typeface="Arial"/>
                <a:cs typeface="Arial"/>
              </a:rPr>
              <a:t>trend</a:t>
            </a:r>
            <a:r>
              <a:rPr lang="en-US" sz="2800" b="1" spc="5" dirty="0">
                <a:solidFill>
                  <a:srgbClr val="4F81BD"/>
                </a:solidFill>
                <a:latin typeface="Arial"/>
                <a:cs typeface="Arial"/>
              </a:rPr>
              <a:t> </a:t>
            </a:r>
            <a:r>
              <a:rPr lang="en-US" sz="2800" b="1" spc="-5" dirty="0">
                <a:solidFill>
                  <a:srgbClr val="4F81BD"/>
                </a:solidFill>
                <a:latin typeface="Arial"/>
                <a:cs typeface="Arial"/>
              </a:rPr>
              <a:t>that</a:t>
            </a:r>
            <a:r>
              <a:rPr lang="en-US" sz="2800" b="1" spc="5" dirty="0">
                <a:solidFill>
                  <a:srgbClr val="4F81BD"/>
                </a:solidFill>
                <a:latin typeface="Arial"/>
                <a:cs typeface="Arial"/>
              </a:rPr>
              <a:t> </a:t>
            </a:r>
            <a:r>
              <a:rPr lang="en-US" sz="2800" b="1" spc="-5" dirty="0">
                <a:solidFill>
                  <a:srgbClr val="4F81BD"/>
                </a:solidFill>
                <a:latin typeface="Arial"/>
                <a:cs typeface="Arial"/>
              </a:rPr>
              <a:t>some</a:t>
            </a:r>
            <a:r>
              <a:rPr lang="en-US" sz="2800" b="1" dirty="0">
                <a:solidFill>
                  <a:srgbClr val="4F81BD"/>
                </a:solidFill>
                <a:latin typeface="Arial"/>
                <a:cs typeface="Arial"/>
              </a:rPr>
              <a:t> </a:t>
            </a:r>
            <a:r>
              <a:rPr lang="en-US" sz="2800" b="1" spc="-5" dirty="0">
                <a:solidFill>
                  <a:srgbClr val="4F81BD"/>
                </a:solidFill>
                <a:latin typeface="Arial"/>
                <a:cs typeface="Arial"/>
              </a:rPr>
              <a:t>neurons</a:t>
            </a:r>
            <a:r>
              <a:rPr lang="en-US" sz="2800" b="1" spc="5" dirty="0">
                <a:solidFill>
                  <a:srgbClr val="4F81BD"/>
                </a:solidFill>
                <a:latin typeface="Arial"/>
                <a:cs typeface="Arial"/>
              </a:rPr>
              <a:t> </a:t>
            </a:r>
            <a:r>
              <a:rPr lang="en-US" sz="2800" b="1" spc="-5" dirty="0">
                <a:solidFill>
                  <a:srgbClr val="4F81BD"/>
                </a:solidFill>
                <a:latin typeface="Arial"/>
                <a:cs typeface="Arial"/>
              </a:rPr>
              <a:t>tend</a:t>
            </a:r>
            <a:r>
              <a:rPr lang="en-US" sz="2800" b="1" dirty="0">
                <a:solidFill>
                  <a:srgbClr val="4F81BD"/>
                </a:solidFill>
                <a:latin typeface="Arial"/>
                <a:cs typeface="Arial"/>
              </a:rPr>
              <a:t> to</a:t>
            </a:r>
            <a:r>
              <a:rPr lang="en-US" sz="2800" b="1" spc="5" dirty="0">
                <a:solidFill>
                  <a:srgbClr val="4F81BD"/>
                </a:solidFill>
                <a:latin typeface="Arial"/>
                <a:cs typeface="Arial"/>
              </a:rPr>
              <a:t> </a:t>
            </a:r>
            <a:r>
              <a:rPr lang="en-US" sz="2800" b="1" spc="-5" dirty="0">
                <a:solidFill>
                  <a:srgbClr val="4F81BD"/>
                </a:solidFill>
                <a:latin typeface="Arial"/>
                <a:cs typeface="Arial"/>
              </a:rPr>
              <a:t>represent</a:t>
            </a:r>
            <a:r>
              <a:rPr lang="en-US" sz="2800" b="1" spc="20" dirty="0">
                <a:solidFill>
                  <a:srgbClr val="4F81BD"/>
                </a:solidFill>
                <a:latin typeface="Arial"/>
                <a:cs typeface="Arial"/>
              </a:rPr>
              <a:t> </a:t>
            </a:r>
            <a:r>
              <a:rPr lang="en-US" sz="2800" b="1" spc="-5" dirty="0">
                <a:solidFill>
                  <a:srgbClr val="4F81BD"/>
                </a:solidFill>
                <a:latin typeface="Arial"/>
                <a:cs typeface="Arial"/>
              </a:rPr>
              <a:t>similar </a:t>
            </a:r>
            <a:r>
              <a:rPr lang="en-US" sz="2800" b="1" spc="-484" dirty="0">
                <a:solidFill>
                  <a:srgbClr val="4F81BD"/>
                </a:solidFill>
                <a:latin typeface="Arial"/>
                <a:cs typeface="Arial"/>
              </a:rPr>
              <a:t> </a:t>
            </a:r>
            <a:r>
              <a:rPr lang="en-US" sz="2800" b="1" spc="-10" dirty="0">
                <a:solidFill>
                  <a:srgbClr val="4F81BD"/>
                </a:solidFill>
                <a:latin typeface="Arial"/>
                <a:cs typeface="Arial"/>
              </a:rPr>
              <a:t>features</a:t>
            </a:r>
            <a:endParaRPr lang="en-US" sz="2800" dirty="0">
              <a:latin typeface="Arial"/>
              <a:cs typeface="Arial"/>
            </a:endParaRPr>
          </a:p>
          <a:p>
            <a:pPr marL="469900" indent="-342900">
              <a:lnSpc>
                <a:spcPct val="100000"/>
              </a:lnSpc>
              <a:spcBef>
                <a:spcPts val="860"/>
              </a:spcBef>
              <a:buFont typeface="Arial MT"/>
              <a:buChar char="-"/>
              <a:tabLst>
                <a:tab pos="469265" algn="l"/>
                <a:tab pos="469900" algn="l"/>
              </a:tabLst>
            </a:pPr>
            <a:r>
              <a:rPr lang="en-US" sz="2800" b="1" spc="-5" dirty="0">
                <a:solidFill>
                  <a:srgbClr val="4F81BD"/>
                </a:solidFill>
                <a:latin typeface="Arial"/>
                <a:cs typeface="Arial"/>
              </a:rPr>
              <a:t>Capture</a:t>
            </a:r>
            <a:r>
              <a:rPr lang="en-US" sz="2800" b="1" spc="-10" dirty="0">
                <a:solidFill>
                  <a:srgbClr val="4F81BD"/>
                </a:solidFill>
                <a:latin typeface="Arial"/>
                <a:cs typeface="Arial"/>
              </a:rPr>
              <a:t> </a:t>
            </a:r>
            <a:r>
              <a:rPr lang="en-US" sz="2800" b="1" dirty="0">
                <a:solidFill>
                  <a:srgbClr val="4F81BD"/>
                </a:solidFill>
                <a:latin typeface="Arial"/>
                <a:cs typeface="Arial"/>
              </a:rPr>
              <a:t>the</a:t>
            </a:r>
            <a:r>
              <a:rPr lang="en-US" sz="2800" b="1" spc="-5" dirty="0">
                <a:solidFill>
                  <a:srgbClr val="4F81BD"/>
                </a:solidFill>
                <a:latin typeface="Arial"/>
                <a:cs typeface="Arial"/>
              </a:rPr>
              <a:t> </a:t>
            </a:r>
            <a:r>
              <a:rPr lang="en-US" sz="2800" b="1" spc="-10" dirty="0">
                <a:solidFill>
                  <a:srgbClr val="4F81BD"/>
                </a:solidFill>
                <a:latin typeface="Arial"/>
                <a:cs typeface="Arial"/>
              </a:rPr>
              <a:t>clear</a:t>
            </a:r>
            <a:r>
              <a:rPr lang="en-US" sz="2800" b="1" spc="10" dirty="0">
                <a:solidFill>
                  <a:srgbClr val="4F81BD"/>
                </a:solidFill>
                <a:latin typeface="Arial"/>
                <a:cs typeface="Arial"/>
              </a:rPr>
              <a:t> </a:t>
            </a:r>
            <a:r>
              <a:rPr lang="en-US" sz="2800" b="1" spc="-5" dirty="0">
                <a:solidFill>
                  <a:srgbClr val="4F81BD"/>
                </a:solidFill>
                <a:latin typeface="Arial"/>
                <a:cs typeface="Arial"/>
              </a:rPr>
              <a:t>features</a:t>
            </a:r>
            <a:r>
              <a:rPr lang="en-US" sz="2800" b="1" spc="10" dirty="0">
                <a:solidFill>
                  <a:srgbClr val="4F81BD"/>
                </a:solidFill>
                <a:latin typeface="Arial"/>
                <a:cs typeface="Arial"/>
              </a:rPr>
              <a:t> </a:t>
            </a:r>
            <a:r>
              <a:rPr lang="en-US" sz="2800" b="1" dirty="0">
                <a:solidFill>
                  <a:srgbClr val="4F81BD"/>
                </a:solidFill>
                <a:latin typeface="Arial"/>
                <a:cs typeface="Arial"/>
              </a:rPr>
              <a:t>by</a:t>
            </a:r>
            <a:r>
              <a:rPr lang="en-US" sz="2800" b="1" spc="-15" dirty="0">
                <a:solidFill>
                  <a:srgbClr val="4F81BD"/>
                </a:solidFill>
                <a:latin typeface="Arial"/>
                <a:cs typeface="Arial"/>
              </a:rPr>
              <a:t> </a:t>
            </a:r>
            <a:r>
              <a:rPr lang="en-US" sz="2800" b="1" spc="-10" dirty="0">
                <a:solidFill>
                  <a:srgbClr val="4F81BD"/>
                </a:solidFill>
                <a:latin typeface="Arial"/>
                <a:cs typeface="Arial"/>
              </a:rPr>
              <a:t>avoiding</a:t>
            </a:r>
            <a:r>
              <a:rPr lang="en-US" sz="2800" b="1" spc="30" dirty="0">
                <a:solidFill>
                  <a:srgbClr val="4F81BD"/>
                </a:solidFill>
                <a:latin typeface="Arial"/>
                <a:cs typeface="Arial"/>
              </a:rPr>
              <a:t> </a:t>
            </a:r>
            <a:r>
              <a:rPr lang="en-US" sz="2800" b="1" spc="-5" dirty="0">
                <a:solidFill>
                  <a:srgbClr val="4F81BD"/>
                </a:solidFill>
                <a:latin typeface="Arial"/>
                <a:cs typeface="Arial"/>
              </a:rPr>
              <a:t>co-adaptation</a:t>
            </a:r>
            <a:endParaRPr lang="en-IN" dirty="0"/>
          </a:p>
        </p:txBody>
      </p:sp>
      <p:pic>
        <p:nvPicPr>
          <p:cNvPr id="5" name="Picture 4">
            <a:extLst>
              <a:ext uri="{FF2B5EF4-FFF2-40B4-BE49-F238E27FC236}">
                <a16:creationId xmlns:a16="http://schemas.microsoft.com/office/drawing/2014/main" id="{875170D3-A099-41F6-A013-BA07E4F2EDC5}"/>
              </a:ext>
            </a:extLst>
          </p:cNvPr>
          <p:cNvPicPr>
            <a:picLocks noChangeAspect="1"/>
          </p:cNvPicPr>
          <p:nvPr/>
        </p:nvPicPr>
        <p:blipFill>
          <a:blip r:embed="rId2"/>
          <a:stretch>
            <a:fillRect/>
          </a:stretch>
        </p:blipFill>
        <p:spPr>
          <a:xfrm>
            <a:off x="2156805" y="3429000"/>
            <a:ext cx="7186411" cy="2970179"/>
          </a:xfrm>
          <a:prstGeom prst="rect">
            <a:avLst/>
          </a:prstGeom>
        </p:spPr>
      </p:pic>
    </p:spTree>
    <p:extLst>
      <p:ext uri="{BB962C8B-B14F-4D97-AF65-F5344CB8AC3E}">
        <p14:creationId xmlns:p14="http://schemas.microsoft.com/office/powerpoint/2010/main" val="37131770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DFC96-D74F-42CA-8AE6-CB19744B43CD}"/>
              </a:ext>
            </a:extLst>
          </p:cNvPr>
          <p:cNvSpPr>
            <a:spLocks noGrp="1"/>
          </p:cNvSpPr>
          <p:nvPr>
            <p:ph type="title"/>
          </p:nvPr>
        </p:nvSpPr>
        <p:spPr>
          <a:xfrm>
            <a:off x="838200" y="365126"/>
            <a:ext cx="10515600" cy="821124"/>
          </a:xfrm>
        </p:spPr>
        <p:txBody>
          <a:bodyPr/>
          <a:lstStyle/>
          <a:p>
            <a:r>
              <a:rPr lang="en-US" dirty="0"/>
              <a:t>Effect of Dropout</a:t>
            </a:r>
            <a:endParaRPr lang="en-IN" dirty="0"/>
          </a:p>
        </p:txBody>
      </p:sp>
      <p:pic>
        <p:nvPicPr>
          <p:cNvPr id="5" name="Picture 4">
            <a:extLst>
              <a:ext uri="{FF2B5EF4-FFF2-40B4-BE49-F238E27FC236}">
                <a16:creationId xmlns:a16="http://schemas.microsoft.com/office/drawing/2014/main" id="{B7F20562-6941-4B81-9CA7-70AD6A7A2D6C}"/>
              </a:ext>
            </a:extLst>
          </p:cNvPr>
          <p:cNvPicPr>
            <a:picLocks noChangeAspect="1"/>
          </p:cNvPicPr>
          <p:nvPr/>
        </p:nvPicPr>
        <p:blipFill>
          <a:blip r:embed="rId2"/>
          <a:stretch>
            <a:fillRect/>
          </a:stretch>
        </p:blipFill>
        <p:spPr>
          <a:xfrm>
            <a:off x="1799909" y="1347830"/>
            <a:ext cx="7521262" cy="4623881"/>
          </a:xfrm>
          <a:prstGeom prst="rect">
            <a:avLst/>
          </a:prstGeom>
        </p:spPr>
      </p:pic>
    </p:spTree>
    <p:extLst>
      <p:ext uri="{BB962C8B-B14F-4D97-AF65-F5344CB8AC3E}">
        <p14:creationId xmlns:p14="http://schemas.microsoft.com/office/powerpoint/2010/main" val="34977791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9208-12D4-4E2C-B3A4-E12F06D37F9B}"/>
              </a:ext>
            </a:extLst>
          </p:cNvPr>
          <p:cNvSpPr>
            <a:spLocks noGrp="1"/>
          </p:cNvSpPr>
          <p:nvPr>
            <p:ph type="title"/>
          </p:nvPr>
        </p:nvSpPr>
        <p:spPr>
          <a:xfrm>
            <a:off x="838200" y="365126"/>
            <a:ext cx="10515600" cy="499848"/>
          </a:xfrm>
        </p:spPr>
        <p:txBody>
          <a:bodyPr>
            <a:normAutofit fontScale="90000"/>
          </a:bodyPr>
          <a:lstStyle/>
          <a:p>
            <a:r>
              <a:rPr lang="en-US" dirty="0"/>
              <a:t>Dropout Modeling</a:t>
            </a:r>
            <a:endParaRPr lang="en-IN" dirty="0"/>
          </a:p>
        </p:txBody>
      </p:sp>
      <p:pic>
        <p:nvPicPr>
          <p:cNvPr id="5" name="Picture 4">
            <a:extLst>
              <a:ext uri="{FF2B5EF4-FFF2-40B4-BE49-F238E27FC236}">
                <a16:creationId xmlns:a16="http://schemas.microsoft.com/office/drawing/2014/main" id="{48BFC943-A5BB-4341-9A51-366CBC649713}"/>
              </a:ext>
            </a:extLst>
          </p:cNvPr>
          <p:cNvPicPr>
            <a:picLocks noChangeAspect="1"/>
          </p:cNvPicPr>
          <p:nvPr/>
        </p:nvPicPr>
        <p:blipFill>
          <a:blip r:embed="rId2"/>
          <a:stretch>
            <a:fillRect/>
          </a:stretch>
        </p:blipFill>
        <p:spPr>
          <a:xfrm>
            <a:off x="2026391" y="1190840"/>
            <a:ext cx="6442105" cy="5064162"/>
          </a:xfrm>
          <a:prstGeom prst="rect">
            <a:avLst/>
          </a:prstGeom>
        </p:spPr>
      </p:pic>
    </p:spTree>
    <p:extLst>
      <p:ext uri="{BB962C8B-B14F-4D97-AF65-F5344CB8AC3E}">
        <p14:creationId xmlns:p14="http://schemas.microsoft.com/office/powerpoint/2010/main" val="4588989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73FA0-7D8B-4604-BF43-43E32C2D9C5F}"/>
              </a:ext>
            </a:extLst>
          </p:cNvPr>
          <p:cNvSpPr>
            <a:spLocks noGrp="1"/>
          </p:cNvSpPr>
          <p:nvPr>
            <p:ph type="title"/>
          </p:nvPr>
        </p:nvSpPr>
        <p:spPr>
          <a:xfrm>
            <a:off x="838200" y="365126"/>
            <a:ext cx="10515600" cy="590464"/>
          </a:xfrm>
        </p:spPr>
        <p:txBody>
          <a:bodyPr>
            <a:normAutofit fontScale="90000"/>
          </a:bodyPr>
          <a:lstStyle/>
          <a:p>
            <a:r>
              <a:rPr lang="en-US" dirty="0"/>
              <a:t>Dropout Performance </a:t>
            </a:r>
            <a:endParaRPr lang="en-IN" dirty="0"/>
          </a:p>
        </p:txBody>
      </p:sp>
      <p:pic>
        <p:nvPicPr>
          <p:cNvPr id="5" name="Picture 4">
            <a:extLst>
              <a:ext uri="{FF2B5EF4-FFF2-40B4-BE49-F238E27FC236}">
                <a16:creationId xmlns:a16="http://schemas.microsoft.com/office/drawing/2014/main" id="{21AC66A7-910C-48D5-832C-234CB83DFA4A}"/>
              </a:ext>
            </a:extLst>
          </p:cNvPr>
          <p:cNvPicPr>
            <a:picLocks noChangeAspect="1"/>
          </p:cNvPicPr>
          <p:nvPr/>
        </p:nvPicPr>
        <p:blipFill>
          <a:blip r:embed="rId2"/>
          <a:stretch>
            <a:fillRect/>
          </a:stretch>
        </p:blipFill>
        <p:spPr>
          <a:xfrm>
            <a:off x="294474" y="1511865"/>
            <a:ext cx="6027313" cy="4591455"/>
          </a:xfrm>
          <a:prstGeom prst="rect">
            <a:avLst/>
          </a:prstGeom>
        </p:spPr>
      </p:pic>
      <p:pic>
        <p:nvPicPr>
          <p:cNvPr id="7" name="Picture 6">
            <a:extLst>
              <a:ext uri="{FF2B5EF4-FFF2-40B4-BE49-F238E27FC236}">
                <a16:creationId xmlns:a16="http://schemas.microsoft.com/office/drawing/2014/main" id="{7157BD97-6666-4D0E-9E79-3EFC07CA90AE}"/>
              </a:ext>
            </a:extLst>
          </p:cNvPr>
          <p:cNvPicPr>
            <a:picLocks noChangeAspect="1"/>
          </p:cNvPicPr>
          <p:nvPr/>
        </p:nvPicPr>
        <p:blipFill>
          <a:blip r:embed="rId3"/>
          <a:stretch>
            <a:fillRect/>
          </a:stretch>
        </p:blipFill>
        <p:spPr>
          <a:xfrm>
            <a:off x="6291252" y="4253169"/>
            <a:ext cx="5606274" cy="2406426"/>
          </a:xfrm>
          <a:prstGeom prst="rect">
            <a:avLst/>
          </a:prstGeom>
        </p:spPr>
      </p:pic>
      <p:pic>
        <p:nvPicPr>
          <p:cNvPr id="9" name="Picture 8">
            <a:extLst>
              <a:ext uri="{FF2B5EF4-FFF2-40B4-BE49-F238E27FC236}">
                <a16:creationId xmlns:a16="http://schemas.microsoft.com/office/drawing/2014/main" id="{CF3F5EAE-69B6-4D23-97D0-2976998B590A}"/>
              </a:ext>
            </a:extLst>
          </p:cNvPr>
          <p:cNvPicPr>
            <a:picLocks noChangeAspect="1"/>
          </p:cNvPicPr>
          <p:nvPr/>
        </p:nvPicPr>
        <p:blipFill>
          <a:blip r:embed="rId4"/>
          <a:stretch>
            <a:fillRect/>
          </a:stretch>
        </p:blipFill>
        <p:spPr>
          <a:xfrm>
            <a:off x="6558616" y="768049"/>
            <a:ext cx="4795184" cy="3270203"/>
          </a:xfrm>
          <a:prstGeom prst="rect">
            <a:avLst/>
          </a:prstGeom>
        </p:spPr>
      </p:pic>
    </p:spTree>
    <p:extLst>
      <p:ext uri="{BB962C8B-B14F-4D97-AF65-F5344CB8AC3E}">
        <p14:creationId xmlns:p14="http://schemas.microsoft.com/office/powerpoint/2010/main" val="30741697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670144" y="258904"/>
            <a:ext cx="6247765" cy="513715"/>
          </a:xfrm>
          <a:prstGeom prst="rect">
            <a:avLst/>
          </a:prstGeom>
        </p:spPr>
        <p:txBody>
          <a:bodyPr vert="horz" wrap="square" lIns="0" tIns="12700" rIns="0" bIns="0" rtlCol="0" anchor="ctr">
            <a:spAutoFit/>
          </a:bodyPr>
          <a:lstStyle/>
          <a:p>
            <a:pPr marL="12700">
              <a:lnSpc>
                <a:spcPct val="100000"/>
              </a:lnSpc>
              <a:spcBef>
                <a:spcPts val="100"/>
              </a:spcBef>
            </a:pPr>
            <a:r>
              <a:rPr sz="3200" spc="-5" dirty="0">
                <a:solidFill>
                  <a:srgbClr val="004990"/>
                </a:solidFill>
              </a:rPr>
              <a:t>Dropout</a:t>
            </a:r>
            <a:r>
              <a:rPr sz="3200" spc="-40" dirty="0">
                <a:solidFill>
                  <a:srgbClr val="004990"/>
                </a:solidFill>
              </a:rPr>
              <a:t> </a:t>
            </a:r>
            <a:r>
              <a:rPr sz="3200" spc="-5" dirty="0">
                <a:solidFill>
                  <a:srgbClr val="004990"/>
                </a:solidFill>
              </a:rPr>
              <a:t>another</a:t>
            </a:r>
            <a:r>
              <a:rPr sz="3200" spc="-30" dirty="0">
                <a:solidFill>
                  <a:srgbClr val="004990"/>
                </a:solidFill>
              </a:rPr>
              <a:t> </a:t>
            </a:r>
            <a:r>
              <a:rPr sz="3200" spc="-5" dirty="0">
                <a:solidFill>
                  <a:srgbClr val="004990"/>
                </a:solidFill>
              </a:rPr>
              <a:t>effect:</a:t>
            </a:r>
            <a:r>
              <a:rPr sz="3200" spc="-30" dirty="0">
                <a:solidFill>
                  <a:srgbClr val="004990"/>
                </a:solidFill>
              </a:rPr>
              <a:t> </a:t>
            </a:r>
            <a:r>
              <a:rPr sz="3200" spc="-5" dirty="0">
                <a:solidFill>
                  <a:srgbClr val="004990"/>
                </a:solidFill>
              </a:rPr>
              <a:t>Sparsity</a:t>
            </a:r>
            <a:endParaRPr sz="3200" dirty="0"/>
          </a:p>
        </p:txBody>
      </p:sp>
      <p:sp>
        <p:nvSpPr>
          <p:cNvPr id="6" name="object 6"/>
          <p:cNvSpPr txBox="1"/>
          <p:nvPr/>
        </p:nvSpPr>
        <p:spPr>
          <a:xfrm>
            <a:off x="1034801" y="868225"/>
            <a:ext cx="3566795" cy="1229995"/>
          </a:xfrm>
          <a:prstGeom prst="rect">
            <a:avLst/>
          </a:prstGeom>
        </p:spPr>
        <p:txBody>
          <a:bodyPr vert="horz" wrap="square" lIns="0" tIns="139700" rIns="0" bIns="0" rtlCol="0">
            <a:spAutoFit/>
          </a:bodyPr>
          <a:lstStyle/>
          <a:p>
            <a:pPr marL="12700">
              <a:spcBef>
                <a:spcPts val="1100"/>
              </a:spcBef>
            </a:pPr>
            <a:r>
              <a:rPr sz="2000" b="1" dirty="0">
                <a:latin typeface="Arial"/>
                <a:cs typeface="Arial"/>
              </a:rPr>
              <a:t>Can</a:t>
            </a:r>
            <a:r>
              <a:rPr sz="2000" b="1" spc="-35" dirty="0">
                <a:latin typeface="Arial"/>
                <a:cs typeface="Arial"/>
              </a:rPr>
              <a:t> </a:t>
            </a:r>
            <a:r>
              <a:rPr sz="2000" b="1" dirty="0">
                <a:latin typeface="Arial"/>
                <a:cs typeface="Arial"/>
              </a:rPr>
              <a:t>capture</a:t>
            </a:r>
            <a:r>
              <a:rPr sz="2000" b="1" spc="-40" dirty="0">
                <a:latin typeface="Arial"/>
                <a:cs typeface="Arial"/>
              </a:rPr>
              <a:t> </a:t>
            </a:r>
            <a:r>
              <a:rPr sz="2000" b="1" spc="-5" dirty="0">
                <a:latin typeface="Arial"/>
                <a:cs typeface="Arial"/>
              </a:rPr>
              <a:t>salient</a:t>
            </a:r>
            <a:r>
              <a:rPr sz="2000" b="1" spc="-35" dirty="0">
                <a:latin typeface="Arial"/>
                <a:cs typeface="Arial"/>
              </a:rPr>
              <a:t> </a:t>
            </a:r>
            <a:r>
              <a:rPr sz="2000" b="1" dirty="0">
                <a:latin typeface="Arial"/>
                <a:cs typeface="Arial"/>
              </a:rPr>
              <a:t>features</a:t>
            </a:r>
            <a:endParaRPr sz="2000" dirty="0">
              <a:latin typeface="Arial"/>
              <a:cs typeface="Arial"/>
            </a:endParaRPr>
          </a:p>
          <a:p>
            <a:pPr marL="469900" indent="-342900">
              <a:spcBef>
                <a:spcPts val="894"/>
              </a:spcBef>
              <a:buFont typeface="Arial MT"/>
              <a:buChar char="-"/>
              <a:tabLst>
                <a:tab pos="469265" algn="l"/>
                <a:tab pos="469900" algn="l"/>
              </a:tabLst>
            </a:pPr>
            <a:r>
              <a:rPr b="1" spc="-10" dirty="0">
                <a:solidFill>
                  <a:srgbClr val="4F81BD"/>
                </a:solidFill>
                <a:latin typeface="Arial"/>
                <a:cs typeface="Arial"/>
              </a:rPr>
              <a:t>Makes</a:t>
            </a:r>
            <a:r>
              <a:rPr b="1" spc="-5" dirty="0">
                <a:solidFill>
                  <a:srgbClr val="4F81BD"/>
                </a:solidFill>
                <a:latin typeface="Arial"/>
                <a:cs typeface="Arial"/>
              </a:rPr>
              <a:t> neurons</a:t>
            </a:r>
            <a:r>
              <a:rPr b="1" spc="-25" dirty="0">
                <a:solidFill>
                  <a:srgbClr val="4F81BD"/>
                </a:solidFill>
                <a:latin typeface="Arial"/>
                <a:cs typeface="Arial"/>
              </a:rPr>
              <a:t> </a:t>
            </a:r>
            <a:r>
              <a:rPr b="1" spc="-5" dirty="0">
                <a:solidFill>
                  <a:srgbClr val="4F81BD"/>
                </a:solidFill>
                <a:latin typeface="Arial"/>
                <a:cs typeface="Arial"/>
              </a:rPr>
              <a:t>more</a:t>
            </a:r>
            <a:r>
              <a:rPr b="1" dirty="0">
                <a:solidFill>
                  <a:srgbClr val="4F81BD"/>
                </a:solidFill>
                <a:latin typeface="Arial"/>
                <a:cs typeface="Arial"/>
              </a:rPr>
              <a:t> </a:t>
            </a:r>
            <a:r>
              <a:rPr b="1" spc="-10" dirty="0">
                <a:solidFill>
                  <a:srgbClr val="4F81BD"/>
                </a:solidFill>
                <a:latin typeface="Arial"/>
                <a:cs typeface="Arial"/>
              </a:rPr>
              <a:t>sparse</a:t>
            </a:r>
            <a:endParaRPr dirty="0">
              <a:latin typeface="Arial"/>
              <a:cs typeface="Arial"/>
            </a:endParaRPr>
          </a:p>
          <a:p>
            <a:pPr marL="469900" indent="-342900">
              <a:spcBef>
                <a:spcPts val="865"/>
              </a:spcBef>
              <a:buFont typeface="Arial MT"/>
              <a:buChar char="-"/>
              <a:tabLst>
                <a:tab pos="469265" algn="l"/>
                <a:tab pos="469900" algn="l"/>
              </a:tabLst>
            </a:pPr>
            <a:r>
              <a:rPr b="1" spc="-15" dirty="0">
                <a:solidFill>
                  <a:srgbClr val="4F81BD"/>
                </a:solidFill>
                <a:latin typeface="Arial"/>
                <a:cs typeface="Arial"/>
              </a:rPr>
              <a:t>Prevent</a:t>
            </a:r>
            <a:r>
              <a:rPr b="1" spc="30" dirty="0">
                <a:solidFill>
                  <a:srgbClr val="4F81BD"/>
                </a:solidFill>
                <a:latin typeface="Arial"/>
                <a:cs typeface="Arial"/>
              </a:rPr>
              <a:t> </a:t>
            </a:r>
            <a:r>
              <a:rPr b="1" spc="-5" dirty="0">
                <a:solidFill>
                  <a:srgbClr val="4F81BD"/>
                </a:solidFill>
                <a:latin typeface="Arial"/>
                <a:cs typeface="Arial"/>
              </a:rPr>
              <a:t>co-adaptation</a:t>
            </a:r>
            <a:endParaRPr dirty="0">
              <a:latin typeface="Arial"/>
              <a:cs typeface="Arial"/>
            </a:endParaRPr>
          </a:p>
        </p:txBody>
      </p:sp>
      <p:pic>
        <p:nvPicPr>
          <p:cNvPr id="8" name="object 8"/>
          <p:cNvPicPr/>
          <p:nvPr/>
        </p:nvPicPr>
        <p:blipFill>
          <a:blip r:embed="rId2" cstate="print"/>
          <a:stretch>
            <a:fillRect/>
          </a:stretch>
        </p:blipFill>
        <p:spPr>
          <a:xfrm>
            <a:off x="1574822" y="2556117"/>
            <a:ext cx="8097203" cy="3525160"/>
          </a:xfrm>
          <a:prstGeom prst="rect">
            <a:avLst/>
          </a:prstGeom>
        </p:spPr>
      </p:pic>
      <p:sp>
        <p:nvSpPr>
          <p:cNvPr id="9" name="object 9"/>
          <p:cNvSpPr txBox="1">
            <a:spLocks noGrp="1"/>
          </p:cNvSpPr>
          <p:nvPr>
            <p:ph type="ftr" sz="quarter" idx="5"/>
          </p:nvPr>
        </p:nvSpPr>
        <p:spPr>
          <a:xfrm>
            <a:off x="6193406" y="6544171"/>
            <a:ext cx="869315" cy="255904"/>
          </a:xfrm>
          <a:prstGeom prst="rect">
            <a:avLst/>
          </a:prstGeom>
        </p:spPr>
        <p:txBody>
          <a:bodyPr vert="horz" wrap="square" lIns="0" tIns="0" rIns="0" bIns="0" rtlCol="0">
            <a:spAutoFit/>
          </a:bodyPr>
          <a:lstStyle>
            <a:defPPr>
              <a:defRPr lang="en-US"/>
            </a:defPPr>
            <a:lvl1pPr marL="0" algn="l" defTabSz="914400" rtl="0" eaLnBrk="1" latinLnBrk="0" hangingPunct="1">
              <a:defRPr sz="1600" b="1" i="1" kern="1200">
                <a:solidFill>
                  <a:schemeClr val="bg1"/>
                </a:solidFill>
                <a:latin typeface="Georgia"/>
                <a:ea typeface="+mn-ea"/>
                <a:cs typeface="Georgi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885"/>
              </a:lnSpc>
            </a:pPr>
            <a:r>
              <a:rPr lang="en-IN" spc="-5"/>
              <a:t>Inf</a:t>
            </a:r>
            <a:r>
              <a:rPr lang="en-IN"/>
              <a:t>o</a:t>
            </a:r>
            <a:r>
              <a:rPr lang="en-IN" spc="-10"/>
              <a:t>L</a:t>
            </a:r>
            <a:r>
              <a:rPr lang="en-IN" spc="-5"/>
              <a:t>ab</a:t>
            </a:r>
            <a:endParaRPr spc="-5" dirty="0"/>
          </a:p>
        </p:txBody>
      </p:sp>
      <p:sp>
        <p:nvSpPr>
          <p:cNvPr id="10" name="object 10"/>
          <p:cNvSpPr txBox="1">
            <a:spLocks noGrp="1"/>
          </p:cNvSpPr>
          <p:nvPr>
            <p:ph type="sldNum" sz="quarter" idx="7"/>
          </p:nvPr>
        </p:nvSpPr>
        <p:spPr>
          <a:xfrm>
            <a:off x="4291854" y="6549168"/>
            <a:ext cx="243839" cy="2286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chemeClr val="bg1"/>
                </a:solidFill>
                <a:latin typeface="Malgun Gothic"/>
                <a:ea typeface="+mn-ea"/>
                <a:cs typeface="Malgun Gothic"/>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204"/>
              </a:spcBef>
            </a:pPr>
            <a:fld id="{81D60167-4931-47E6-BA6A-407CBD079E47}" type="slidenum">
              <a:rPr lang="en-IN" smtClean="0"/>
              <a:pPr marL="38100">
                <a:spcBef>
                  <a:spcPts val="204"/>
                </a:spcBef>
              </a:pPr>
              <a:t>67</a:t>
            </a:fld>
            <a:endParaRPr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653668" y="211410"/>
            <a:ext cx="7000875" cy="513715"/>
          </a:xfrm>
          <a:prstGeom prst="rect">
            <a:avLst/>
          </a:prstGeom>
        </p:spPr>
        <p:txBody>
          <a:bodyPr vert="horz" wrap="square" lIns="0" tIns="12700" rIns="0" bIns="0" rtlCol="0" anchor="ctr">
            <a:spAutoFit/>
          </a:bodyPr>
          <a:lstStyle/>
          <a:p>
            <a:pPr marL="12700">
              <a:lnSpc>
                <a:spcPct val="100000"/>
              </a:lnSpc>
              <a:spcBef>
                <a:spcPts val="100"/>
              </a:spcBef>
            </a:pPr>
            <a:r>
              <a:rPr sz="3200" spc="-5" dirty="0">
                <a:solidFill>
                  <a:srgbClr val="004990"/>
                </a:solidFill>
              </a:rPr>
              <a:t>Hyper</a:t>
            </a:r>
            <a:r>
              <a:rPr sz="3200" spc="-20" dirty="0">
                <a:solidFill>
                  <a:srgbClr val="004990"/>
                </a:solidFill>
              </a:rPr>
              <a:t> </a:t>
            </a:r>
            <a:r>
              <a:rPr sz="3200" spc="-5" dirty="0">
                <a:solidFill>
                  <a:srgbClr val="004990"/>
                </a:solidFill>
              </a:rPr>
              <a:t>parameter</a:t>
            </a:r>
            <a:r>
              <a:rPr sz="3200" dirty="0">
                <a:solidFill>
                  <a:srgbClr val="004990"/>
                </a:solidFill>
              </a:rPr>
              <a:t> </a:t>
            </a:r>
            <a:r>
              <a:rPr sz="3200" spc="15" dirty="0">
                <a:solidFill>
                  <a:srgbClr val="004990"/>
                </a:solidFill>
                <a:latin typeface="Cambria Math"/>
                <a:cs typeface="Cambria Math"/>
              </a:rPr>
              <a:t>𝑝</a:t>
            </a:r>
            <a:r>
              <a:rPr sz="3200" spc="15" dirty="0">
                <a:solidFill>
                  <a:srgbClr val="004990"/>
                </a:solidFill>
              </a:rPr>
              <a:t>:</a:t>
            </a:r>
            <a:r>
              <a:rPr sz="3200" spc="-20" dirty="0">
                <a:solidFill>
                  <a:srgbClr val="004990"/>
                </a:solidFill>
              </a:rPr>
              <a:t> </a:t>
            </a:r>
            <a:r>
              <a:rPr sz="3200" dirty="0">
                <a:solidFill>
                  <a:srgbClr val="004990"/>
                </a:solidFill>
              </a:rPr>
              <a:t>the</a:t>
            </a:r>
            <a:r>
              <a:rPr sz="3200" spc="-25" dirty="0">
                <a:solidFill>
                  <a:srgbClr val="004990"/>
                </a:solidFill>
              </a:rPr>
              <a:t> </a:t>
            </a:r>
            <a:r>
              <a:rPr sz="3200" spc="-5" dirty="0">
                <a:solidFill>
                  <a:srgbClr val="004990"/>
                </a:solidFill>
              </a:rPr>
              <a:t>Dropout</a:t>
            </a:r>
            <a:r>
              <a:rPr sz="3200" spc="-45" dirty="0">
                <a:solidFill>
                  <a:srgbClr val="004990"/>
                </a:solidFill>
              </a:rPr>
              <a:t> </a:t>
            </a:r>
            <a:r>
              <a:rPr sz="3200" spc="-5" dirty="0">
                <a:solidFill>
                  <a:srgbClr val="004990"/>
                </a:solidFill>
              </a:rPr>
              <a:t>rate</a:t>
            </a:r>
            <a:endParaRPr sz="3200" dirty="0">
              <a:latin typeface="Cambria Math"/>
              <a:cs typeface="Cambria Math"/>
            </a:endParaRPr>
          </a:p>
        </p:txBody>
      </p:sp>
      <p:sp>
        <p:nvSpPr>
          <p:cNvPr id="7" name="object 7"/>
          <p:cNvSpPr txBox="1"/>
          <p:nvPr/>
        </p:nvSpPr>
        <p:spPr>
          <a:xfrm>
            <a:off x="1127983" y="840831"/>
            <a:ext cx="7658100" cy="1656714"/>
          </a:xfrm>
          <a:prstGeom prst="rect">
            <a:avLst/>
          </a:prstGeom>
        </p:spPr>
        <p:txBody>
          <a:bodyPr vert="horz" wrap="square" lIns="0" tIns="139700" rIns="0" bIns="0" rtlCol="0">
            <a:spAutoFit/>
          </a:bodyPr>
          <a:lstStyle/>
          <a:p>
            <a:pPr marL="391795" indent="-379730">
              <a:spcBef>
                <a:spcPts val="1100"/>
              </a:spcBef>
              <a:buAutoNum type="alphaLcParenBoth"/>
              <a:tabLst>
                <a:tab pos="392430" algn="l"/>
              </a:tabLst>
            </a:pPr>
            <a:r>
              <a:rPr sz="2000" b="1" spc="-5" dirty="0">
                <a:latin typeface="Arial"/>
                <a:cs typeface="Arial"/>
              </a:rPr>
              <a:t>fixed</a:t>
            </a:r>
            <a:r>
              <a:rPr sz="2000" b="1" spc="-35" dirty="0">
                <a:latin typeface="Arial"/>
                <a:cs typeface="Arial"/>
              </a:rPr>
              <a:t> </a:t>
            </a:r>
            <a:r>
              <a:rPr sz="2000" b="1" dirty="0">
                <a:latin typeface="Arial"/>
                <a:cs typeface="Arial"/>
              </a:rPr>
              <a:t>number</a:t>
            </a:r>
            <a:r>
              <a:rPr sz="2000" b="1" spc="-10" dirty="0">
                <a:latin typeface="Arial"/>
                <a:cs typeface="Arial"/>
              </a:rPr>
              <a:t> </a:t>
            </a:r>
            <a:r>
              <a:rPr sz="2000" b="1" dirty="0">
                <a:latin typeface="Arial"/>
                <a:cs typeface="Arial"/>
              </a:rPr>
              <a:t>of</a:t>
            </a:r>
            <a:r>
              <a:rPr sz="2000" b="1" spc="-25" dirty="0">
                <a:latin typeface="Arial"/>
                <a:cs typeface="Arial"/>
              </a:rPr>
              <a:t> </a:t>
            </a:r>
            <a:r>
              <a:rPr sz="2000" b="1" dirty="0">
                <a:latin typeface="Arial"/>
                <a:cs typeface="Arial"/>
              </a:rPr>
              <a:t>neurons,</a:t>
            </a:r>
            <a:r>
              <a:rPr sz="2000" b="1" spc="-25" dirty="0">
                <a:latin typeface="Arial"/>
                <a:cs typeface="Arial"/>
              </a:rPr>
              <a:t> </a:t>
            </a:r>
            <a:r>
              <a:rPr sz="2000" b="1" spc="-5" dirty="0">
                <a:latin typeface="Arial"/>
                <a:cs typeface="Arial"/>
              </a:rPr>
              <a:t>variable</a:t>
            </a:r>
            <a:r>
              <a:rPr sz="2000" b="1" spc="-20" dirty="0">
                <a:latin typeface="Arial"/>
                <a:cs typeface="Arial"/>
              </a:rPr>
              <a:t> </a:t>
            </a:r>
            <a:r>
              <a:rPr sz="2000" spc="125" dirty="0">
                <a:latin typeface="Cambria Math"/>
                <a:cs typeface="Cambria Math"/>
              </a:rPr>
              <a:t>𝑝</a:t>
            </a:r>
            <a:endParaRPr sz="2000" dirty="0">
              <a:latin typeface="Cambria Math"/>
              <a:cs typeface="Cambria Math"/>
            </a:endParaRPr>
          </a:p>
          <a:p>
            <a:pPr marL="469900" lvl="1" indent="-342900">
              <a:spcBef>
                <a:spcPts val="894"/>
              </a:spcBef>
              <a:buFont typeface="Arial MT"/>
              <a:buChar char="-"/>
              <a:tabLst>
                <a:tab pos="469265" algn="l"/>
                <a:tab pos="469900" algn="l"/>
              </a:tabLst>
            </a:pPr>
            <a:r>
              <a:rPr b="1" spc="-10" dirty="0">
                <a:solidFill>
                  <a:srgbClr val="4F81BD"/>
                </a:solidFill>
                <a:latin typeface="Arial"/>
                <a:cs typeface="Arial"/>
              </a:rPr>
              <a:t>Re</a:t>
            </a:r>
            <a:r>
              <a:rPr b="1" dirty="0">
                <a:solidFill>
                  <a:srgbClr val="4F81BD"/>
                </a:solidFill>
                <a:latin typeface="Arial"/>
                <a:cs typeface="Arial"/>
              </a:rPr>
              <a:t>l</a:t>
            </a:r>
            <a:r>
              <a:rPr b="1" spc="-15" dirty="0">
                <a:solidFill>
                  <a:srgbClr val="4F81BD"/>
                </a:solidFill>
                <a:latin typeface="Arial"/>
                <a:cs typeface="Arial"/>
              </a:rPr>
              <a:t>a</a:t>
            </a:r>
            <a:r>
              <a:rPr b="1" spc="-5" dirty="0">
                <a:solidFill>
                  <a:srgbClr val="4F81BD"/>
                </a:solidFill>
                <a:latin typeface="Arial"/>
                <a:cs typeface="Arial"/>
              </a:rPr>
              <a:t>t</a:t>
            </a:r>
            <a:r>
              <a:rPr b="1" dirty="0">
                <a:solidFill>
                  <a:srgbClr val="4F81BD"/>
                </a:solidFill>
                <a:latin typeface="Arial"/>
                <a:cs typeface="Arial"/>
              </a:rPr>
              <a:t>i</a:t>
            </a:r>
            <a:r>
              <a:rPr b="1" spc="-50" dirty="0">
                <a:solidFill>
                  <a:srgbClr val="4F81BD"/>
                </a:solidFill>
                <a:latin typeface="Arial"/>
                <a:cs typeface="Arial"/>
              </a:rPr>
              <a:t>v</a:t>
            </a:r>
            <a:r>
              <a:rPr b="1" spc="-10" dirty="0">
                <a:solidFill>
                  <a:srgbClr val="4F81BD"/>
                </a:solidFill>
                <a:latin typeface="Arial"/>
                <a:cs typeface="Arial"/>
              </a:rPr>
              <a:t>e</a:t>
            </a:r>
            <a:r>
              <a:rPr b="1" dirty="0">
                <a:solidFill>
                  <a:srgbClr val="4F81BD"/>
                </a:solidFill>
                <a:latin typeface="Arial"/>
                <a:cs typeface="Arial"/>
              </a:rPr>
              <a:t>l</a:t>
            </a:r>
            <a:r>
              <a:rPr b="1" spc="-5" dirty="0">
                <a:solidFill>
                  <a:srgbClr val="4F81BD"/>
                </a:solidFill>
                <a:latin typeface="Arial"/>
                <a:cs typeface="Arial"/>
              </a:rPr>
              <a:t>y</a:t>
            </a:r>
            <a:r>
              <a:rPr b="1" spc="45" dirty="0">
                <a:solidFill>
                  <a:srgbClr val="4F81BD"/>
                </a:solidFill>
                <a:latin typeface="Arial"/>
                <a:cs typeface="Arial"/>
              </a:rPr>
              <a:t> </a:t>
            </a:r>
            <a:r>
              <a:rPr b="1" spc="-10" dirty="0">
                <a:solidFill>
                  <a:srgbClr val="4F81BD"/>
                </a:solidFill>
                <a:latin typeface="Arial"/>
                <a:cs typeface="Arial"/>
              </a:rPr>
              <a:t>c</a:t>
            </a:r>
            <a:r>
              <a:rPr b="1" dirty="0">
                <a:solidFill>
                  <a:srgbClr val="4F81BD"/>
                </a:solidFill>
                <a:latin typeface="Arial"/>
                <a:cs typeface="Arial"/>
              </a:rPr>
              <a:t>on</a:t>
            </a:r>
            <a:r>
              <a:rPr b="1" spc="-15" dirty="0">
                <a:solidFill>
                  <a:srgbClr val="4F81BD"/>
                </a:solidFill>
                <a:latin typeface="Arial"/>
                <a:cs typeface="Arial"/>
              </a:rPr>
              <a:t>s</a:t>
            </a:r>
            <a:r>
              <a:rPr b="1" spc="-5" dirty="0">
                <a:solidFill>
                  <a:srgbClr val="4F81BD"/>
                </a:solidFill>
                <a:latin typeface="Arial"/>
                <a:cs typeface="Arial"/>
              </a:rPr>
              <a:t>t</a:t>
            </a:r>
            <a:r>
              <a:rPr b="1" spc="-10" dirty="0">
                <a:solidFill>
                  <a:srgbClr val="4F81BD"/>
                </a:solidFill>
                <a:latin typeface="Arial"/>
                <a:cs typeface="Arial"/>
              </a:rPr>
              <a:t>a</a:t>
            </a:r>
            <a:r>
              <a:rPr b="1" dirty="0">
                <a:solidFill>
                  <a:srgbClr val="4F81BD"/>
                </a:solidFill>
                <a:latin typeface="Arial"/>
                <a:cs typeface="Arial"/>
              </a:rPr>
              <a:t>nt</a:t>
            </a:r>
            <a:r>
              <a:rPr b="1" spc="-10" dirty="0">
                <a:solidFill>
                  <a:srgbClr val="4F81BD"/>
                </a:solidFill>
                <a:latin typeface="Arial"/>
                <a:cs typeface="Arial"/>
              </a:rPr>
              <a:t> </a:t>
            </a:r>
            <a:r>
              <a:rPr b="1" dirty="0">
                <a:solidFill>
                  <a:srgbClr val="4F81BD"/>
                </a:solidFill>
                <a:latin typeface="Arial"/>
                <a:cs typeface="Arial"/>
              </a:rPr>
              <a:t>t</a:t>
            </a:r>
            <a:r>
              <a:rPr b="1" spc="-15" dirty="0">
                <a:solidFill>
                  <a:srgbClr val="4F81BD"/>
                </a:solidFill>
                <a:latin typeface="Arial"/>
                <a:cs typeface="Arial"/>
              </a:rPr>
              <a:t>es</a:t>
            </a:r>
            <a:r>
              <a:rPr b="1" spc="-5" dirty="0">
                <a:solidFill>
                  <a:srgbClr val="4F81BD"/>
                </a:solidFill>
                <a:latin typeface="Arial"/>
                <a:cs typeface="Arial"/>
              </a:rPr>
              <a:t>t</a:t>
            </a:r>
            <a:r>
              <a:rPr b="1" spc="15" dirty="0">
                <a:solidFill>
                  <a:srgbClr val="4F81BD"/>
                </a:solidFill>
                <a:latin typeface="Arial"/>
                <a:cs typeface="Arial"/>
              </a:rPr>
              <a:t> </a:t>
            </a:r>
            <a:r>
              <a:rPr b="1" spc="-15" dirty="0">
                <a:solidFill>
                  <a:srgbClr val="4F81BD"/>
                </a:solidFill>
                <a:latin typeface="Arial"/>
                <a:cs typeface="Arial"/>
              </a:rPr>
              <a:t>e</a:t>
            </a:r>
            <a:r>
              <a:rPr b="1" spc="-10" dirty="0">
                <a:solidFill>
                  <a:srgbClr val="4F81BD"/>
                </a:solidFill>
                <a:latin typeface="Arial"/>
                <a:cs typeface="Arial"/>
              </a:rPr>
              <a:t>rr</a:t>
            </a:r>
            <a:r>
              <a:rPr b="1" dirty="0">
                <a:solidFill>
                  <a:srgbClr val="4F81BD"/>
                </a:solidFill>
                <a:latin typeface="Arial"/>
                <a:cs typeface="Arial"/>
              </a:rPr>
              <a:t>o</a:t>
            </a:r>
            <a:r>
              <a:rPr b="1" spc="-5" dirty="0">
                <a:solidFill>
                  <a:srgbClr val="4F81BD"/>
                </a:solidFill>
                <a:latin typeface="Arial"/>
                <a:cs typeface="Arial"/>
              </a:rPr>
              <a:t>r </a:t>
            </a:r>
            <a:r>
              <a:rPr b="1" dirty="0">
                <a:solidFill>
                  <a:srgbClr val="4F81BD"/>
                </a:solidFill>
                <a:latin typeface="Arial"/>
                <a:cs typeface="Arial"/>
              </a:rPr>
              <a:t>on</a:t>
            </a:r>
            <a:r>
              <a:rPr b="1" spc="-5" dirty="0">
                <a:solidFill>
                  <a:srgbClr val="4F81BD"/>
                </a:solidFill>
                <a:latin typeface="Arial"/>
                <a:cs typeface="Arial"/>
              </a:rPr>
              <a:t> </a:t>
            </a:r>
            <a:r>
              <a:rPr b="1" spc="-10" dirty="0">
                <a:solidFill>
                  <a:srgbClr val="4F81BD"/>
                </a:solidFill>
                <a:latin typeface="Arial"/>
                <a:cs typeface="Arial"/>
              </a:rPr>
              <a:t>0</a:t>
            </a:r>
            <a:r>
              <a:rPr b="1" dirty="0">
                <a:solidFill>
                  <a:srgbClr val="4F81BD"/>
                </a:solidFill>
                <a:latin typeface="Arial"/>
                <a:cs typeface="Arial"/>
              </a:rPr>
              <a:t>.</a:t>
            </a:r>
            <a:r>
              <a:rPr b="1" spc="-15" dirty="0">
                <a:solidFill>
                  <a:srgbClr val="4F81BD"/>
                </a:solidFill>
                <a:latin typeface="Arial"/>
                <a:cs typeface="Arial"/>
              </a:rPr>
              <a:t>4</a:t>
            </a:r>
            <a:r>
              <a:rPr b="1" spc="-5" dirty="0">
                <a:solidFill>
                  <a:srgbClr val="4F81BD"/>
                </a:solidFill>
                <a:latin typeface="Arial"/>
                <a:cs typeface="Arial"/>
              </a:rPr>
              <a:t>~</a:t>
            </a:r>
            <a:r>
              <a:rPr b="1" spc="-10" dirty="0">
                <a:solidFill>
                  <a:srgbClr val="4F81BD"/>
                </a:solidFill>
                <a:latin typeface="Arial"/>
                <a:cs typeface="Arial"/>
              </a:rPr>
              <a:t>0</a:t>
            </a:r>
            <a:r>
              <a:rPr b="1" dirty="0">
                <a:solidFill>
                  <a:srgbClr val="4F81BD"/>
                </a:solidFill>
                <a:latin typeface="Arial"/>
                <a:cs typeface="Arial"/>
              </a:rPr>
              <a:t>.</a:t>
            </a:r>
            <a:r>
              <a:rPr b="1" spc="-5" dirty="0">
                <a:solidFill>
                  <a:srgbClr val="4F81BD"/>
                </a:solidFill>
                <a:latin typeface="Arial"/>
                <a:cs typeface="Arial"/>
              </a:rPr>
              <a:t>8</a:t>
            </a:r>
            <a:r>
              <a:rPr b="1" spc="5" dirty="0">
                <a:solidFill>
                  <a:srgbClr val="4F81BD"/>
                </a:solidFill>
                <a:latin typeface="Arial"/>
                <a:cs typeface="Arial"/>
              </a:rPr>
              <a:t> </a:t>
            </a:r>
            <a:r>
              <a:rPr dirty="0">
                <a:solidFill>
                  <a:srgbClr val="4F81BD"/>
                </a:solidFill>
                <a:latin typeface="Wingdings"/>
                <a:cs typeface="Wingdings"/>
              </a:rPr>
              <a:t></a:t>
            </a:r>
            <a:r>
              <a:rPr spc="50" dirty="0">
                <a:solidFill>
                  <a:srgbClr val="4F81BD"/>
                </a:solidFill>
                <a:latin typeface="Times New Roman"/>
                <a:cs typeface="Times New Roman"/>
              </a:rPr>
              <a:t> </a:t>
            </a:r>
            <a:r>
              <a:rPr b="1" dirty="0">
                <a:solidFill>
                  <a:srgbClr val="4F81BD"/>
                </a:solidFill>
                <a:latin typeface="Arial"/>
                <a:cs typeface="Arial"/>
              </a:rPr>
              <a:t>u</a:t>
            </a:r>
            <a:r>
              <a:rPr b="1" spc="-10" dirty="0">
                <a:solidFill>
                  <a:srgbClr val="4F81BD"/>
                </a:solidFill>
                <a:latin typeface="Arial"/>
                <a:cs typeface="Arial"/>
              </a:rPr>
              <a:t>s</a:t>
            </a:r>
            <a:r>
              <a:rPr b="1" dirty="0">
                <a:solidFill>
                  <a:srgbClr val="4F81BD"/>
                </a:solidFill>
                <a:latin typeface="Arial"/>
                <a:cs typeface="Arial"/>
              </a:rPr>
              <a:t>u</a:t>
            </a:r>
            <a:r>
              <a:rPr b="1" spc="-10" dirty="0">
                <a:solidFill>
                  <a:srgbClr val="4F81BD"/>
                </a:solidFill>
                <a:latin typeface="Arial"/>
                <a:cs typeface="Arial"/>
              </a:rPr>
              <a:t>a</a:t>
            </a:r>
            <a:r>
              <a:rPr b="1" dirty="0">
                <a:solidFill>
                  <a:srgbClr val="4F81BD"/>
                </a:solidFill>
                <a:latin typeface="Arial"/>
                <a:cs typeface="Arial"/>
              </a:rPr>
              <a:t>ll</a:t>
            </a:r>
            <a:r>
              <a:rPr b="1" spc="-5" dirty="0">
                <a:solidFill>
                  <a:srgbClr val="4F81BD"/>
                </a:solidFill>
                <a:latin typeface="Arial"/>
                <a:cs typeface="Arial"/>
              </a:rPr>
              <a:t>y</a:t>
            </a:r>
            <a:r>
              <a:rPr b="1" spc="-15" dirty="0">
                <a:solidFill>
                  <a:srgbClr val="4F81BD"/>
                </a:solidFill>
                <a:latin typeface="Arial"/>
                <a:cs typeface="Arial"/>
              </a:rPr>
              <a:t> </a:t>
            </a:r>
            <a:r>
              <a:rPr b="1" dirty="0">
                <a:solidFill>
                  <a:srgbClr val="4F81BD"/>
                </a:solidFill>
                <a:latin typeface="Arial"/>
                <a:cs typeface="Arial"/>
              </a:rPr>
              <a:t>u</a:t>
            </a:r>
            <a:r>
              <a:rPr b="1" spc="-15" dirty="0">
                <a:solidFill>
                  <a:srgbClr val="4F81BD"/>
                </a:solidFill>
                <a:latin typeface="Arial"/>
                <a:cs typeface="Arial"/>
              </a:rPr>
              <a:t>s</a:t>
            </a:r>
            <a:r>
              <a:rPr b="1" spc="-5" dirty="0">
                <a:solidFill>
                  <a:srgbClr val="4F81BD"/>
                </a:solidFill>
                <a:latin typeface="Arial"/>
                <a:cs typeface="Arial"/>
              </a:rPr>
              <a:t>e </a:t>
            </a:r>
            <a:r>
              <a:rPr spc="200" dirty="0">
                <a:solidFill>
                  <a:srgbClr val="4F81BD"/>
                </a:solidFill>
                <a:latin typeface="Cambria Math"/>
                <a:cs typeface="Cambria Math"/>
              </a:rPr>
              <a:t>𝑝</a:t>
            </a:r>
            <a:r>
              <a:rPr spc="95" dirty="0">
                <a:solidFill>
                  <a:srgbClr val="4F81BD"/>
                </a:solidFill>
                <a:latin typeface="Cambria Math"/>
                <a:cs typeface="Cambria Math"/>
              </a:rPr>
              <a:t> </a:t>
            </a:r>
            <a:r>
              <a:rPr dirty="0">
                <a:solidFill>
                  <a:srgbClr val="4F81BD"/>
                </a:solidFill>
                <a:latin typeface="Cambria Math"/>
                <a:cs typeface="Cambria Math"/>
              </a:rPr>
              <a:t>=</a:t>
            </a:r>
            <a:r>
              <a:rPr spc="114" dirty="0">
                <a:solidFill>
                  <a:srgbClr val="4F81BD"/>
                </a:solidFill>
                <a:latin typeface="Cambria Math"/>
                <a:cs typeface="Cambria Math"/>
              </a:rPr>
              <a:t> </a:t>
            </a:r>
            <a:r>
              <a:rPr spc="-900" dirty="0">
                <a:solidFill>
                  <a:srgbClr val="4F81BD"/>
                </a:solidFill>
                <a:latin typeface="Cambria Math"/>
                <a:cs typeface="Cambria Math"/>
              </a:rPr>
              <a:t>𝟎𝟎</a:t>
            </a:r>
            <a:r>
              <a:rPr dirty="0">
                <a:solidFill>
                  <a:srgbClr val="4F81BD"/>
                </a:solidFill>
                <a:latin typeface="Cambria Math"/>
                <a:cs typeface="Cambria Math"/>
              </a:rPr>
              <a:t>.</a:t>
            </a:r>
            <a:r>
              <a:rPr spc="-105" dirty="0">
                <a:solidFill>
                  <a:srgbClr val="4F81BD"/>
                </a:solidFill>
                <a:latin typeface="Cambria Math"/>
                <a:cs typeface="Cambria Math"/>
              </a:rPr>
              <a:t> </a:t>
            </a:r>
            <a:r>
              <a:rPr spc="-900" dirty="0">
                <a:solidFill>
                  <a:srgbClr val="4F81BD"/>
                </a:solidFill>
                <a:latin typeface="Cambria Math"/>
                <a:cs typeface="Cambria Math"/>
              </a:rPr>
              <a:t>𝟓𝟓</a:t>
            </a:r>
            <a:endParaRPr dirty="0">
              <a:latin typeface="Cambria Math"/>
              <a:cs typeface="Cambria Math"/>
            </a:endParaRPr>
          </a:p>
          <a:p>
            <a:pPr marL="405765" indent="-393700">
              <a:spcBef>
                <a:spcPts val="930"/>
              </a:spcBef>
              <a:buAutoNum type="alphaLcParenBoth"/>
              <a:tabLst>
                <a:tab pos="406400" algn="l"/>
              </a:tabLst>
            </a:pPr>
            <a:r>
              <a:rPr sz="2000" b="1" dirty="0">
                <a:latin typeface="Arial"/>
                <a:cs typeface="Arial"/>
              </a:rPr>
              <a:t>fixed</a:t>
            </a:r>
            <a:r>
              <a:rPr sz="2000" b="1" spc="-40" dirty="0">
                <a:latin typeface="Arial"/>
                <a:cs typeface="Arial"/>
              </a:rPr>
              <a:t> </a:t>
            </a:r>
            <a:r>
              <a:rPr sz="2000" b="1" spc="-5" dirty="0">
                <a:latin typeface="Arial"/>
                <a:cs typeface="Arial"/>
              </a:rPr>
              <a:t>value</a:t>
            </a:r>
            <a:r>
              <a:rPr sz="2000" b="1" spc="-10" dirty="0">
                <a:latin typeface="Arial"/>
                <a:cs typeface="Arial"/>
              </a:rPr>
              <a:t> </a:t>
            </a:r>
            <a:r>
              <a:rPr sz="2000" b="1" dirty="0">
                <a:latin typeface="Arial"/>
                <a:cs typeface="Arial"/>
              </a:rPr>
              <a:t>of</a:t>
            </a:r>
            <a:r>
              <a:rPr sz="2000" b="1" spc="-35" dirty="0">
                <a:latin typeface="Arial"/>
                <a:cs typeface="Arial"/>
              </a:rPr>
              <a:t> </a:t>
            </a:r>
            <a:r>
              <a:rPr sz="2000" spc="135" dirty="0">
                <a:latin typeface="Cambria Math"/>
                <a:cs typeface="Cambria Math"/>
              </a:rPr>
              <a:t>𝑝𝑛</a:t>
            </a:r>
            <a:endParaRPr sz="2000" dirty="0">
              <a:latin typeface="Cambria Math"/>
              <a:cs typeface="Cambria Math"/>
            </a:endParaRPr>
          </a:p>
          <a:p>
            <a:pPr marL="469900" lvl="1" indent="-342900">
              <a:spcBef>
                <a:spcPts val="894"/>
              </a:spcBef>
              <a:buFont typeface="Arial MT"/>
              <a:buChar char="-"/>
              <a:tabLst>
                <a:tab pos="469265" algn="l"/>
                <a:tab pos="469900" algn="l"/>
              </a:tabLst>
            </a:pPr>
            <a:r>
              <a:rPr b="1" dirty="0">
                <a:solidFill>
                  <a:srgbClr val="4F81BD"/>
                </a:solidFill>
                <a:latin typeface="Arial"/>
                <a:cs typeface="Arial"/>
              </a:rPr>
              <a:t>Lower</a:t>
            </a:r>
            <a:r>
              <a:rPr b="1" spc="-40" dirty="0">
                <a:solidFill>
                  <a:srgbClr val="4F81BD"/>
                </a:solidFill>
                <a:latin typeface="Arial"/>
                <a:cs typeface="Arial"/>
              </a:rPr>
              <a:t> </a:t>
            </a:r>
            <a:r>
              <a:rPr b="1" spc="-10" dirty="0">
                <a:solidFill>
                  <a:srgbClr val="4F81BD"/>
                </a:solidFill>
                <a:latin typeface="Arial"/>
                <a:cs typeface="Arial"/>
              </a:rPr>
              <a:t>test</a:t>
            </a:r>
            <a:r>
              <a:rPr b="1" spc="15" dirty="0">
                <a:solidFill>
                  <a:srgbClr val="4F81BD"/>
                </a:solidFill>
                <a:latin typeface="Arial"/>
                <a:cs typeface="Arial"/>
              </a:rPr>
              <a:t> </a:t>
            </a:r>
            <a:r>
              <a:rPr b="1" spc="-5" dirty="0">
                <a:solidFill>
                  <a:srgbClr val="4F81BD"/>
                </a:solidFill>
                <a:latin typeface="Arial"/>
                <a:cs typeface="Arial"/>
              </a:rPr>
              <a:t>error</a:t>
            </a:r>
            <a:r>
              <a:rPr b="1" spc="5" dirty="0">
                <a:solidFill>
                  <a:srgbClr val="4F81BD"/>
                </a:solidFill>
                <a:latin typeface="Arial"/>
                <a:cs typeface="Arial"/>
              </a:rPr>
              <a:t> </a:t>
            </a:r>
            <a:r>
              <a:rPr b="1" dirty="0">
                <a:solidFill>
                  <a:srgbClr val="4F81BD"/>
                </a:solidFill>
                <a:latin typeface="Arial"/>
                <a:cs typeface="Arial"/>
              </a:rPr>
              <a:t>on</a:t>
            </a:r>
            <a:r>
              <a:rPr b="1" spc="-5" dirty="0">
                <a:solidFill>
                  <a:srgbClr val="4F81BD"/>
                </a:solidFill>
                <a:latin typeface="Arial"/>
                <a:cs typeface="Arial"/>
              </a:rPr>
              <a:t> low</a:t>
            </a:r>
            <a:r>
              <a:rPr b="1" spc="5" dirty="0">
                <a:solidFill>
                  <a:srgbClr val="4F81BD"/>
                </a:solidFill>
                <a:latin typeface="Arial"/>
                <a:cs typeface="Arial"/>
              </a:rPr>
              <a:t> </a:t>
            </a:r>
            <a:r>
              <a:rPr spc="110" dirty="0">
                <a:solidFill>
                  <a:srgbClr val="4F81BD"/>
                </a:solidFill>
                <a:latin typeface="Cambria Math"/>
                <a:cs typeface="Cambria Math"/>
              </a:rPr>
              <a:t>𝑝 </a:t>
            </a:r>
            <a:r>
              <a:rPr dirty="0">
                <a:solidFill>
                  <a:srgbClr val="4F81BD"/>
                </a:solidFill>
                <a:latin typeface="Wingdings"/>
                <a:cs typeface="Wingdings"/>
              </a:rPr>
              <a:t></a:t>
            </a:r>
            <a:r>
              <a:rPr spc="40" dirty="0">
                <a:solidFill>
                  <a:srgbClr val="4F81BD"/>
                </a:solidFill>
                <a:latin typeface="Times New Roman"/>
                <a:cs typeface="Times New Roman"/>
              </a:rPr>
              <a:t> </a:t>
            </a:r>
            <a:r>
              <a:rPr b="1" spc="-5" dirty="0">
                <a:solidFill>
                  <a:srgbClr val="4F81BD"/>
                </a:solidFill>
                <a:latin typeface="Arial"/>
                <a:cs typeface="Arial"/>
              </a:rPr>
              <a:t>increase</a:t>
            </a:r>
            <a:r>
              <a:rPr b="1" spc="10" dirty="0">
                <a:solidFill>
                  <a:srgbClr val="4F81BD"/>
                </a:solidFill>
                <a:latin typeface="Arial"/>
                <a:cs typeface="Arial"/>
              </a:rPr>
              <a:t> </a:t>
            </a:r>
            <a:r>
              <a:rPr b="1" spc="-5" dirty="0">
                <a:solidFill>
                  <a:srgbClr val="4F81BD"/>
                </a:solidFill>
                <a:latin typeface="Arial"/>
                <a:cs typeface="Arial"/>
              </a:rPr>
              <a:t>number</a:t>
            </a:r>
            <a:r>
              <a:rPr b="1" dirty="0">
                <a:solidFill>
                  <a:srgbClr val="4F81BD"/>
                </a:solidFill>
                <a:latin typeface="Arial"/>
                <a:cs typeface="Arial"/>
              </a:rPr>
              <a:t> of</a:t>
            </a:r>
            <a:r>
              <a:rPr b="1" spc="-10" dirty="0">
                <a:solidFill>
                  <a:srgbClr val="4F81BD"/>
                </a:solidFill>
                <a:latin typeface="Arial"/>
                <a:cs typeface="Arial"/>
              </a:rPr>
              <a:t> </a:t>
            </a:r>
            <a:r>
              <a:rPr b="1" spc="-5" dirty="0">
                <a:solidFill>
                  <a:srgbClr val="4F81BD"/>
                </a:solidFill>
                <a:latin typeface="Arial"/>
                <a:cs typeface="Arial"/>
              </a:rPr>
              <a:t>neurons </a:t>
            </a:r>
            <a:r>
              <a:rPr b="1" dirty="0">
                <a:solidFill>
                  <a:srgbClr val="4F81BD"/>
                </a:solidFill>
                <a:latin typeface="Arial"/>
                <a:cs typeface="Arial"/>
              </a:rPr>
              <a:t>for</a:t>
            </a:r>
            <a:r>
              <a:rPr b="1" spc="-10" dirty="0">
                <a:solidFill>
                  <a:srgbClr val="4F81BD"/>
                </a:solidFill>
                <a:latin typeface="Arial"/>
                <a:cs typeface="Arial"/>
              </a:rPr>
              <a:t> </a:t>
            </a:r>
            <a:r>
              <a:rPr b="1" spc="-5" dirty="0">
                <a:solidFill>
                  <a:srgbClr val="4F81BD"/>
                </a:solidFill>
                <a:latin typeface="Arial"/>
                <a:cs typeface="Arial"/>
              </a:rPr>
              <a:t>low</a:t>
            </a:r>
            <a:r>
              <a:rPr b="1" spc="5" dirty="0">
                <a:solidFill>
                  <a:srgbClr val="4F81BD"/>
                </a:solidFill>
                <a:latin typeface="Arial"/>
                <a:cs typeface="Arial"/>
              </a:rPr>
              <a:t> </a:t>
            </a:r>
            <a:r>
              <a:rPr spc="110" dirty="0">
                <a:solidFill>
                  <a:srgbClr val="4F81BD"/>
                </a:solidFill>
                <a:latin typeface="Cambria Math"/>
                <a:cs typeface="Cambria Math"/>
              </a:rPr>
              <a:t>𝑝</a:t>
            </a:r>
            <a:endParaRPr dirty="0">
              <a:latin typeface="Cambria Math"/>
              <a:cs typeface="Cambria Math"/>
            </a:endParaRPr>
          </a:p>
        </p:txBody>
      </p:sp>
      <p:pic>
        <p:nvPicPr>
          <p:cNvPr id="10" name="object 10"/>
          <p:cNvPicPr/>
          <p:nvPr/>
        </p:nvPicPr>
        <p:blipFill>
          <a:blip r:embed="rId2" cstate="print"/>
          <a:stretch>
            <a:fillRect/>
          </a:stretch>
        </p:blipFill>
        <p:spPr>
          <a:xfrm>
            <a:off x="1924998" y="3015273"/>
            <a:ext cx="7056901" cy="3349745"/>
          </a:xfrm>
          <a:prstGeom prst="rect">
            <a:avLst/>
          </a:prstGeom>
        </p:spPr>
      </p:pic>
      <p:sp>
        <p:nvSpPr>
          <p:cNvPr id="11" name="object 11"/>
          <p:cNvSpPr txBox="1">
            <a:spLocks noGrp="1"/>
          </p:cNvSpPr>
          <p:nvPr>
            <p:ph type="ftr" sz="quarter" idx="5"/>
          </p:nvPr>
        </p:nvSpPr>
        <p:spPr>
          <a:xfrm>
            <a:off x="6193406" y="6544171"/>
            <a:ext cx="869315" cy="255904"/>
          </a:xfrm>
          <a:prstGeom prst="rect">
            <a:avLst/>
          </a:prstGeom>
        </p:spPr>
        <p:txBody>
          <a:bodyPr vert="horz" wrap="square" lIns="0" tIns="0" rIns="0" bIns="0" rtlCol="0">
            <a:spAutoFit/>
          </a:bodyPr>
          <a:lstStyle>
            <a:defPPr>
              <a:defRPr lang="en-US"/>
            </a:defPPr>
            <a:lvl1pPr marL="0" algn="l" defTabSz="914400" rtl="0" eaLnBrk="1" latinLnBrk="0" hangingPunct="1">
              <a:defRPr sz="1600" b="1" i="1" kern="1200">
                <a:solidFill>
                  <a:schemeClr val="bg1"/>
                </a:solidFill>
                <a:latin typeface="Georgia"/>
                <a:ea typeface="+mn-ea"/>
                <a:cs typeface="Georgi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885"/>
              </a:lnSpc>
            </a:pPr>
            <a:r>
              <a:rPr lang="en-IN" spc="-5"/>
              <a:t>Inf</a:t>
            </a:r>
            <a:r>
              <a:rPr lang="en-IN"/>
              <a:t>o</a:t>
            </a:r>
            <a:r>
              <a:rPr lang="en-IN" spc="-10"/>
              <a:t>L</a:t>
            </a:r>
            <a:r>
              <a:rPr lang="en-IN" spc="-5"/>
              <a:t>ab</a:t>
            </a:r>
            <a:endParaRPr spc="-5" dirty="0"/>
          </a:p>
        </p:txBody>
      </p:sp>
      <p:sp>
        <p:nvSpPr>
          <p:cNvPr id="12" name="object 12"/>
          <p:cNvSpPr txBox="1">
            <a:spLocks noGrp="1"/>
          </p:cNvSpPr>
          <p:nvPr>
            <p:ph type="sldNum" sz="quarter" idx="7"/>
          </p:nvPr>
        </p:nvSpPr>
        <p:spPr>
          <a:xfrm>
            <a:off x="4291854" y="6549168"/>
            <a:ext cx="243839" cy="2286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chemeClr val="bg1"/>
                </a:solidFill>
                <a:latin typeface="Malgun Gothic"/>
                <a:ea typeface="+mn-ea"/>
                <a:cs typeface="Malgun Gothic"/>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204"/>
              </a:spcBef>
            </a:pPr>
            <a:fld id="{81D60167-4931-47E6-BA6A-407CBD079E47}" type="slidenum">
              <a:rPr lang="en-IN" smtClean="0"/>
              <a:pPr marL="38100">
                <a:spcBef>
                  <a:spcPts val="204"/>
                </a:spcBef>
              </a:pPr>
              <a:t>68</a:t>
            </a:fld>
            <a:endParaRPr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01099" y="0"/>
            <a:ext cx="6986015" cy="902207"/>
          </a:xfrm>
          <a:prstGeom prst="rect">
            <a:avLst/>
          </a:prstGeom>
        </p:spPr>
      </p:pic>
      <p:sp>
        <p:nvSpPr>
          <p:cNvPr id="3" name="object 3"/>
          <p:cNvSpPr txBox="1"/>
          <p:nvPr/>
        </p:nvSpPr>
        <p:spPr>
          <a:xfrm>
            <a:off x="1782251" y="185629"/>
            <a:ext cx="6474460" cy="513715"/>
          </a:xfrm>
          <a:prstGeom prst="rect">
            <a:avLst/>
          </a:prstGeom>
        </p:spPr>
        <p:txBody>
          <a:bodyPr vert="horz" wrap="square" lIns="0" tIns="12700" rIns="0" bIns="0" rtlCol="0">
            <a:spAutoFit/>
          </a:bodyPr>
          <a:lstStyle/>
          <a:p>
            <a:pPr marL="12700">
              <a:spcBef>
                <a:spcPts val="100"/>
              </a:spcBef>
            </a:pPr>
            <a:r>
              <a:rPr sz="3200" b="1" spc="-5" dirty="0">
                <a:solidFill>
                  <a:srgbClr val="004990"/>
                </a:solidFill>
                <a:latin typeface="Arial"/>
                <a:cs typeface="Arial"/>
              </a:rPr>
              <a:t>Effect</a:t>
            </a:r>
            <a:r>
              <a:rPr sz="3200" b="1" spc="-15" dirty="0">
                <a:solidFill>
                  <a:srgbClr val="004990"/>
                </a:solidFill>
                <a:latin typeface="Arial"/>
                <a:cs typeface="Arial"/>
              </a:rPr>
              <a:t> </a:t>
            </a:r>
            <a:r>
              <a:rPr sz="3200" b="1" spc="-5" dirty="0">
                <a:solidFill>
                  <a:srgbClr val="004990"/>
                </a:solidFill>
                <a:latin typeface="Arial"/>
                <a:cs typeface="Arial"/>
              </a:rPr>
              <a:t>of</a:t>
            </a:r>
            <a:r>
              <a:rPr sz="3200" b="1" spc="-15" dirty="0">
                <a:solidFill>
                  <a:srgbClr val="004990"/>
                </a:solidFill>
                <a:latin typeface="Arial"/>
                <a:cs typeface="Arial"/>
              </a:rPr>
              <a:t> </a:t>
            </a:r>
            <a:r>
              <a:rPr sz="3200" b="1" spc="-5" dirty="0">
                <a:solidFill>
                  <a:srgbClr val="004990"/>
                </a:solidFill>
                <a:latin typeface="Arial"/>
                <a:cs typeface="Arial"/>
              </a:rPr>
              <a:t>data</a:t>
            </a:r>
            <a:r>
              <a:rPr sz="3200" b="1" spc="-35" dirty="0">
                <a:solidFill>
                  <a:srgbClr val="004990"/>
                </a:solidFill>
                <a:latin typeface="Arial"/>
                <a:cs typeface="Arial"/>
              </a:rPr>
              <a:t> </a:t>
            </a:r>
            <a:r>
              <a:rPr sz="3200" b="1" spc="-10" dirty="0">
                <a:solidFill>
                  <a:srgbClr val="004990"/>
                </a:solidFill>
                <a:latin typeface="Arial"/>
                <a:cs typeface="Arial"/>
              </a:rPr>
              <a:t>set</a:t>
            </a:r>
            <a:r>
              <a:rPr sz="3200" b="1" spc="-5" dirty="0">
                <a:solidFill>
                  <a:srgbClr val="004990"/>
                </a:solidFill>
                <a:latin typeface="Arial"/>
                <a:cs typeface="Arial"/>
              </a:rPr>
              <a:t> size</a:t>
            </a:r>
            <a:r>
              <a:rPr sz="3200" b="1" spc="-15" dirty="0">
                <a:solidFill>
                  <a:srgbClr val="004990"/>
                </a:solidFill>
                <a:latin typeface="Arial"/>
                <a:cs typeface="Arial"/>
              </a:rPr>
              <a:t> </a:t>
            </a:r>
            <a:r>
              <a:rPr sz="3200" b="1" dirty="0">
                <a:solidFill>
                  <a:srgbClr val="004990"/>
                </a:solidFill>
                <a:latin typeface="Arial"/>
                <a:cs typeface="Arial"/>
              </a:rPr>
              <a:t>on</a:t>
            </a:r>
            <a:r>
              <a:rPr sz="3200" b="1" spc="-15" dirty="0">
                <a:solidFill>
                  <a:srgbClr val="004990"/>
                </a:solidFill>
                <a:latin typeface="Arial"/>
                <a:cs typeface="Arial"/>
              </a:rPr>
              <a:t> </a:t>
            </a:r>
            <a:r>
              <a:rPr sz="3200" b="1" spc="-5" dirty="0">
                <a:solidFill>
                  <a:srgbClr val="004990"/>
                </a:solidFill>
                <a:latin typeface="Arial"/>
                <a:cs typeface="Arial"/>
              </a:rPr>
              <a:t>Dropout</a:t>
            </a:r>
            <a:endParaRPr sz="3200">
              <a:latin typeface="Arial"/>
              <a:cs typeface="Arial"/>
            </a:endParaRPr>
          </a:p>
        </p:txBody>
      </p:sp>
      <p:sp>
        <p:nvSpPr>
          <p:cNvPr id="4" name="object 4"/>
          <p:cNvSpPr txBox="1"/>
          <p:nvPr/>
        </p:nvSpPr>
        <p:spPr>
          <a:xfrm>
            <a:off x="2116523" y="950932"/>
            <a:ext cx="5259070" cy="330835"/>
          </a:xfrm>
          <a:prstGeom prst="rect">
            <a:avLst/>
          </a:prstGeom>
        </p:spPr>
        <p:txBody>
          <a:bodyPr vert="horz" wrap="square" lIns="0" tIns="13335" rIns="0" bIns="0" rtlCol="0">
            <a:spAutoFit/>
          </a:bodyPr>
          <a:lstStyle/>
          <a:p>
            <a:pPr marL="12700">
              <a:spcBef>
                <a:spcPts val="105"/>
              </a:spcBef>
            </a:pPr>
            <a:r>
              <a:rPr sz="2000" b="1" dirty="0">
                <a:latin typeface="Arial"/>
                <a:cs typeface="Arial"/>
              </a:rPr>
              <a:t>Dropout</a:t>
            </a:r>
            <a:r>
              <a:rPr sz="2000" b="1" spc="-20" dirty="0">
                <a:latin typeface="Arial"/>
                <a:cs typeface="Arial"/>
              </a:rPr>
              <a:t> </a:t>
            </a:r>
            <a:r>
              <a:rPr sz="2000" b="1" spc="-5" dirty="0">
                <a:latin typeface="Arial"/>
                <a:cs typeface="Arial"/>
              </a:rPr>
              <a:t>is</a:t>
            </a:r>
            <a:r>
              <a:rPr sz="2000" b="1" spc="-15" dirty="0">
                <a:latin typeface="Arial"/>
                <a:cs typeface="Arial"/>
              </a:rPr>
              <a:t> </a:t>
            </a:r>
            <a:r>
              <a:rPr sz="2000" b="1" spc="-5" dirty="0">
                <a:latin typeface="Arial"/>
                <a:cs typeface="Arial"/>
              </a:rPr>
              <a:t>more</a:t>
            </a:r>
            <a:r>
              <a:rPr sz="2000" b="1" spc="-20" dirty="0">
                <a:latin typeface="Arial"/>
                <a:cs typeface="Arial"/>
              </a:rPr>
              <a:t> </a:t>
            </a:r>
            <a:r>
              <a:rPr sz="2000" b="1" dirty="0">
                <a:latin typeface="Arial"/>
                <a:cs typeface="Arial"/>
              </a:rPr>
              <a:t>powerful</a:t>
            </a:r>
            <a:r>
              <a:rPr sz="2000" b="1" spc="-45" dirty="0">
                <a:latin typeface="Arial"/>
                <a:cs typeface="Arial"/>
              </a:rPr>
              <a:t> </a:t>
            </a:r>
            <a:r>
              <a:rPr sz="2000" b="1" dirty="0">
                <a:latin typeface="Arial"/>
                <a:cs typeface="Arial"/>
              </a:rPr>
              <a:t>for</a:t>
            </a:r>
            <a:r>
              <a:rPr sz="2000" b="1" spc="-25" dirty="0">
                <a:latin typeface="Arial"/>
                <a:cs typeface="Arial"/>
              </a:rPr>
              <a:t> </a:t>
            </a:r>
            <a:r>
              <a:rPr sz="2000" b="1" dirty="0">
                <a:latin typeface="Arial"/>
                <a:cs typeface="Arial"/>
              </a:rPr>
              <a:t>larger</a:t>
            </a:r>
            <a:r>
              <a:rPr sz="2000" b="1" spc="-30" dirty="0">
                <a:latin typeface="Arial"/>
                <a:cs typeface="Arial"/>
              </a:rPr>
              <a:t> </a:t>
            </a:r>
            <a:r>
              <a:rPr sz="2000" b="1" dirty="0">
                <a:latin typeface="Arial"/>
                <a:cs typeface="Arial"/>
              </a:rPr>
              <a:t>dataset</a:t>
            </a:r>
            <a:endParaRPr sz="2000" dirty="0">
              <a:latin typeface="Arial"/>
              <a:cs typeface="Arial"/>
            </a:endParaRPr>
          </a:p>
        </p:txBody>
      </p:sp>
      <p:pic>
        <p:nvPicPr>
          <p:cNvPr id="6" name="object 6"/>
          <p:cNvPicPr/>
          <p:nvPr/>
        </p:nvPicPr>
        <p:blipFill>
          <a:blip r:embed="rId3" cstate="print"/>
          <a:stretch>
            <a:fillRect/>
          </a:stretch>
        </p:blipFill>
        <p:spPr>
          <a:xfrm>
            <a:off x="3011030" y="1612134"/>
            <a:ext cx="5991736" cy="4486169"/>
          </a:xfrm>
          <a:prstGeom prst="rect">
            <a:avLst/>
          </a:prstGeom>
        </p:spPr>
      </p:pic>
      <p:sp>
        <p:nvSpPr>
          <p:cNvPr id="7" name="object 7"/>
          <p:cNvSpPr txBox="1">
            <a:spLocks noGrp="1"/>
          </p:cNvSpPr>
          <p:nvPr>
            <p:ph type="ftr" sz="quarter" idx="5"/>
          </p:nvPr>
        </p:nvSpPr>
        <p:spPr>
          <a:xfrm>
            <a:off x="5562600" y="6417084"/>
            <a:ext cx="4114800" cy="243656"/>
          </a:xfrm>
          <a:prstGeom prst="rect">
            <a:avLst/>
          </a:prstGeom>
        </p:spPr>
        <p:txBody>
          <a:bodyPr vert="horz" wrap="square" lIns="0" tIns="0" rIns="0" bIns="0" rtlCol="0" anchor="ctr">
            <a:spAutoFit/>
          </a:bodyPr>
          <a:lstStyle/>
          <a:p>
            <a:pPr marL="12700">
              <a:lnSpc>
                <a:spcPts val="1885"/>
              </a:lnSpc>
            </a:pPr>
            <a:r>
              <a:rPr spc="-5" dirty="0"/>
              <a:t>Inf</a:t>
            </a:r>
            <a:r>
              <a:rPr dirty="0"/>
              <a:t>o</a:t>
            </a:r>
            <a:r>
              <a:rPr spc="-10" dirty="0"/>
              <a:t>L</a:t>
            </a:r>
            <a:r>
              <a:rPr spc="-5" dirty="0"/>
              <a:t>ab</a:t>
            </a:r>
          </a:p>
        </p:txBody>
      </p:sp>
      <p:sp>
        <p:nvSpPr>
          <p:cNvPr id="8" name="object 8"/>
          <p:cNvSpPr txBox="1">
            <a:spLocks noGrp="1"/>
          </p:cNvSpPr>
          <p:nvPr>
            <p:ph type="sldNum" sz="quarter" idx="7"/>
          </p:nvPr>
        </p:nvSpPr>
        <p:spPr>
          <a:xfrm>
            <a:off x="10134600" y="6418046"/>
            <a:ext cx="2743200" cy="241732"/>
          </a:xfrm>
          <a:prstGeom prst="rect">
            <a:avLst/>
          </a:prstGeom>
        </p:spPr>
        <p:txBody>
          <a:bodyPr vert="horz" wrap="square" lIns="0" tIns="26034" rIns="0" bIns="0" rtlCol="0" anchor="ctr">
            <a:spAutoFit/>
          </a:bodyPr>
          <a:lstStyle/>
          <a:p>
            <a:pPr marL="38100">
              <a:spcBef>
                <a:spcPts val="204"/>
              </a:spcBef>
            </a:pPr>
            <a:fld id="{81D60167-4931-47E6-BA6A-407CBD079E47}" type="slidenum">
              <a:rPr dirty="0"/>
              <a:pPr marL="38100">
                <a:spcBef>
                  <a:spcPts val="204"/>
                </a:spcBef>
              </a:pPr>
              <a:t>69</a:t>
            </a:fld>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9064" y="1241212"/>
            <a:ext cx="170687" cy="177800"/>
          </a:xfrm>
          <a:prstGeom prst="rect">
            <a:avLst/>
          </a:prstGeom>
        </p:spPr>
      </p:pic>
      <p:pic>
        <p:nvPicPr>
          <p:cNvPr id="3" name="object 3"/>
          <p:cNvPicPr/>
          <p:nvPr/>
        </p:nvPicPr>
        <p:blipFill>
          <a:blip r:embed="rId2" cstate="print"/>
          <a:stretch>
            <a:fillRect/>
          </a:stretch>
        </p:blipFill>
        <p:spPr>
          <a:xfrm>
            <a:off x="1909064" y="3802379"/>
            <a:ext cx="170687" cy="177800"/>
          </a:xfrm>
          <a:prstGeom prst="rect">
            <a:avLst/>
          </a:prstGeom>
        </p:spPr>
      </p:pic>
      <p:sp>
        <p:nvSpPr>
          <p:cNvPr id="4" name="object 4"/>
          <p:cNvSpPr txBox="1"/>
          <p:nvPr/>
        </p:nvSpPr>
        <p:spPr>
          <a:xfrm>
            <a:off x="2210180" y="3671125"/>
            <a:ext cx="6610350" cy="391160"/>
          </a:xfrm>
          <a:prstGeom prst="rect">
            <a:avLst/>
          </a:prstGeom>
        </p:spPr>
        <p:txBody>
          <a:bodyPr vert="horz" wrap="square" lIns="0" tIns="12700" rIns="0" bIns="0" rtlCol="0">
            <a:spAutoFit/>
          </a:bodyPr>
          <a:lstStyle/>
          <a:p>
            <a:pPr marL="12700">
              <a:spcBef>
                <a:spcPts val="100"/>
              </a:spcBef>
            </a:pPr>
            <a:r>
              <a:rPr sz="2400" b="1" spc="-5" dirty="0">
                <a:latin typeface="Arial"/>
                <a:cs typeface="Arial"/>
              </a:rPr>
              <a:t>Thus,</a:t>
            </a:r>
            <a:r>
              <a:rPr sz="2400" b="1" spc="-15" dirty="0">
                <a:latin typeface="Arial"/>
                <a:cs typeface="Arial"/>
              </a:rPr>
              <a:t> </a:t>
            </a:r>
            <a:r>
              <a:rPr sz="2400" b="1" spc="-5" dirty="0">
                <a:latin typeface="Arial"/>
                <a:cs typeface="Arial"/>
              </a:rPr>
              <a:t>L1</a:t>
            </a:r>
            <a:r>
              <a:rPr sz="2400" b="1" dirty="0">
                <a:latin typeface="Arial"/>
                <a:cs typeface="Arial"/>
              </a:rPr>
              <a:t> </a:t>
            </a:r>
            <a:r>
              <a:rPr sz="2400" b="1" spc="-5" dirty="0">
                <a:latin typeface="Arial"/>
                <a:cs typeface="Arial"/>
              </a:rPr>
              <a:t>norm</a:t>
            </a:r>
            <a:r>
              <a:rPr sz="2400" b="1" spc="-10" dirty="0">
                <a:latin typeface="Arial"/>
                <a:cs typeface="Arial"/>
              </a:rPr>
              <a:t> </a:t>
            </a:r>
            <a:r>
              <a:rPr sz="2400" b="1" spc="-5" dirty="0">
                <a:latin typeface="Arial"/>
                <a:cs typeface="Arial"/>
              </a:rPr>
              <a:t>and</a:t>
            </a:r>
            <a:r>
              <a:rPr sz="2400" b="1" spc="-10" dirty="0">
                <a:latin typeface="Arial"/>
                <a:cs typeface="Arial"/>
              </a:rPr>
              <a:t> </a:t>
            </a:r>
            <a:r>
              <a:rPr sz="2400" b="1" spc="-5" dirty="0">
                <a:latin typeface="Arial"/>
                <a:cs typeface="Arial"/>
              </a:rPr>
              <a:t>L2</a:t>
            </a:r>
            <a:r>
              <a:rPr sz="2400" b="1" dirty="0">
                <a:latin typeface="Arial"/>
                <a:cs typeface="Arial"/>
              </a:rPr>
              <a:t> </a:t>
            </a:r>
            <a:r>
              <a:rPr sz="2400" b="1" spc="-5" dirty="0">
                <a:latin typeface="Arial"/>
                <a:cs typeface="Arial"/>
              </a:rPr>
              <a:t>norm</a:t>
            </a:r>
            <a:r>
              <a:rPr sz="2400" b="1" spc="-20" dirty="0">
                <a:latin typeface="Arial"/>
                <a:cs typeface="Arial"/>
              </a:rPr>
              <a:t> </a:t>
            </a:r>
            <a:r>
              <a:rPr sz="2400" b="1" dirty="0">
                <a:latin typeface="Arial"/>
                <a:cs typeface="Arial"/>
              </a:rPr>
              <a:t>are</a:t>
            </a:r>
            <a:r>
              <a:rPr sz="2400" b="1" spc="-5" dirty="0">
                <a:latin typeface="Arial"/>
                <a:cs typeface="Arial"/>
              </a:rPr>
              <a:t> respectively </a:t>
            </a:r>
            <a:r>
              <a:rPr sz="2400" b="1" dirty="0">
                <a:latin typeface="Arial"/>
                <a:cs typeface="Arial"/>
              </a:rPr>
              <a:t>:</a:t>
            </a:r>
            <a:endParaRPr sz="2400">
              <a:latin typeface="Arial"/>
              <a:cs typeface="Arial"/>
            </a:endParaRPr>
          </a:p>
        </p:txBody>
      </p:sp>
      <p:sp>
        <p:nvSpPr>
          <p:cNvPr id="6" name="object 6"/>
          <p:cNvSpPr txBox="1">
            <a:spLocks noGrp="1"/>
          </p:cNvSpPr>
          <p:nvPr>
            <p:ph type="title"/>
          </p:nvPr>
        </p:nvSpPr>
        <p:spPr>
          <a:xfrm>
            <a:off x="1213475" y="278248"/>
            <a:ext cx="3566795" cy="513080"/>
          </a:xfrm>
          <a:prstGeom prst="rect">
            <a:avLst/>
          </a:prstGeom>
        </p:spPr>
        <p:txBody>
          <a:bodyPr vert="horz" wrap="square" lIns="0" tIns="12700" rIns="0" bIns="0" rtlCol="0" anchor="ctr">
            <a:spAutoFit/>
          </a:bodyPr>
          <a:lstStyle/>
          <a:p>
            <a:pPr marL="12700">
              <a:lnSpc>
                <a:spcPct val="100000"/>
              </a:lnSpc>
              <a:spcBef>
                <a:spcPts val="100"/>
              </a:spcBef>
            </a:pPr>
            <a:r>
              <a:rPr sz="3200" spc="-5" dirty="0">
                <a:solidFill>
                  <a:srgbClr val="004990"/>
                </a:solidFill>
              </a:rPr>
              <a:t>Norms</a:t>
            </a:r>
            <a:r>
              <a:rPr sz="3200" spc="-75" dirty="0">
                <a:solidFill>
                  <a:srgbClr val="004990"/>
                </a:solidFill>
              </a:rPr>
              <a:t> </a:t>
            </a:r>
            <a:r>
              <a:rPr sz="3200" spc="-5" dirty="0">
                <a:solidFill>
                  <a:srgbClr val="004990"/>
                </a:solidFill>
              </a:rPr>
              <a:t>(Definition)</a:t>
            </a:r>
            <a:endParaRPr sz="3200" dirty="0"/>
          </a:p>
        </p:txBody>
      </p:sp>
      <p:sp>
        <p:nvSpPr>
          <p:cNvPr id="7" name="object 7"/>
          <p:cNvSpPr/>
          <p:nvPr/>
        </p:nvSpPr>
        <p:spPr>
          <a:xfrm>
            <a:off x="7274158" y="4826906"/>
            <a:ext cx="23495" cy="277495"/>
          </a:xfrm>
          <a:custGeom>
            <a:avLst/>
            <a:gdLst/>
            <a:ahLst/>
            <a:cxnLst/>
            <a:rect l="l" t="t" r="r" b="b"/>
            <a:pathLst>
              <a:path w="23495" h="277495">
                <a:moveTo>
                  <a:pt x="22918" y="0"/>
                </a:moveTo>
                <a:lnTo>
                  <a:pt x="0" y="0"/>
                </a:lnTo>
                <a:lnTo>
                  <a:pt x="0" y="276969"/>
                </a:lnTo>
                <a:lnTo>
                  <a:pt x="22918" y="276969"/>
                </a:lnTo>
                <a:lnTo>
                  <a:pt x="22918" y="0"/>
                </a:lnTo>
                <a:close/>
              </a:path>
            </a:pathLst>
          </a:custGeom>
          <a:solidFill>
            <a:srgbClr val="000000"/>
          </a:solidFill>
        </p:spPr>
        <p:txBody>
          <a:bodyPr wrap="square" lIns="0" tIns="0" rIns="0" bIns="0" rtlCol="0"/>
          <a:lstStyle/>
          <a:p>
            <a:endParaRPr/>
          </a:p>
        </p:txBody>
      </p:sp>
      <p:sp>
        <p:nvSpPr>
          <p:cNvPr id="8" name="object 8"/>
          <p:cNvSpPr/>
          <p:nvPr/>
        </p:nvSpPr>
        <p:spPr>
          <a:xfrm>
            <a:off x="7001489" y="4826906"/>
            <a:ext cx="23495" cy="277495"/>
          </a:xfrm>
          <a:custGeom>
            <a:avLst/>
            <a:gdLst/>
            <a:ahLst/>
            <a:cxnLst/>
            <a:rect l="l" t="t" r="r" b="b"/>
            <a:pathLst>
              <a:path w="23495" h="277495">
                <a:moveTo>
                  <a:pt x="22918" y="0"/>
                </a:moveTo>
                <a:lnTo>
                  <a:pt x="0" y="0"/>
                </a:lnTo>
                <a:lnTo>
                  <a:pt x="0" y="276969"/>
                </a:lnTo>
                <a:lnTo>
                  <a:pt x="22918" y="276969"/>
                </a:lnTo>
                <a:lnTo>
                  <a:pt x="22918" y="0"/>
                </a:lnTo>
                <a:close/>
              </a:path>
            </a:pathLst>
          </a:custGeom>
          <a:solidFill>
            <a:srgbClr val="000000"/>
          </a:solidFill>
        </p:spPr>
        <p:txBody>
          <a:bodyPr wrap="square" lIns="0" tIns="0" rIns="0" bIns="0" rtlCol="0"/>
          <a:lstStyle/>
          <a:p>
            <a:endParaRPr/>
          </a:p>
        </p:txBody>
      </p:sp>
      <p:sp>
        <p:nvSpPr>
          <p:cNvPr id="12" name="object 12"/>
          <p:cNvSpPr/>
          <p:nvPr/>
        </p:nvSpPr>
        <p:spPr>
          <a:xfrm>
            <a:off x="3121304" y="4699906"/>
            <a:ext cx="23495" cy="277495"/>
          </a:xfrm>
          <a:custGeom>
            <a:avLst/>
            <a:gdLst/>
            <a:ahLst/>
            <a:cxnLst/>
            <a:rect l="l" t="t" r="r" b="b"/>
            <a:pathLst>
              <a:path w="23494" h="277495">
                <a:moveTo>
                  <a:pt x="22919" y="0"/>
                </a:moveTo>
                <a:lnTo>
                  <a:pt x="0" y="0"/>
                </a:lnTo>
                <a:lnTo>
                  <a:pt x="0" y="276969"/>
                </a:lnTo>
                <a:lnTo>
                  <a:pt x="22919" y="276969"/>
                </a:lnTo>
                <a:lnTo>
                  <a:pt x="22919" y="0"/>
                </a:lnTo>
                <a:close/>
              </a:path>
            </a:pathLst>
          </a:custGeom>
          <a:solidFill>
            <a:srgbClr val="000000"/>
          </a:solidFill>
        </p:spPr>
        <p:txBody>
          <a:bodyPr wrap="square" lIns="0" tIns="0" rIns="0" bIns="0" rtlCol="0"/>
          <a:lstStyle/>
          <a:p>
            <a:endParaRPr/>
          </a:p>
        </p:txBody>
      </p:sp>
      <p:sp>
        <p:nvSpPr>
          <p:cNvPr id="13" name="object 13"/>
          <p:cNvSpPr/>
          <p:nvPr/>
        </p:nvSpPr>
        <p:spPr>
          <a:xfrm>
            <a:off x="2848635" y="4699906"/>
            <a:ext cx="23495" cy="277495"/>
          </a:xfrm>
          <a:custGeom>
            <a:avLst/>
            <a:gdLst/>
            <a:ahLst/>
            <a:cxnLst/>
            <a:rect l="l" t="t" r="r" b="b"/>
            <a:pathLst>
              <a:path w="23494" h="277495">
                <a:moveTo>
                  <a:pt x="22919" y="0"/>
                </a:moveTo>
                <a:lnTo>
                  <a:pt x="0" y="0"/>
                </a:lnTo>
                <a:lnTo>
                  <a:pt x="0" y="276969"/>
                </a:lnTo>
                <a:lnTo>
                  <a:pt x="22919" y="276969"/>
                </a:lnTo>
                <a:lnTo>
                  <a:pt x="22919" y="0"/>
                </a:lnTo>
                <a:close/>
              </a:path>
            </a:pathLst>
          </a:custGeom>
          <a:solidFill>
            <a:srgbClr val="000000"/>
          </a:solidFill>
        </p:spPr>
        <p:txBody>
          <a:bodyPr wrap="square" lIns="0" tIns="0" rIns="0" bIns="0" rtlCol="0"/>
          <a:lstStyle/>
          <a:p>
            <a:endParaRPr/>
          </a:p>
        </p:txBody>
      </p:sp>
      <p:sp>
        <p:nvSpPr>
          <p:cNvPr id="15" name="object 15"/>
          <p:cNvSpPr/>
          <p:nvPr/>
        </p:nvSpPr>
        <p:spPr>
          <a:xfrm>
            <a:off x="5209252" y="2135249"/>
            <a:ext cx="23495" cy="277495"/>
          </a:xfrm>
          <a:custGeom>
            <a:avLst/>
            <a:gdLst/>
            <a:ahLst/>
            <a:cxnLst/>
            <a:rect l="l" t="t" r="r" b="b"/>
            <a:pathLst>
              <a:path w="23495" h="277494">
                <a:moveTo>
                  <a:pt x="22919" y="0"/>
                </a:moveTo>
                <a:lnTo>
                  <a:pt x="0" y="0"/>
                </a:lnTo>
                <a:lnTo>
                  <a:pt x="0" y="276969"/>
                </a:lnTo>
                <a:lnTo>
                  <a:pt x="22919" y="276969"/>
                </a:lnTo>
                <a:lnTo>
                  <a:pt x="22919" y="0"/>
                </a:lnTo>
                <a:close/>
              </a:path>
            </a:pathLst>
          </a:custGeom>
          <a:solidFill>
            <a:srgbClr val="000000"/>
          </a:solidFill>
        </p:spPr>
        <p:txBody>
          <a:bodyPr wrap="square" lIns="0" tIns="0" rIns="0" bIns="0" rtlCol="0"/>
          <a:lstStyle/>
          <a:p>
            <a:endParaRPr/>
          </a:p>
        </p:txBody>
      </p:sp>
      <p:sp>
        <p:nvSpPr>
          <p:cNvPr id="16" name="object 16"/>
          <p:cNvSpPr/>
          <p:nvPr/>
        </p:nvSpPr>
        <p:spPr>
          <a:xfrm>
            <a:off x="4936583" y="2135249"/>
            <a:ext cx="23495" cy="277495"/>
          </a:xfrm>
          <a:custGeom>
            <a:avLst/>
            <a:gdLst/>
            <a:ahLst/>
            <a:cxnLst/>
            <a:rect l="l" t="t" r="r" b="b"/>
            <a:pathLst>
              <a:path w="23495" h="277494">
                <a:moveTo>
                  <a:pt x="22919" y="0"/>
                </a:moveTo>
                <a:lnTo>
                  <a:pt x="0" y="0"/>
                </a:lnTo>
                <a:lnTo>
                  <a:pt x="0" y="276969"/>
                </a:lnTo>
                <a:lnTo>
                  <a:pt x="22919" y="276969"/>
                </a:lnTo>
                <a:lnTo>
                  <a:pt x="22919" y="0"/>
                </a:lnTo>
                <a:close/>
              </a:path>
            </a:pathLst>
          </a:custGeom>
          <a:solidFill>
            <a:srgbClr val="000000"/>
          </a:solidFill>
        </p:spPr>
        <p:txBody>
          <a:bodyPr wrap="square" lIns="0" tIns="0" rIns="0" bIns="0" rtlCol="0"/>
          <a:lstStyle/>
          <a:p>
            <a:endParaRPr/>
          </a:p>
        </p:txBody>
      </p:sp>
      <p:sp>
        <p:nvSpPr>
          <p:cNvPr id="17" name="object 17"/>
          <p:cNvSpPr txBox="1"/>
          <p:nvPr/>
        </p:nvSpPr>
        <p:spPr>
          <a:xfrm>
            <a:off x="2197481" y="1109980"/>
            <a:ext cx="5230495" cy="1349087"/>
          </a:xfrm>
          <a:prstGeom prst="rect">
            <a:avLst/>
          </a:prstGeom>
        </p:spPr>
        <p:txBody>
          <a:bodyPr vert="horz" wrap="square" lIns="0" tIns="12700" rIns="0" bIns="0" rtlCol="0">
            <a:spAutoFit/>
          </a:bodyPr>
          <a:lstStyle/>
          <a:p>
            <a:pPr marL="25400">
              <a:spcBef>
                <a:spcPts val="100"/>
              </a:spcBef>
            </a:pPr>
            <a:r>
              <a:rPr lang="en-IN" sz="2400" b="1" dirty="0">
                <a:latin typeface="Arial"/>
                <a:cs typeface="Arial"/>
              </a:rPr>
              <a:t>A</a:t>
            </a:r>
            <a:r>
              <a:rPr lang="en-IN" sz="2400" b="1" spc="-95" dirty="0">
                <a:latin typeface="Arial"/>
                <a:cs typeface="Arial"/>
              </a:rPr>
              <a:t> </a:t>
            </a:r>
            <a:r>
              <a:rPr lang="en-IN" sz="2400" b="1" spc="-5" dirty="0">
                <a:latin typeface="Arial"/>
                <a:cs typeface="Arial"/>
              </a:rPr>
              <a:t>way </a:t>
            </a:r>
            <a:r>
              <a:rPr lang="en-IN" sz="2400" b="1" dirty="0">
                <a:latin typeface="Arial"/>
                <a:cs typeface="Arial"/>
              </a:rPr>
              <a:t>to</a:t>
            </a:r>
            <a:r>
              <a:rPr lang="en-IN" sz="2400" b="1" spc="-10" dirty="0">
                <a:latin typeface="Arial"/>
                <a:cs typeface="Arial"/>
              </a:rPr>
              <a:t> </a:t>
            </a:r>
            <a:r>
              <a:rPr lang="en-IN" sz="2400" b="1" spc="-5" dirty="0">
                <a:latin typeface="Arial"/>
                <a:cs typeface="Arial"/>
              </a:rPr>
              <a:t>measure the size of vector</a:t>
            </a:r>
            <a:endParaRPr lang="en-IN" sz="2400" dirty="0">
              <a:latin typeface="Arial"/>
              <a:cs typeface="Arial"/>
            </a:endParaRPr>
          </a:p>
          <a:p>
            <a:pPr>
              <a:spcBef>
                <a:spcPts val="35"/>
              </a:spcBef>
            </a:pPr>
            <a:endParaRPr lang="en-IN" sz="2200" dirty="0">
              <a:latin typeface="Arial"/>
              <a:cs typeface="Arial"/>
            </a:endParaRPr>
          </a:p>
          <a:p>
            <a:pPr marR="45720" algn="r">
              <a:lnSpc>
                <a:spcPts val="2000"/>
              </a:lnSpc>
            </a:pPr>
            <a:endParaRPr lang="en-IN" sz="1750" dirty="0">
              <a:latin typeface="Cambria Math"/>
              <a:cs typeface="Cambria Math"/>
            </a:endParaRPr>
          </a:p>
          <a:p>
            <a:pPr marR="1136015" algn="r">
              <a:spcBef>
                <a:spcPts val="830"/>
              </a:spcBef>
            </a:pPr>
            <a:endParaRPr sz="1750" dirty="0">
              <a:latin typeface="Cambria Math"/>
              <a:cs typeface="Cambria Math"/>
            </a:endParaRPr>
          </a:p>
        </p:txBody>
      </p:sp>
      <p:sp>
        <p:nvSpPr>
          <p:cNvPr id="18" name="object 18"/>
          <p:cNvSpPr txBox="1">
            <a:spLocks noGrp="1"/>
          </p:cNvSpPr>
          <p:nvPr>
            <p:ph type="ftr" sz="quarter" idx="5"/>
          </p:nvPr>
        </p:nvSpPr>
        <p:spPr>
          <a:xfrm>
            <a:off x="6193600" y="6541868"/>
            <a:ext cx="870584" cy="256540"/>
          </a:xfrm>
          <a:prstGeom prst="rect">
            <a:avLst/>
          </a:prstGeom>
        </p:spPr>
        <p:txBody>
          <a:bodyPr vert="horz" wrap="square" lIns="0" tIns="0" rIns="0" bIns="0" rtlCol="0">
            <a:spAutoFit/>
          </a:bodyPr>
          <a:lstStyle>
            <a:defPPr>
              <a:defRPr lang="en-US"/>
            </a:defPPr>
            <a:lvl1pPr marL="0" algn="l" defTabSz="914400" rtl="0" eaLnBrk="1" latinLnBrk="0" hangingPunct="1">
              <a:defRPr sz="1600" b="1" i="1" kern="1200">
                <a:solidFill>
                  <a:schemeClr val="bg1"/>
                </a:solidFill>
                <a:latin typeface="Georgia"/>
                <a:ea typeface="+mn-ea"/>
                <a:cs typeface="Georgi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885"/>
              </a:lnSpc>
            </a:pPr>
            <a:r>
              <a:rPr lang="en-IN" spc="-5"/>
              <a:t>InfoLab</a:t>
            </a:r>
            <a:endParaRPr spc="-5" dirty="0"/>
          </a:p>
        </p:txBody>
      </p:sp>
      <p:sp>
        <p:nvSpPr>
          <p:cNvPr id="19" name="object 19"/>
          <p:cNvSpPr txBox="1">
            <a:spLocks noGrp="1"/>
          </p:cNvSpPr>
          <p:nvPr>
            <p:ph type="sldNum" sz="quarter" idx="7"/>
          </p:nvPr>
        </p:nvSpPr>
        <p:spPr>
          <a:xfrm>
            <a:off x="4278138" y="6587087"/>
            <a:ext cx="273685" cy="203200"/>
          </a:xfrm>
          <a:prstGeom prst="rect">
            <a:avLst/>
          </a:prstGeom>
        </p:spPr>
        <p:txBody>
          <a:bodyPr vert="horz" wrap="square" lIns="0" tIns="0" rIns="0" bIns="0" rtlCol="0">
            <a:spAutoFit/>
          </a:bodyPr>
          <a:lstStyle>
            <a:defPPr>
              <a:defRPr lang="en-US"/>
            </a:defPPr>
            <a:lvl1pPr marL="0" algn="l" defTabSz="914400" rtl="0" eaLnBrk="1" latinLnBrk="0" hangingPunct="1">
              <a:defRPr sz="1400" b="1"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460"/>
              </a:lnSpc>
            </a:pPr>
            <a:fld id="{81D60167-4931-47E6-BA6A-407CBD079E47}" type="slidenum">
              <a:rPr lang="en-IN" smtClean="0"/>
              <a:pPr marL="38100">
                <a:lnSpc>
                  <a:spcPts val="1460"/>
                </a:lnSpc>
              </a:pPr>
              <a:t>7</a:t>
            </a:fld>
            <a:endParaRPr dirty="0"/>
          </a:p>
        </p:txBody>
      </p:sp>
      <p:pic>
        <p:nvPicPr>
          <p:cNvPr id="21" name="Picture 20">
            <a:extLst>
              <a:ext uri="{FF2B5EF4-FFF2-40B4-BE49-F238E27FC236}">
                <a16:creationId xmlns:a16="http://schemas.microsoft.com/office/drawing/2014/main" id="{62C844F4-9282-43F9-BAAA-3D787E6B610A}"/>
              </a:ext>
            </a:extLst>
          </p:cNvPr>
          <p:cNvPicPr>
            <a:picLocks noChangeAspect="1"/>
          </p:cNvPicPr>
          <p:nvPr/>
        </p:nvPicPr>
        <p:blipFill>
          <a:blip r:embed="rId3"/>
          <a:stretch>
            <a:fillRect/>
          </a:stretch>
        </p:blipFill>
        <p:spPr>
          <a:xfrm>
            <a:off x="4778152" y="1908526"/>
            <a:ext cx="2575775" cy="1147864"/>
          </a:xfrm>
          <a:prstGeom prst="rect">
            <a:avLst/>
          </a:prstGeom>
        </p:spPr>
      </p:pic>
      <p:pic>
        <p:nvPicPr>
          <p:cNvPr id="23" name="Picture 22">
            <a:extLst>
              <a:ext uri="{FF2B5EF4-FFF2-40B4-BE49-F238E27FC236}">
                <a16:creationId xmlns:a16="http://schemas.microsoft.com/office/drawing/2014/main" id="{619527F7-3058-4FD0-BAB1-3951BECA61A3}"/>
              </a:ext>
            </a:extLst>
          </p:cNvPr>
          <p:cNvPicPr>
            <a:picLocks noChangeAspect="1"/>
          </p:cNvPicPr>
          <p:nvPr/>
        </p:nvPicPr>
        <p:blipFill>
          <a:blip r:embed="rId4"/>
          <a:stretch>
            <a:fillRect/>
          </a:stretch>
        </p:blipFill>
        <p:spPr>
          <a:xfrm>
            <a:off x="2197481" y="4313218"/>
            <a:ext cx="6156101" cy="1582366"/>
          </a:xfrm>
          <a:prstGeom prst="rect">
            <a:avLst/>
          </a:prstGeom>
        </p:spPr>
      </p:pic>
    </p:spTree>
    <p:extLst>
      <p:ext uri="{BB962C8B-B14F-4D97-AF65-F5344CB8AC3E}">
        <p14:creationId xmlns:p14="http://schemas.microsoft.com/office/powerpoint/2010/main" val="12822341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331019" y="2584036"/>
            <a:ext cx="5422900" cy="696595"/>
          </a:xfrm>
          <a:prstGeom prst="rect">
            <a:avLst/>
          </a:prstGeom>
        </p:spPr>
        <p:txBody>
          <a:bodyPr vert="horz" wrap="square" lIns="0" tIns="13335" rIns="0" bIns="0" rtlCol="0" anchor="ctr">
            <a:spAutoFit/>
          </a:bodyPr>
          <a:lstStyle/>
          <a:p>
            <a:pPr marL="12700">
              <a:lnSpc>
                <a:spcPct val="100000"/>
              </a:lnSpc>
              <a:spcBef>
                <a:spcPts val="105"/>
              </a:spcBef>
            </a:pPr>
            <a:r>
              <a:rPr i="1" dirty="0">
                <a:solidFill>
                  <a:srgbClr val="004990"/>
                </a:solidFill>
                <a:latin typeface="Arial"/>
                <a:cs typeface="Arial"/>
              </a:rPr>
              <a:t>Adversarial</a:t>
            </a:r>
            <a:r>
              <a:rPr i="1" spc="-50" dirty="0">
                <a:solidFill>
                  <a:srgbClr val="004990"/>
                </a:solidFill>
                <a:latin typeface="Arial"/>
                <a:cs typeface="Arial"/>
              </a:rPr>
              <a:t> </a:t>
            </a:r>
            <a:r>
              <a:rPr i="1" spc="-15" dirty="0">
                <a:solidFill>
                  <a:srgbClr val="004990"/>
                </a:solidFill>
                <a:latin typeface="Arial"/>
                <a:cs typeface="Arial"/>
              </a:rPr>
              <a:t>Training</a:t>
            </a:r>
            <a:endParaRPr>
              <a:latin typeface="Arial"/>
              <a:cs typeface="Arial"/>
            </a:endParaRPr>
          </a:p>
        </p:txBody>
      </p:sp>
      <p:sp>
        <p:nvSpPr>
          <p:cNvPr id="5" name="object 5"/>
          <p:cNvSpPr txBox="1">
            <a:spLocks noGrp="1"/>
          </p:cNvSpPr>
          <p:nvPr>
            <p:ph type="ftr" sz="quarter" idx="5"/>
          </p:nvPr>
        </p:nvSpPr>
        <p:spPr>
          <a:xfrm>
            <a:off x="6193406" y="6544171"/>
            <a:ext cx="869315" cy="255904"/>
          </a:xfrm>
          <a:prstGeom prst="rect">
            <a:avLst/>
          </a:prstGeom>
        </p:spPr>
        <p:txBody>
          <a:bodyPr vert="horz" wrap="square" lIns="0" tIns="0" rIns="0" bIns="0" rtlCol="0">
            <a:spAutoFit/>
          </a:bodyPr>
          <a:lstStyle>
            <a:defPPr>
              <a:defRPr lang="en-US"/>
            </a:defPPr>
            <a:lvl1pPr marL="0" algn="l" defTabSz="914400" rtl="0" eaLnBrk="1" latinLnBrk="0" hangingPunct="1">
              <a:defRPr sz="1600" b="1" i="1" kern="1200">
                <a:solidFill>
                  <a:schemeClr val="bg1"/>
                </a:solidFill>
                <a:latin typeface="Georgia"/>
                <a:ea typeface="+mn-ea"/>
                <a:cs typeface="Georgi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885"/>
              </a:lnSpc>
            </a:pPr>
            <a:r>
              <a:rPr lang="en-IN" spc="-5"/>
              <a:t>Inf</a:t>
            </a:r>
            <a:r>
              <a:rPr lang="en-IN"/>
              <a:t>o</a:t>
            </a:r>
            <a:r>
              <a:rPr lang="en-IN" spc="-10"/>
              <a:t>L</a:t>
            </a:r>
            <a:r>
              <a:rPr lang="en-IN" spc="-5"/>
              <a:t>ab</a:t>
            </a:r>
            <a:endParaRPr spc="-5" dirty="0"/>
          </a:p>
        </p:txBody>
      </p:sp>
      <p:sp>
        <p:nvSpPr>
          <p:cNvPr id="6" name="object 6"/>
          <p:cNvSpPr txBox="1">
            <a:spLocks noGrp="1"/>
          </p:cNvSpPr>
          <p:nvPr>
            <p:ph type="sldNum" sz="quarter" idx="7"/>
          </p:nvPr>
        </p:nvSpPr>
        <p:spPr>
          <a:xfrm>
            <a:off x="4291854" y="6549168"/>
            <a:ext cx="243839" cy="2286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chemeClr val="bg1"/>
                </a:solidFill>
                <a:latin typeface="Malgun Gothic"/>
                <a:ea typeface="+mn-ea"/>
                <a:cs typeface="Malgun Gothic"/>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204"/>
              </a:spcBef>
            </a:pPr>
            <a:fld id="{81D60167-4931-47E6-BA6A-407CBD079E47}" type="slidenum">
              <a:rPr lang="en-IN" smtClean="0"/>
              <a:pPr marL="38100">
                <a:spcBef>
                  <a:spcPts val="204"/>
                </a:spcBef>
              </a:pPr>
              <a:t>70</a:t>
            </a:fld>
            <a:endParaRPr dirty="0"/>
          </a:p>
        </p:txBody>
      </p:sp>
      <p:sp>
        <p:nvSpPr>
          <p:cNvPr id="4" name="object 4"/>
          <p:cNvSpPr txBox="1"/>
          <p:nvPr/>
        </p:nvSpPr>
        <p:spPr>
          <a:xfrm>
            <a:off x="1710244" y="5908767"/>
            <a:ext cx="7874000" cy="438150"/>
          </a:xfrm>
          <a:prstGeom prst="rect">
            <a:avLst/>
          </a:prstGeom>
        </p:spPr>
        <p:txBody>
          <a:bodyPr vert="horz" wrap="square" lIns="0" tIns="12700" rIns="0" bIns="0" rtlCol="0">
            <a:spAutoFit/>
          </a:bodyPr>
          <a:lstStyle/>
          <a:p>
            <a:pPr marL="12700">
              <a:lnSpc>
                <a:spcPts val="1055"/>
              </a:lnSpc>
              <a:spcBef>
                <a:spcPts val="100"/>
              </a:spcBef>
            </a:pPr>
            <a:r>
              <a:rPr sz="900" spc="-5" dirty="0">
                <a:latin typeface="Malgun Gothic"/>
                <a:cs typeface="Malgun Gothic"/>
              </a:rPr>
              <a:t>References:</a:t>
            </a:r>
            <a:endParaRPr sz="900">
              <a:latin typeface="Malgun Gothic"/>
              <a:cs typeface="Malgun Gothic"/>
            </a:endParaRPr>
          </a:p>
          <a:p>
            <a:pPr marL="186055" indent="-173990">
              <a:lnSpc>
                <a:spcPts val="1085"/>
              </a:lnSpc>
              <a:buAutoNum type="arabicPlain"/>
              <a:tabLst>
                <a:tab pos="186690" algn="l"/>
              </a:tabLst>
            </a:pPr>
            <a:r>
              <a:rPr sz="900" spc="-5" dirty="0">
                <a:latin typeface="Malgun Gothic"/>
                <a:cs typeface="Malgun Gothic"/>
              </a:rPr>
              <a:t>Goodfellow,</a:t>
            </a:r>
            <a:r>
              <a:rPr sz="900" spc="20" dirty="0">
                <a:latin typeface="Malgun Gothic"/>
                <a:cs typeface="Malgun Gothic"/>
              </a:rPr>
              <a:t> </a:t>
            </a:r>
            <a:r>
              <a:rPr sz="900" spc="-5" dirty="0">
                <a:latin typeface="Malgun Gothic"/>
                <a:cs typeface="Malgun Gothic"/>
              </a:rPr>
              <a:t>Ian J.,</a:t>
            </a:r>
            <a:r>
              <a:rPr sz="900" spc="10" dirty="0">
                <a:latin typeface="Malgun Gothic"/>
                <a:cs typeface="Malgun Gothic"/>
              </a:rPr>
              <a:t> </a:t>
            </a:r>
            <a:r>
              <a:rPr sz="900" spc="-5" dirty="0">
                <a:latin typeface="Malgun Gothic"/>
                <a:cs typeface="Malgun Gothic"/>
              </a:rPr>
              <a:t>Jonathon</a:t>
            </a:r>
            <a:r>
              <a:rPr sz="900" spc="25" dirty="0">
                <a:latin typeface="Malgun Gothic"/>
                <a:cs typeface="Malgun Gothic"/>
              </a:rPr>
              <a:t> </a:t>
            </a:r>
            <a:r>
              <a:rPr sz="900" spc="-5" dirty="0">
                <a:latin typeface="Malgun Gothic"/>
                <a:cs typeface="Malgun Gothic"/>
              </a:rPr>
              <a:t>Shlens,</a:t>
            </a:r>
            <a:r>
              <a:rPr sz="900" spc="35" dirty="0">
                <a:latin typeface="Malgun Gothic"/>
                <a:cs typeface="Malgun Gothic"/>
              </a:rPr>
              <a:t> </a:t>
            </a:r>
            <a:r>
              <a:rPr sz="900" spc="-5" dirty="0">
                <a:latin typeface="Malgun Gothic"/>
                <a:cs typeface="Malgun Gothic"/>
              </a:rPr>
              <a:t>and</a:t>
            </a:r>
            <a:r>
              <a:rPr sz="900" spc="15" dirty="0">
                <a:latin typeface="Malgun Gothic"/>
                <a:cs typeface="Malgun Gothic"/>
              </a:rPr>
              <a:t> </a:t>
            </a:r>
            <a:r>
              <a:rPr sz="900" spc="-5" dirty="0">
                <a:latin typeface="Malgun Gothic"/>
                <a:cs typeface="Malgun Gothic"/>
              </a:rPr>
              <a:t>Christian</a:t>
            </a:r>
            <a:r>
              <a:rPr sz="900" spc="10" dirty="0">
                <a:latin typeface="Malgun Gothic"/>
                <a:cs typeface="Malgun Gothic"/>
              </a:rPr>
              <a:t> </a:t>
            </a:r>
            <a:r>
              <a:rPr sz="900" spc="-5" dirty="0">
                <a:latin typeface="Malgun Gothic"/>
                <a:cs typeface="Malgun Gothic"/>
              </a:rPr>
              <a:t>Szegedy.</a:t>
            </a:r>
            <a:r>
              <a:rPr sz="900" dirty="0">
                <a:latin typeface="Malgun Gothic"/>
                <a:cs typeface="Malgun Gothic"/>
              </a:rPr>
              <a:t> </a:t>
            </a:r>
            <a:r>
              <a:rPr sz="900" spc="-5" dirty="0">
                <a:latin typeface="Malgun Gothic"/>
                <a:cs typeface="Malgun Gothic"/>
              </a:rPr>
              <a:t>"Explaining</a:t>
            </a:r>
            <a:r>
              <a:rPr sz="900" spc="15" dirty="0">
                <a:latin typeface="Malgun Gothic"/>
                <a:cs typeface="Malgun Gothic"/>
              </a:rPr>
              <a:t> </a:t>
            </a:r>
            <a:r>
              <a:rPr sz="900" spc="-5" dirty="0">
                <a:latin typeface="Malgun Gothic"/>
                <a:cs typeface="Malgun Gothic"/>
              </a:rPr>
              <a:t>and</a:t>
            </a:r>
            <a:r>
              <a:rPr sz="900" spc="15" dirty="0">
                <a:latin typeface="Malgun Gothic"/>
                <a:cs typeface="Malgun Gothic"/>
              </a:rPr>
              <a:t> </a:t>
            </a:r>
            <a:r>
              <a:rPr sz="900" spc="-5" dirty="0">
                <a:latin typeface="Malgun Gothic"/>
                <a:cs typeface="Malgun Gothic"/>
              </a:rPr>
              <a:t>harnessing</a:t>
            </a:r>
            <a:r>
              <a:rPr sz="900" spc="25" dirty="0">
                <a:latin typeface="Malgun Gothic"/>
                <a:cs typeface="Malgun Gothic"/>
              </a:rPr>
              <a:t> </a:t>
            </a:r>
            <a:r>
              <a:rPr sz="900" spc="-5" dirty="0">
                <a:latin typeface="Malgun Gothic"/>
                <a:cs typeface="Malgun Gothic"/>
              </a:rPr>
              <a:t>adversarial</a:t>
            </a:r>
            <a:r>
              <a:rPr sz="900" spc="-15" dirty="0">
                <a:latin typeface="Malgun Gothic"/>
                <a:cs typeface="Malgun Gothic"/>
              </a:rPr>
              <a:t> </a:t>
            </a:r>
            <a:r>
              <a:rPr sz="900" spc="-5" dirty="0">
                <a:latin typeface="Malgun Gothic"/>
                <a:cs typeface="Malgun Gothic"/>
              </a:rPr>
              <a:t>examples."</a:t>
            </a:r>
            <a:r>
              <a:rPr sz="900" spc="5" dirty="0">
                <a:latin typeface="Malgun Gothic"/>
                <a:cs typeface="Malgun Gothic"/>
              </a:rPr>
              <a:t> </a:t>
            </a:r>
            <a:r>
              <a:rPr sz="950" spc="-25" dirty="0">
                <a:latin typeface="Malgun Gothic"/>
                <a:cs typeface="Malgun Gothic"/>
              </a:rPr>
              <a:t>arXiv</a:t>
            </a:r>
            <a:r>
              <a:rPr sz="950" spc="-20" dirty="0">
                <a:latin typeface="Malgun Gothic"/>
                <a:cs typeface="Malgun Gothic"/>
              </a:rPr>
              <a:t> </a:t>
            </a:r>
            <a:r>
              <a:rPr sz="950" spc="-30" dirty="0">
                <a:latin typeface="Malgun Gothic"/>
                <a:cs typeface="Malgun Gothic"/>
              </a:rPr>
              <a:t>preprint</a:t>
            </a:r>
            <a:r>
              <a:rPr sz="950" spc="-10" dirty="0">
                <a:latin typeface="Malgun Gothic"/>
                <a:cs typeface="Malgun Gothic"/>
              </a:rPr>
              <a:t> </a:t>
            </a:r>
            <a:r>
              <a:rPr sz="950" spc="-30" dirty="0">
                <a:latin typeface="Malgun Gothic"/>
                <a:cs typeface="Malgun Gothic"/>
              </a:rPr>
              <a:t>arXiv:1412.6572</a:t>
            </a:r>
            <a:r>
              <a:rPr sz="950" spc="40" dirty="0">
                <a:latin typeface="Malgun Gothic"/>
                <a:cs typeface="Malgun Gothic"/>
              </a:rPr>
              <a:t> </a:t>
            </a:r>
            <a:r>
              <a:rPr sz="900" spc="-5" dirty="0">
                <a:latin typeface="Malgun Gothic"/>
                <a:cs typeface="Malgun Gothic"/>
              </a:rPr>
              <a:t>(2014).</a:t>
            </a:r>
            <a:endParaRPr sz="900">
              <a:latin typeface="Malgun Gothic"/>
              <a:cs typeface="Malgun Gothic"/>
            </a:endParaRPr>
          </a:p>
          <a:p>
            <a:pPr marL="186055" indent="-173990">
              <a:lnSpc>
                <a:spcPts val="1110"/>
              </a:lnSpc>
              <a:buAutoNum type="arabicPlain"/>
              <a:tabLst>
                <a:tab pos="186690" algn="l"/>
              </a:tabLst>
            </a:pPr>
            <a:r>
              <a:rPr sz="900" spc="-5" dirty="0">
                <a:latin typeface="Malgun Gothic"/>
                <a:cs typeface="Malgun Gothic"/>
              </a:rPr>
              <a:t>Szegedy,</a:t>
            </a:r>
            <a:r>
              <a:rPr sz="900" dirty="0">
                <a:latin typeface="Malgun Gothic"/>
                <a:cs typeface="Malgun Gothic"/>
              </a:rPr>
              <a:t> </a:t>
            </a:r>
            <a:r>
              <a:rPr sz="900" spc="-5" dirty="0">
                <a:latin typeface="Malgun Gothic"/>
                <a:cs typeface="Malgun Gothic"/>
              </a:rPr>
              <a:t>Christian,</a:t>
            </a:r>
            <a:r>
              <a:rPr sz="900" spc="20" dirty="0">
                <a:latin typeface="Malgun Gothic"/>
                <a:cs typeface="Malgun Gothic"/>
              </a:rPr>
              <a:t> </a:t>
            </a:r>
            <a:r>
              <a:rPr sz="900" spc="-5" dirty="0">
                <a:latin typeface="Malgun Gothic"/>
                <a:cs typeface="Malgun Gothic"/>
              </a:rPr>
              <a:t>et</a:t>
            </a:r>
            <a:r>
              <a:rPr sz="900" spc="15" dirty="0">
                <a:latin typeface="Malgun Gothic"/>
                <a:cs typeface="Malgun Gothic"/>
              </a:rPr>
              <a:t> </a:t>
            </a:r>
            <a:r>
              <a:rPr sz="900" spc="-5" dirty="0">
                <a:latin typeface="Malgun Gothic"/>
                <a:cs typeface="Malgun Gothic"/>
              </a:rPr>
              <a:t>al.</a:t>
            </a:r>
            <a:r>
              <a:rPr sz="900" spc="10" dirty="0">
                <a:latin typeface="Malgun Gothic"/>
                <a:cs typeface="Malgun Gothic"/>
              </a:rPr>
              <a:t> </a:t>
            </a:r>
            <a:r>
              <a:rPr sz="900" spc="-5" dirty="0">
                <a:latin typeface="Malgun Gothic"/>
                <a:cs typeface="Malgun Gothic"/>
              </a:rPr>
              <a:t>"Intriguing</a:t>
            </a:r>
            <a:r>
              <a:rPr sz="900" spc="15" dirty="0">
                <a:latin typeface="Malgun Gothic"/>
                <a:cs typeface="Malgun Gothic"/>
              </a:rPr>
              <a:t> </a:t>
            </a:r>
            <a:r>
              <a:rPr sz="900" spc="-5" dirty="0">
                <a:latin typeface="Malgun Gothic"/>
                <a:cs typeface="Malgun Gothic"/>
              </a:rPr>
              <a:t>properties</a:t>
            </a:r>
            <a:r>
              <a:rPr sz="900" dirty="0">
                <a:latin typeface="Malgun Gothic"/>
                <a:cs typeface="Malgun Gothic"/>
              </a:rPr>
              <a:t> of</a:t>
            </a:r>
            <a:r>
              <a:rPr sz="900" spc="5" dirty="0">
                <a:latin typeface="Malgun Gothic"/>
                <a:cs typeface="Malgun Gothic"/>
              </a:rPr>
              <a:t> </a:t>
            </a:r>
            <a:r>
              <a:rPr sz="900" spc="-5" dirty="0">
                <a:latin typeface="Malgun Gothic"/>
                <a:cs typeface="Malgun Gothic"/>
              </a:rPr>
              <a:t>neural</a:t>
            </a:r>
            <a:r>
              <a:rPr sz="900" spc="10" dirty="0">
                <a:latin typeface="Malgun Gothic"/>
                <a:cs typeface="Malgun Gothic"/>
              </a:rPr>
              <a:t> </a:t>
            </a:r>
            <a:r>
              <a:rPr sz="900" spc="-5" dirty="0">
                <a:latin typeface="Malgun Gothic"/>
                <a:cs typeface="Malgun Gothic"/>
              </a:rPr>
              <a:t>networks."</a:t>
            </a:r>
            <a:r>
              <a:rPr sz="900" spc="10" dirty="0">
                <a:latin typeface="Malgun Gothic"/>
                <a:cs typeface="Malgun Gothic"/>
              </a:rPr>
              <a:t> </a:t>
            </a:r>
            <a:r>
              <a:rPr sz="950" spc="-25" dirty="0">
                <a:latin typeface="Malgun Gothic"/>
                <a:cs typeface="Malgun Gothic"/>
              </a:rPr>
              <a:t>arXiv</a:t>
            </a:r>
            <a:r>
              <a:rPr sz="950" spc="-20" dirty="0">
                <a:latin typeface="Malgun Gothic"/>
                <a:cs typeface="Malgun Gothic"/>
              </a:rPr>
              <a:t> </a:t>
            </a:r>
            <a:r>
              <a:rPr sz="950" spc="-30" dirty="0">
                <a:latin typeface="Malgun Gothic"/>
                <a:cs typeface="Malgun Gothic"/>
              </a:rPr>
              <a:t>preprint</a:t>
            </a:r>
            <a:r>
              <a:rPr sz="950" spc="-10" dirty="0">
                <a:latin typeface="Malgun Gothic"/>
                <a:cs typeface="Malgun Gothic"/>
              </a:rPr>
              <a:t> </a:t>
            </a:r>
            <a:r>
              <a:rPr sz="950" spc="-30" dirty="0">
                <a:latin typeface="Malgun Gothic"/>
                <a:cs typeface="Malgun Gothic"/>
              </a:rPr>
              <a:t>arXiv:1312.6199</a:t>
            </a:r>
            <a:r>
              <a:rPr sz="950" spc="45" dirty="0">
                <a:latin typeface="Malgun Gothic"/>
                <a:cs typeface="Malgun Gothic"/>
              </a:rPr>
              <a:t> </a:t>
            </a:r>
            <a:r>
              <a:rPr sz="900" spc="-5" dirty="0">
                <a:latin typeface="Malgun Gothic"/>
                <a:cs typeface="Malgun Gothic"/>
              </a:rPr>
              <a:t>(2013).</a:t>
            </a:r>
            <a:endParaRPr sz="900">
              <a:latin typeface="Malgun Gothic"/>
              <a:cs typeface="Malgun Gothic"/>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35393-75E6-4FBB-A471-E3F45BA81E93}"/>
              </a:ext>
            </a:extLst>
          </p:cNvPr>
          <p:cNvSpPr>
            <a:spLocks noGrp="1"/>
          </p:cNvSpPr>
          <p:nvPr>
            <p:ph type="title"/>
          </p:nvPr>
        </p:nvSpPr>
        <p:spPr>
          <a:xfrm>
            <a:off x="838200" y="365126"/>
            <a:ext cx="10515600" cy="779934"/>
          </a:xfrm>
        </p:spPr>
        <p:txBody>
          <a:bodyPr/>
          <a:lstStyle/>
          <a:p>
            <a:r>
              <a:rPr lang="en-US" dirty="0"/>
              <a:t>Introduction </a:t>
            </a:r>
            <a:endParaRPr lang="en-IN" dirty="0"/>
          </a:p>
        </p:txBody>
      </p:sp>
      <p:sp>
        <p:nvSpPr>
          <p:cNvPr id="3" name="Content Placeholder 2">
            <a:extLst>
              <a:ext uri="{FF2B5EF4-FFF2-40B4-BE49-F238E27FC236}">
                <a16:creationId xmlns:a16="http://schemas.microsoft.com/office/drawing/2014/main" id="{F9CCDEE7-F185-495C-86B9-E62173A22ED6}"/>
              </a:ext>
            </a:extLst>
          </p:cNvPr>
          <p:cNvSpPr>
            <a:spLocks noGrp="1"/>
          </p:cNvSpPr>
          <p:nvPr>
            <p:ph idx="1"/>
          </p:nvPr>
        </p:nvSpPr>
        <p:spPr/>
        <p:txBody>
          <a:bodyPr>
            <a:normAutofit fontScale="85000" lnSpcReduction="20000"/>
          </a:bodyPr>
          <a:lstStyle/>
          <a:p>
            <a:r>
              <a:rPr lang="en-US" dirty="0"/>
              <a:t>In many cases, neural networks have begun to reach human performance when evaluated on an </a:t>
            </a:r>
            <a:r>
              <a:rPr lang="en-US" dirty="0" err="1"/>
              <a:t>i.i.d</a:t>
            </a:r>
            <a:r>
              <a:rPr lang="en-US" dirty="0"/>
              <a:t>. test set. </a:t>
            </a:r>
          </a:p>
          <a:p>
            <a:r>
              <a:rPr lang="en-US" dirty="0"/>
              <a:t>It is natural therefore to wonder whether these models have obtained a true human-level understanding of these tasks. </a:t>
            </a:r>
          </a:p>
          <a:p>
            <a:r>
              <a:rPr lang="en-US" dirty="0"/>
              <a:t>In order to probe the level of understanding a network has of the underlying task, we can search for examples that the model misclassifies. </a:t>
            </a:r>
          </a:p>
          <a:p>
            <a:r>
              <a:rPr lang="en-US" dirty="0"/>
              <a:t>Some studies found that even neural networks that perform at human level accuracy have a nearly 100% error rate on examples that are intentionally constructed by using an optimization procedure to search for an input x’ near a data point x such that the model output is very different at x’. </a:t>
            </a:r>
          </a:p>
          <a:p>
            <a:r>
              <a:rPr lang="en-US" dirty="0"/>
              <a:t>In many cases, x’ can be so similar to x that a human observer cannot tell the difference between the original example and the </a:t>
            </a:r>
            <a:r>
              <a:rPr lang="en-US" dirty="0">
                <a:solidFill>
                  <a:srgbClr val="FF0000"/>
                </a:solidFill>
              </a:rPr>
              <a:t>adversarial example</a:t>
            </a:r>
            <a:r>
              <a:rPr lang="en-US" dirty="0"/>
              <a:t>, but the network can make highly different predictions. </a:t>
            </a:r>
            <a:endParaRPr lang="en-IN" dirty="0"/>
          </a:p>
        </p:txBody>
      </p:sp>
    </p:spTree>
    <p:extLst>
      <p:ext uri="{BB962C8B-B14F-4D97-AF65-F5344CB8AC3E}">
        <p14:creationId xmlns:p14="http://schemas.microsoft.com/office/powerpoint/2010/main" val="26359471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782251" y="185629"/>
            <a:ext cx="4244340" cy="513715"/>
          </a:xfrm>
          <a:prstGeom prst="rect">
            <a:avLst/>
          </a:prstGeom>
        </p:spPr>
        <p:txBody>
          <a:bodyPr vert="horz" wrap="square" lIns="0" tIns="12700" rIns="0" bIns="0" rtlCol="0" anchor="ctr">
            <a:spAutoFit/>
          </a:bodyPr>
          <a:lstStyle/>
          <a:p>
            <a:pPr marL="12700">
              <a:lnSpc>
                <a:spcPct val="100000"/>
              </a:lnSpc>
              <a:spcBef>
                <a:spcPts val="100"/>
              </a:spcBef>
            </a:pPr>
            <a:r>
              <a:rPr sz="3200" spc="-5" dirty="0">
                <a:solidFill>
                  <a:srgbClr val="004990"/>
                </a:solidFill>
              </a:rPr>
              <a:t>Adversarial</a:t>
            </a:r>
            <a:r>
              <a:rPr sz="3200" spc="-70" dirty="0">
                <a:solidFill>
                  <a:srgbClr val="004990"/>
                </a:solidFill>
              </a:rPr>
              <a:t> </a:t>
            </a:r>
            <a:r>
              <a:rPr sz="3200" spc="-10" dirty="0">
                <a:solidFill>
                  <a:srgbClr val="004990"/>
                </a:solidFill>
              </a:rPr>
              <a:t>Examples</a:t>
            </a:r>
            <a:endParaRPr sz="3200"/>
          </a:p>
        </p:txBody>
      </p:sp>
      <p:pic>
        <p:nvPicPr>
          <p:cNvPr id="4" name="object 4"/>
          <p:cNvPicPr/>
          <p:nvPr/>
        </p:nvPicPr>
        <p:blipFill>
          <a:blip r:embed="rId2" cstate="print"/>
          <a:stretch>
            <a:fillRect/>
          </a:stretch>
        </p:blipFill>
        <p:spPr>
          <a:xfrm>
            <a:off x="1786324" y="1041356"/>
            <a:ext cx="178307" cy="178307"/>
          </a:xfrm>
          <a:prstGeom prst="rect">
            <a:avLst/>
          </a:prstGeom>
        </p:spPr>
      </p:pic>
      <p:sp>
        <p:nvSpPr>
          <p:cNvPr id="5" name="object 5"/>
          <p:cNvSpPr txBox="1"/>
          <p:nvPr/>
        </p:nvSpPr>
        <p:spPr>
          <a:xfrm>
            <a:off x="2015939" y="824357"/>
            <a:ext cx="8178800" cy="2003625"/>
          </a:xfrm>
          <a:prstGeom prst="rect">
            <a:avLst/>
          </a:prstGeom>
        </p:spPr>
        <p:txBody>
          <a:bodyPr vert="horz" wrap="square" lIns="0" tIns="139700" rIns="0" bIns="0" rtlCol="0">
            <a:spAutoFit/>
          </a:bodyPr>
          <a:lstStyle/>
          <a:p>
            <a:pPr marL="12700">
              <a:spcBef>
                <a:spcPts val="1100"/>
              </a:spcBef>
            </a:pPr>
            <a:r>
              <a:rPr lang="en-IN" sz="2000" b="1" spc="-5" dirty="0">
                <a:latin typeface="Arial"/>
                <a:cs typeface="Arial"/>
              </a:rPr>
              <a:t>Definition</a:t>
            </a:r>
            <a:endParaRPr lang="en-IN" sz="2000" dirty="0">
              <a:latin typeface="Arial"/>
              <a:cs typeface="Arial"/>
            </a:endParaRPr>
          </a:p>
          <a:p>
            <a:pPr marL="570230" marR="5080" indent="-342900">
              <a:lnSpc>
                <a:spcPct val="120000"/>
              </a:lnSpc>
              <a:spcBef>
                <a:spcPts val="464"/>
              </a:spcBef>
              <a:buFont typeface="Arial MT"/>
              <a:buChar char="-"/>
              <a:tabLst>
                <a:tab pos="570230" algn="l"/>
                <a:tab pos="570865" algn="l"/>
              </a:tabLst>
            </a:pPr>
            <a:r>
              <a:rPr b="1" spc="-10" dirty="0">
                <a:solidFill>
                  <a:srgbClr val="4F81BD"/>
                </a:solidFill>
                <a:latin typeface="Arial"/>
                <a:cs typeface="Arial"/>
              </a:rPr>
              <a:t>Applying</a:t>
            </a:r>
            <a:r>
              <a:rPr b="1" spc="45" dirty="0">
                <a:solidFill>
                  <a:srgbClr val="4F81BD"/>
                </a:solidFill>
                <a:latin typeface="Arial"/>
                <a:cs typeface="Arial"/>
              </a:rPr>
              <a:t> </a:t>
            </a:r>
            <a:r>
              <a:rPr b="1" spc="-5" dirty="0">
                <a:solidFill>
                  <a:srgbClr val="4F81BD"/>
                </a:solidFill>
                <a:latin typeface="Arial"/>
                <a:cs typeface="Arial"/>
              </a:rPr>
              <a:t>an</a:t>
            </a:r>
            <a:r>
              <a:rPr b="1" spc="15" dirty="0">
                <a:solidFill>
                  <a:srgbClr val="4F81BD"/>
                </a:solidFill>
                <a:latin typeface="Arial"/>
                <a:cs typeface="Arial"/>
              </a:rPr>
              <a:t> </a:t>
            </a:r>
            <a:r>
              <a:rPr b="1" spc="-5" dirty="0">
                <a:solidFill>
                  <a:srgbClr val="4F81BD"/>
                </a:solidFill>
                <a:latin typeface="Arial"/>
                <a:cs typeface="Arial"/>
              </a:rPr>
              <a:t>imperceptible</a:t>
            </a:r>
            <a:r>
              <a:rPr b="1" dirty="0">
                <a:solidFill>
                  <a:srgbClr val="4F81BD"/>
                </a:solidFill>
                <a:latin typeface="Arial"/>
                <a:cs typeface="Arial"/>
              </a:rPr>
              <a:t> </a:t>
            </a:r>
            <a:r>
              <a:rPr b="1" spc="-5" dirty="0">
                <a:solidFill>
                  <a:srgbClr val="4F81BD"/>
                </a:solidFill>
                <a:latin typeface="Arial"/>
                <a:cs typeface="Arial"/>
              </a:rPr>
              <a:t>non-random</a:t>
            </a:r>
            <a:r>
              <a:rPr b="1" spc="-20" dirty="0">
                <a:solidFill>
                  <a:srgbClr val="4F81BD"/>
                </a:solidFill>
                <a:latin typeface="Arial"/>
                <a:cs typeface="Arial"/>
              </a:rPr>
              <a:t> </a:t>
            </a:r>
            <a:r>
              <a:rPr b="1" spc="-5" dirty="0">
                <a:solidFill>
                  <a:srgbClr val="4F81BD"/>
                </a:solidFill>
                <a:latin typeface="Arial"/>
                <a:cs typeface="Arial"/>
              </a:rPr>
              <a:t>perturbation</a:t>
            </a:r>
            <a:r>
              <a:rPr b="1" spc="5" dirty="0">
                <a:solidFill>
                  <a:srgbClr val="4F81BD"/>
                </a:solidFill>
                <a:latin typeface="Arial"/>
                <a:cs typeface="Arial"/>
              </a:rPr>
              <a:t> </a:t>
            </a:r>
            <a:r>
              <a:rPr b="1" dirty="0">
                <a:solidFill>
                  <a:srgbClr val="4F81BD"/>
                </a:solidFill>
                <a:latin typeface="Arial"/>
                <a:cs typeface="Arial"/>
              </a:rPr>
              <a:t>to</a:t>
            </a:r>
            <a:r>
              <a:rPr b="1" spc="10" dirty="0">
                <a:solidFill>
                  <a:srgbClr val="4F81BD"/>
                </a:solidFill>
                <a:latin typeface="Arial"/>
                <a:cs typeface="Arial"/>
              </a:rPr>
              <a:t> </a:t>
            </a:r>
            <a:r>
              <a:rPr b="1" spc="-5" dirty="0">
                <a:solidFill>
                  <a:srgbClr val="4F81BD"/>
                </a:solidFill>
                <a:latin typeface="Arial"/>
                <a:cs typeface="Arial"/>
              </a:rPr>
              <a:t>a</a:t>
            </a:r>
            <a:r>
              <a:rPr b="1" spc="5" dirty="0">
                <a:solidFill>
                  <a:srgbClr val="4F81BD"/>
                </a:solidFill>
                <a:latin typeface="Arial"/>
                <a:cs typeface="Arial"/>
              </a:rPr>
              <a:t> </a:t>
            </a:r>
            <a:r>
              <a:rPr b="1" spc="-5" dirty="0">
                <a:solidFill>
                  <a:srgbClr val="4F81BD"/>
                </a:solidFill>
                <a:latin typeface="Arial"/>
                <a:cs typeface="Arial"/>
              </a:rPr>
              <a:t>test</a:t>
            </a:r>
            <a:r>
              <a:rPr b="1" spc="5" dirty="0">
                <a:solidFill>
                  <a:srgbClr val="4F81BD"/>
                </a:solidFill>
                <a:latin typeface="Arial"/>
                <a:cs typeface="Arial"/>
              </a:rPr>
              <a:t> </a:t>
            </a:r>
            <a:r>
              <a:rPr b="1" spc="-5" dirty="0">
                <a:solidFill>
                  <a:srgbClr val="4F81BD"/>
                </a:solidFill>
                <a:latin typeface="Arial"/>
                <a:cs typeface="Arial"/>
              </a:rPr>
              <a:t>image,</a:t>
            </a:r>
            <a:r>
              <a:rPr b="1" spc="15" dirty="0">
                <a:solidFill>
                  <a:srgbClr val="4F81BD"/>
                </a:solidFill>
                <a:latin typeface="Arial"/>
                <a:cs typeface="Arial"/>
              </a:rPr>
              <a:t> </a:t>
            </a:r>
            <a:r>
              <a:rPr b="1" dirty="0">
                <a:solidFill>
                  <a:srgbClr val="4F81BD"/>
                </a:solidFill>
                <a:latin typeface="Arial"/>
                <a:cs typeface="Arial"/>
              </a:rPr>
              <a:t>it </a:t>
            </a:r>
            <a:r>
              <a:rPr b="1" spc="-484" dirty="0">
                <a:solidFill>
                  <a:srgbClr val="4F81BD"/>
                </a:solidFill>
                <a:latin typeface="Arial"/>
                <a:cs typeface="Arial"/>
              </a:rPr>
              <a:t> </a:t>
            </a:r>
            <a:r>
              <a:rPr b="1" dirty="0">
                <a:solidFill>
                  <a:srgbClr val="4F81BD"/>
                </a:solidFill>
                <a:latin typeface="Arial"/>
                <a:cs typeface="Arial"/>
              </a:rPr>
              <a:t>is</a:t>
            </a:r>
            <a:r>
              <a:rPr b="1" spc="-5" dirty="0">
                <a:solidFill>
                  <a:srgbClr val="4F81BD"/>
                </a:solidFill>
                <a:latin typeface="Arial"/>
                <a:cs typeface="Arial"/>
              </a:rPr>
              <a:t> possible</a:t>
            </a:r>
            <a:r>
              <a:rPr b="1" spc="-15" dirty="0">
                <a:solidFill>
                  <a:srgbClr val="4F81BD"/>
                </a:solidFill>
                <a:latin typeface="Arial"/>
                <a:cs typeface="Arial"/>
              </a:rPr>
              <a:t> </a:t>
            </a:r>
            <a:r>
              <a:rPr b="1" dirty="0">
                <a:solidFill>
                  <a:srgbClr val="4F81BD"/>
                </a:solidFill>
                <a:latin typeface="Arial"/>
                <a:cs typeface="Arial"/>
              </a:rPr>
              <a:t>to</a:t>
            </a:r>
            <a:r>
              <a:rPr b="1" spc="-5" dirty="0">
                <a:solidFill>
                  <a:srgbClr val="4F81BD"/>
                </a:solidFill>
                <a:latin typeface="Arial"/>
                <a:cs typeface="Arial"/>
              </a:rPr>
              <a:t> arbitrarily change </a:t>
            </a:r>
            <a:r>
              <a:rPr b="1" dirty="0">
                <a:solidFill>
                  <a:srgbClr val="4F81BD"/>
                </a:solidFill>
                <a:latin typeface="Arial"/>
                <a:cs typeface="Arial"/>
              </a:rPr>
              <a:t>the</a:t>
            </a:r>
            <a:r>
              <a:rPr b="1" spc="-5" dirty="0">
                <a:solidFill>
                  <a:srgbClr val="4F81BD"/>
                </a:solidFill>
                <a:latin typeface="Arial"/>
                <a:cs typeface="Arial"/>
              </a:rPr>
              <a:t> </a:t>
            </a:r>
            <a:r>
              <a:rPr b="1" spc="-10" dirty="0">
                <a:solidFill>
                  <a:srgbClr val="4F81BD"/>
                </a:solidFill>
                <a:latin typeface="Arial"/>
                <a:cs typeface="Arial"/>
              </a:rPr>
              <a:t>network’s</a:t>
            </a:r>
            <a:r>
              <a:rPr b="1" spc="-30" dirty="0">
                <a:solidFill>
                  <a:srgbClr val="4F81BD"/>
                </a:solidFill>
                <a:latin typeface="Arial"/>
                <a:cs typeface="Arial"/>
              </a:rPr>
              <a:t> </a:t>
            </a:r>
            <a:r>
              <a:rPr b="1" spc="-5" dirty="0">
                <a:solidFill>
                  <a:srgbClr val="4F81BD"/>
                </a:solidFill>
                <a:latin typeface="Arial"/>
                <a:cs typeface="Arial"/>
              </a:rPr>
              <a:t>prediction</a:t>
            </a:r>
            <a:r>
              <a:rPr b="1" spc="-10" dirty="0">
                <a:solidFill>
                  <a:srgbClr val="4F81BD"/>
                </a:solidFill>
                <a:latin typeface="Arial"/>
                <a:cs typeface="Arial"/>
              </a:rPr>
              <a:t> </a:t>
            </a:r>
            <a:endParaRPr lang="en-US" b="1" spc="-10" dirty="0">
              <a:solidFill>
                <a:srgbClr val="4F81BD"/>
              </a:solidFill>
              <a:latin typeface="Arial"/>
              <a:cs typeface="Arial"/>
            </a:endParaRPr>
          </a:p>
          <a:p>
            <a:pPr marL="570230" marR="5080" indent="-342900">
              <a:lnSpc>
                <a:spcPct val="120000"/>
              </a:lnSpc>
              <a:spcBef>
                <a:spcPts val="464"/>
              </a:spcBef>
              <a:buFont typeface="Arial MT"/>
              <a:buChar char="-"/>
              <a:tabLst>
                <a:tab pos="570230" algn="l"/>
                <a:tab pos="570865" algn="l"/>
              </a:tabLst>
            </a:pPr>
            <a:r>
              <a:rPr sz="2000" b="1" spc="-5" dirty="0">
                <a:latin typeface="Arial"/>
                <a:cs typeface="Arial"/>
              </a:rPr>
              <a:t>Examples</a:t>
            </a:r>
            <a:endParaRPr sz="2000" dirty="0">
              <a:latin typeface="Arial"/>
              <a:cs typeface="Arial"/>
            </a:endParaRPr>
          </a:p>
          <a:p>
            <a:pPr marL="570230" indent="-343535">
              <a:spcBef>
                <a:spcPts val="894"/>
              </a:spcBef>
              <a:buFont typeface="Arial MT"/>
              <a:buChar char="-"/>
              <a:tabLst>
                <a:tab pos="570230" algn="l"/>
                <a:tab pos="570865" algn="l"/>
              </a:tabLst>
            </a:pPr>
            <a:r>
              <a:rPr b="1" spc="-5" dirty="0">
                <a:solidFill>
                  <a:srgbClr val="4F81BD"/>
                </a:solidFill>
                <a:latin typeface="Arial"/>
                <a:cs typeface="Arial"/>
              </a:rPr>
              <a:t>With</a:t>
            </a:r>
            <a:r>
              <a:rPr b="1" spc="-30" dirty="0">
                <a:solidFill>
                  <a:srgbClr val="4F81BD"/>
                </a:solidFill>
                <a:latin typeface="Arial"/>
                <a:cs typeface="Arial"/>
              </a:rPr>
              <a:t> </a:t>
            </a:r>
            <a:r>
              <a:rPr b="1" dirty="0">
                <a:solidFill>
                  <a:srgbClr val="4F81BD"/>
                </a:solidFill>
                <a:latin typeface="Arial"/>
                <a:cs typeface="Arial"/>
              </a:rPr>
              <a:t>the</a:t>
            </a:r>
            <a:r>
              <a:rPr b="1" spc="-15" dirty="0">
                <a:solidFill>
                  <a:srgbClr val="4F81BD"/>
                </a:solidFill>
                <a:latin typeface="Arial"/>
                <a:cs typeface="Arial"/>
              </a:rPr>
              <a:t> </a:t>
            </a:r>
            <a:r>
              <a:rPr b="1" spc="-10" dirty="0">
                <a:solidFill>
                  <a:srgbClr val="4F81BD"/>
                </a:solidFill>
                <a:latin typeface="Arial"/>
                <a:cs typeface="Arial"/>
              </a:rPr>
              <a:t>same</a:t>
            </a:r>
            <a:r>
              <a:rPr b="1" dirty="0">
                <a:solidFill>
                  <a:srgbClr val="4F81BD"/>
                </a:solidFill>
                <a:latin typeface="Arial"/>
                <a:cs typeface="Arial"/>
              </a:rPr>
              <a:t> </a:t>
            </a:r>
            <a:r>
              <a:rPr b="1" spc="-5" dirty="0">
                <a:solidFill>
                  <a:srgbClr val="4F81BD"/>
                </a:solidFill>
                <a:latin typeface="Arial"/>
                <a:cs typeface="Arial"/>
              </a:rPr>
              <a:t>predict</a:t>
            </a:r>
            <a:r>
              <a:rPr b="1" spc="-10" dirty="0">
                <a:solidFill>
                  <a:srgbClr val="4F81BD"/>
                </a:solidFill>
                <a:latin typeface="Arial"/>
                <a:cs typeface="Arial"/>
              </a:rPr>
              <a:t> </a:t>
            </a:r>
            <a:r>
              <a:rPr b="1" spc="-5" dirty="0">
                <a:solidFill>
                  <a:srgbClr val="4F81BD"/>
                </a:solidFill>
                <a:latin typeface="Arial"/>
                <a:cs typeface="Arial"/>
              </a:rPr>
              <a:t>model,</a:t>
            </a:r>
            <a:endParaRPr dirty="0">
              <a:latin typeface="Arial"/>
              <a:cs typeface="Arial"/>
            </a:endParaRPr>
          </a:p>
        </p:txBody>
      </p:sp>
      <p:pic>
        <p:nvPicPr>
          <p:cNvPr id="6" name="object 6"/>
          <p:cNvPicPr/>
          <p:nvPr/>
        </p:nvPicPr>
        <p:blipFill>
          <a:blip r:embed="rId2" cstate="print"/>
          <a:stretch>
            <a:fillRect/>
          </a:stretch>
        </p:blipFill>
        <p:spPr>
          <a:xfrm>
            <a:off x="1786324" y="2181309"/>
            <a:ext cx="178307" cy="178307"/>
          </a:xfrm>
          <a:prstGeom prst="rect">
            <a:avLst/>
          </a:prstGeom>
        </p:spPr>
      </p:pic>
      <p:pic>
        <p:nvPicPr>
          <p:cNvPr id="7" name="object 7"/>
          <p:cNvPicPr/>
          <p:nvPr/>
        </p:nvPicPr>
        <p:blipFill>
          <a:blip r:embed="rId3" cstate="print"/>
          <a:stretch>
            <a:fillRect/>
          </a:stretch>
        </p:blipFill>
        <p:spPr>
          <a:xfrm>
            <a:off x="2135124" y="3064765"/>
            <a:ext cx="2103119" cy="2065019"/>
          </a:xfrm>
          <a:prstGeom prst="rect">
            <a:avLst/>
          </a:prstGeom>
        </p:spPr>
      </p:pic>
      <p:pic>
        <p:nvPicPr>
          <p:cNvPr id="8" name="object 8"/>
          <p:cNvPicPr/>
          <p:nvPr/>
        </p:nvPicPr>
        <p:blipFill>
          <a:blip r:embed="rId4" cstate="print"/>
          <a:stretch>
            <a:fillRect/>
          </a:stretch>
        </p:blipFill>
        <p:spPr>
          <a:xfrm>
            <a:off x="7967473" y="3064765"/>
            <a:ext cx="2084831" cy="2065019"/>
          </a:xfrm>
          <a:prstGeom prst="rect">
            <a:avLst/>
          </a:prstGeom>
        </p:spPr>
      </p:pic>
      <p:sp>
        <p:nvSpPr>
          <p:cNvPr id="9" name="object 9"/>
          <p:cNvSpPr txBox="1"/>
          <p:nvPr/>
        </p:nvSpPr>
        <p:spPr>
          <a:xfrm>
            <a:off x="2430324" y="5289876"/>
            <a:ext cx="1291590" cy="1047750"/>
          </a:xfrm>
          <a:prstGeom prst="rect">
            <a:avLst/>
          </a:prstGeom>
        </p:spPr>
        <p:txBody>
          <a:bodyPr vert="horz" wrap="square" lIns="0" tIns="12700" rIns="0" bIns="0" rtlCol="0">
            <a:spAutoFit/>
          </a:bodyPr>
          <a:lstStyle/>
          <a:p>
            <a:pPr marL="12700">
              <a:spcBef>
                <a:spcPts val="100"/>
              </a:spcBef>
            </a:pPr>
            <a:r>
              <a:rPr dirty="0">
                <a:latin typeface="Malgun Gothic"/>
                <a:cs typeface="Malgun Gothic"/>
              </a:rPr>
              <a:t>Y</a:t>
            </a:r>
            <a:r>
              <a:rPr spc="-50" dirty="0">
                <a:latin typeface="Malgun Gothic"/>
                <a:cs typeface="Malgun Gothic"/>
              </a:rPr>
              <a:t> </a:t>
            </a:r>
            <a:r>
              <a:rPr dirty="0">
                <a:latin typeface="Malgun Gothic"/>
                <a:cs typeface="Malgun Gothic"/>
              </a:rPr>
              <a:t>=</a:t>
            </a:r>
            <a:r>
              <a:rPr spc="-35" dirty="0">
                <a:latin typeface="Malgun Gothic"/>
                <a:cs typeface="Malgun Gothic"/>
              </a:rPr>
              <a:t> </a:t>
            </a:r>
            <a:r>
              <a:rPr spc="-5" dirty="0">
                <a:latin typeface="Malgun Gothic"/>
                <a:cs typeface="Malgun Gothic"/>
              </a:rPr>
              <a:t>”panda”</a:t>
            </a:r>
            <a:endParaRPr>
              <a:latin typeface="Malgun Gothic"/>
              <a:cs typeface="Malgun Gothic"/>
            </a:endParaRPr>
          </a:p>
          <a:p>
            <a:pPr marL="48260" marR="106680">
              <a:spcBef>
                <a:spcPts val="1570"/>
              </a:spcBef>
            </a:pPr>
            <a:r>
              <a:rPr spc="-5" dirty="0">
                <a:latin typeface="Malgun Gothic"/>
                <a:cs typeface="Malgun Gothic"/>
              </a:rPr>
              <a:t>With </a:t>
            </a:r>
            <a:r>
              <a:rPr dirty="0">
                <a:latin typeface="Malgun Gothic"/>
                <a:cs typeface="Malgun Gothic"/>
              </a:rPr>
              <a:t>0.577 </a:t>
            </a:r>
            <a:r>
              <a:rPr spc="-625" dirty="0">
                <a:latin typeface="Malgun Gothic"/>
                <a:cs typeface="Malgun Gothic"/>
              </a:rPr>
              <a:t> </a:t>
            </a:r>
            <a:r>
              <a:rPr dirty="0">
                <a:latin typeface="Malgun Gothic"/>
                <a:cs typeface="Malgun Gothic"/>
              </a:rPr>
              <a:t>con</a:t>
            </a:r>
            <a:r>
              <a:rPr spc="-10" dirty="0">
                <a:latin typeface="Malgun Gothic"/>
                <a:cs typeface="Malgun Gothic"/>
              </a:rPr>
              <a:t>f</a:t>
            </a:r>
            <a:r>
              <a:rPr dirty="0">
                <a:latin typeface="Malgun Gothic"/>
                <a:cs typeface="Malgun Gothic"/>
              </a:rPr>
              <a:t>i</a:t>
            </a:r>
            <a:r>
              <a:rPr spc="-5" dirty="0">
                <a:latin typeface="Malgun Gothic"/>
                <a:cs typeface="Malgun Gothic"/>
              </a:rPr>
              <a:t>de</a:t>
            </a:r>
            <a:r>
              <a:rPr dirty="0">
                <a:latin typeface="Malgun Gothic"/>
                <a:cs typeface="Malgun Gothic"/>
              </a:rPr>
              <a:t>nce</a:t>
            </a:r>
            <a:endParaRPr>
              <a:latin typeface="Malgun Gothic"/>
              <a:cs typeface="Malgun Gothic"/>
            </a:endParaRPr>
          </a:p>
        </p:txBody>
      </p:sp>
      <p:sp>
        <p:nvSpPr>
          <p:cNvPr id="11" name="object 11"/>
          <p:cNvSpPr txBox="1">
            <a:spLocks noGrp="1"/>
          </p:cNvSpPr>
          <p:nvPr>
            <p:ph type="ftr" sz="quarter" idx="5"/>
          </p:nvPr>
        </p:nvSpPr>
        <p:spPr>
          <a:xfrm>
            <a:off x="6193406" y="6544171"/>
            <a:ext cx="869315" cy="255904"/>
          </a:xfrm>
          <a:prstGeom prst="rect">
            <a:avLst/>
          </a:prstGeom>
        </p:spPr>
        <p:txBody>
          <a:bodyPr vert="horz" wrap="square" lIns="0" tIns="0" rIns="0" bIns="0" rtlCol="0">
            <a:spAutoFit/>
          </a:bodyPr>
          <a:lstStyle>
            <a:defPPr>
              <a:defRPr lang="en-US"/>
            </a:defPPr>
            <a:lvl1pPr marL="0" algn="l" defTabSz="914400" rtl="0" eaLnBrk="1" latinLnBrk="0" hangingPunct="1">
              <a:defRPr sz="1600" b="1" i="1" kern="1200">
                <a:solidFill>
                  <a:schemeClr val="bg1"/>
                </a:solidFill>
                <a:latin typeface="Georgia"/>
                <a:ea typeface="+mn-ea"/>
                <a:cs typeface="Georgi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885"/>
              </a:lnSpc>
            </a:pPr>
            <a:r>
              <a:rPr lang="en-IN" spc="-5"/>
              <a:t>Inf</a:t>
            </a:r>
            <a:r>
              <a:rPr lang="en-IN"/>
              <a:t>o</a:t>
            </a:r>
            <a:r>
              <a:rPr lang="en-IN" spc="-10"/>
              <a:t>L</a:t>
            </a:r>
            <a:r>
              <a:rPr lang="en-IN" spc="-5"/>
              <a:t>ab</a:t>
            </a:r>
            <a:endParaRPr spc="-5" dirty="0"/>
          </a:p>
        </p:txBody>
      </p:sp>
      <p:sp>
        <p:nvSpPr>
          <p:cNvPr id="12" name="object 12"/>
          <p:cNvSpPr txBox="1">
            <a:spLocks noGrp="1"/>
          </p:cNvSpPr>
          <p:nvPr>
            <p:ph type="sldNum" sz="quarter" idx="7"/>
          </p:nvPr>
        </p:nvSpPr>
        <p:spPr>
          <a:xfrm>
            <a:off x="4291854" y="6549168"/>
            <a:ext cx="243839" cy="2286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chemeClr val="bg1"/>
                </a:solidFill>
                <a:latin typeface="Malgun Gothic"/>
                <a:ea typeface="+mn-ea"/>
                <a:cs typeface="Malgun Gothic"/>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204"/>
              </a:spcBef>
            </a:pPr>
            <a:fld id="{81D60167-4931-47E6-BA6A-407CBD079E47}" type="slidenum">
              <a:rPr lang="en-IN" smtClean="0"/>
              <a:pPr marL="38100">
                <a:spcBef>
                  <a:spcPts val="204"/>
                </a:spcBef>
              </a:pPr>
              <a:t>72</a:t>
            </a:fld>
            <a:endParaRPr dirty="0"/>
          </a:p>
        </p:txBody>
      </p:sp>
      <p:sp>
        <p:nvSpPr>
          <p:cNvPr id="10" name="object 10"/>
          <p:cNvSpPr txBox="1"/>
          <p:nvPr/>
        </p:nvSpPr>
        <p:spPr>
          <a:xfrm>
            <a:off x="8478852" y="5289876"/>
            <a:ext cx="1368425" cy="1047750"/>
          </a:xfrm>
          <a:prstGeom prst="rect">
            <a:avLst/>
          </a:prstGeom>
        </p:spPr>
        <p:txBody>
          <a:bodyPr vert="horz" wrap="square" lIns="0" tIns="12700" rIns="0" bIns="0" rtlCol="0">
            <a:spAutoFit/>
          </a:bodyPr>
          <a:lstStyle/>
          <a:p>
            <a:pPr marL="12700">
              <a:spcBef>
                <a:spcPts val="100"/>
              </a:spcBef>
            </a:pPr>
            <a:r>
              <a:rPr dirty="0">
                <a:latin typeface="Malgun Gothic"/>
                <a:cs typeface="Malgun Gothic"/>
              </a:rPr>
              <a:t>Y</a:t>
            </a:r>
            <a:r>
              <a:rPr spc="-40" dirty="0">
                <a:latin typeface="Malgun Gothic"/>
                <a:cs typeface="Malgun Gothic"/>
              </a:rPr>
              <a:t> </a:t>
            </a:r>
            <a:r>
              <a:rPr dirty="0">
                <a:latin typeface="Malgun Gothic"/>
                <a:cs typeface="Malgun Gothic"/>
              </a:rPr>
              <a:t>=</a:t>
            </a:r>
            <a:r>
              <a:rPr spc="-20" dirty="0">
                <a:latin typeface="Malgun Gothic"/>
                <a:cs typeface="Malgun Gothic"/>
              </a:rPr>
              <a:t> </a:t>
            </a:r>
            <a:r>
              <a:rPr spc="-25" dirty="0">
                <a:latin typeface="Malgun Gothic"/>
                <a:cs typeface="Malgun Gothic"/>
              </a:rPr>
              <a:t>”gibbon”</a:t>
            </a:r>
            <a:endParaRPr>
              <a:latin typeface="Malgun Gothic"/>
              <a:cs typeface="Malgun Gothic"/>
            </a:endParaRPr>
          </a:p>
          <a:p>
            <a:pPr marL="48260" marR="182880">
              <a:spcBef>
                <a:spcPts val="1570"/>
              </a:spcBef>
            </a:pPr>
            <a:r>
              <a:rPr spc="-5" dirty="0">
                <a:latin typeface="Malgun Gothic"/>
                <a:cs typeface="Malgun Gothic"/>
              </a:rPr>
              <a:t>With </a:t>
            </a:r>
            <a:r>
              <a:rPr dirty="0">
                <a:latin typeface="Malgun Gothic"/>
                <a:cs typeface="Malgun Gothic"/>
              </a:rPr>
              <a:t>0.993 </a:t>
            </a:r>
            <a:r>
              <a:rPr spc="-620" dirty="0">
                <a:latin typeface="Malgun Gothic"/>
                <a:cs typeface="Malgun Gothic"/>
              </a:rPr>
              <a:t> </a:t>
            </a:r>
            <a:r>
              <a:rPr dirty="0">
                <a:latin typeface="Malgun Gothic"/>
                <a:cs typeface="Malgun Gothic"/>
              </a:rPr>
              <a:t>con</a:t>
            </a:r>
            <a:r>
              <a:rPr spc="-10" dirty="0">
                <a:latin typeface="Malgun Gothic"/>
                <a:cs typeface="Malgun Gothic"/>
              </a:rPr>
              <a:t>f</a:t>
            </a:r>
            <a:r>
              <a:rPr dirty="0">
                <a:latin typeface="Malgun Gothic"/>
                <a:cs typeface="Malgun Gothic"/>
              </a:rPr>
              <a:t>i</a:t>
            </a:r>
            <a:r>
              <a:rPr spc="-5" dirty="0">
                <a:latin typeface="Malgun Gothic"/>
                <a:cs typeface="Malgun Gothic"/>
              </a:rPr>
              <a:t>de</a:t>
            </a:r>
            <a:r>
              <a:rPr dirty="0">
                <a:latin typeface="Malgun Gothic"/>
                <a:cs typeface="Malgun Gothic"/>
              </a:rPr>
              <a:t>nce</a:t>
            </a:r>
            <a:endParaRPr>
              <a:latin typeface="Malgun Gothic"/>
              <a:cs typeface="Malgun Gothic"/>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782251" y="185629"/>
            <a:ext cx="4244340" cy="513715"/>
          </a:xfrm>
          <a:prstGeom prst="rect">
            <a:avLst/>
          </a:prstGeom>
        </p:spPr>
        <p:txBody>
          <a:bodyPr vert="horz" wrap="square" lIns="0" tIns="12700" rIns="0" bIns="0" rtlCol="0" anchor="ctr">
            <a:spAutoFit/>
          </a:bodyPr>
          <a:lstStyle/>
          <a:p>
            <a:pPr marL="12700">
              <a:lnSpc>
                <a:spcPct val="100000"/>
              </a:lnSpc>
              <a:spcBef>
                <a:spcPts val="100"/>
              </a:spcBef>
            </a:pPr>
            <a:r>
              <a:rPr sz="3200" spc="-5" dirty="0">
                <a:solidFill>
                  <a:srgbClr val="004990"/>
                </a:solidFill>
              </a:rPr>
              <a:t>Adversarial</a:t>
            </a:r>
            <a:r>
              <a:rPr sz="3200" spc="-70" dirty="0">
                <a:solidFill>
                  <a:srgbClr val="004990"/>
                </a:solidFill>
              </a:rPr>
              <a:t> </a:t>
            </a:r>
            <a:r>
              <a:rPr sz="3200" spc="-10" dirty="0">
                <a:solidFill>
                  <a:srgbClr val="004990"/>
                </a:solidFill>
              </a:rPr>
              <a:t>Examples</a:t>
            </a:r>
            <a:endParaRPr sz="3200"/>
          </a:p>
        </p:txBody>
      </p:sp>
      <p:pic>
        <p:nvPicPr>
          <p:cNvPr id="4" name="object 4"/>
          <p:cNvPicPr/>
          <p:nvPr/>
        </p:nvPicPr>
        <p:blipFill>
          <a:blip r:embed="rId2" cstate="print"/>
          <a:stretch>
            <a:fillRect/>
          </a:stretch>
        </p:blipFill>
        <p:spPr>
          <a:xfrm>
            <a:off x="1786324" y="1041356"/>
            <a:ext cx="178307" cy="178307"/>
          </a:xfrm>
          <a:prstGeom prst="rect">
            <a:avLst/>
          </a:prstGeom>
        </p:spPr>
      </p:pic>
      <p:sp>
        <p:nvSpPr>
          <p:cNvPr id="5" name="object 5"/>
          <p:cNvSpPr txBox="1"/>
          <p:nvPr/>
        </p:nvSpPr>
        <p:spPr>
          <a:xfrm>
            <a:off x="2015939" y="824357"/>
            <a:ext cx="8178800" cy="1985645"/>
          </a:xfrm>
          <a:prstGeom prst="rect">
            <a:avLst/>
          </a:prstGeom>
        </p:spPr>
        <p:txBody>
          <a:bodyPr vert="horz" wrap="square" lIns="0" tIns="139700" rIns="0" bIns="0" rtlCol="0">
            <a:spAutoFit/>
          </a:bodyPr>
          <a:lstStyle/>
          <a:p>
            <a:pPr marL="12700">
              <a:spcBef>
                <a:spcPts val="1100"/>
              </a:spcBef>
            </a:pPr>
            <a:r>
              <a:rPr sz="2000" b="1" spc="-5" dirty="0">
                <a:latin typeface="Arial"/>
                <a:cs typeface="Arial"/>
              </a:rPr>
              <a:t>Definition</a:t>
            </a:r>
            <a:endParaRPr sz="2000" dirty="0">
              <a:latin typeface="Arial"/>
              <a:cs typeface="Arial"/>
            </a:endParaRPr>
          </a:p>
          <a:p>
            <a:pPr marL="570230" marR="5080" indent="-342900">
              <a:lnSpc>
                <a:spcPct val="120000"/>
              </a:lnSpc>
              <a:spcBef>
                <a:spcPts val="464"/>
              </a:spcBef>
              <a:buFont typeface="Arial MT"/>
              <a:buChar char="-"/>
              <a:tabLst>
                <a:tab pos="570230" algn="l"/>
                <a:tab pos="570865" algn="l"/>
              </a:tabLst>
            </a:pPr>
            <a:r>
              <a:rPr b="1" spc="-10" dirty="0">
                <a:solidFill>
                  <a:srgbClr val="4F81BD"/>
                </a:solidFill>
                <a:latin typeface="Arial"/>
                <a:cs typeface="Arial"/>
              </a:rPr>
              <a:t>Applying</a:t>
            </a:r>
            <a:r>
              <a:rPr b="1" spc="45" dirty="0">
                <a:solidFill>
                  <a:srgbClr val="4F81BD"/>
                </a:solidFill>
                <a:latin typeface="Arial"/>
                <a:cs typeface="Arial"/>
              </a:rPr>
              <a:t> </a:t>
            </a:r>
            <a:r>
              <a:rPr b="1" spc="-5" dirty="0">
                <a:solidFill>
                  <a:srgbClr val="4F81BD"/>
                </a:solidFill>
                <a:latin typeface="Arial"/>
                <a:cs typeface="Arial"/>
              </a:rPr>
              <a:t>an</a:t>
            </a:r>
            <a:r>
              <a:rPr b="1" spc="15" dirty="0">
                <a:solidFill>
                  <a:srgbClr val="4F81BD"/>
                </a:solidFill>
                <a:latin typeface="Arial"/>
                <a:cs typeface="Arial"/>
              </a:rPr>
              <a:t> </a:t>
            </a:r>
            <a:r>
              <a:rPr b="1" spc="-5" dirty="0">
                <a:solidFill>
                  <a:srgbClr val="4F81BD"/>
                </a:solidFill>
                <a:latin typeface="Arial"/>
                <a:cs typeface="Arial"/>
              </a:rPr>
              <a:t>imperceptible</a:t>
            </a:r>
            <a:r>
              <a:rPr b="1" dirty="0">
                <a:solidFill>
                  <a:srgbClr val="4F81BD"/>
                </a:solidFill>
                <a:latin typeface="Arial"/>
                <a:cs typeface="Arial"/>
              </a:rPr>
              <a:t> </a:t>
            </a:r>
            <a:r>
              <a:rPr b="1" spc="-5" dirty="0">
                <a:solidFill>
                  <a:srgbClr val="4F81BD"/>
                </a:solidFill>
                <a:latin typeface="Arial"/>
                <a:cs typeface="Arial"/>
              </a:rPr>
              <a:t>non-random</a:t>
            </a:r>
            <a:r>
              <a:rPr b="1" spc="-20" dirty="0">
                <a:solidFill>
                  <a:srgbClr val="4F81BD"/>
                </a:solidFill>
                <a:latin typeface="Arial"/>
                <a:cs typeface="Arial"/>
              </a:rPr>
              <a:t> </a:t>
            </a:r>
            <a:r>
              <a:rPr b="1" spc="-5" dirty="0">
                <a:solidFill>
                  <a:srgbClr val="4F81BD"/>
                </a:solidFill>
                <a:latin typeface="Arial"/>
                <a:cs typeface="Arial"/>
              </a:rPr>
              <a:t>perturbation</a:t>
            </a:r>
            <a:r>
              <a:rPr b="1" spc="5" dirty="0">
                <a:solidFill>
                  <a:srgbClr val="4F81BD"/>
                </a:solidFill>
                <a:latin typeface="Arial"/>
                <a:cs typeface="Arial"/>
              </a:rPr>
              <a:t> </a:t>
            </a:r>
            <a:r>
              <a:rPr b="1" dirty="0">
                <a:solidFill>
                  <a:srgbClr val="4F81BD"/>
                </a:solidFill>
                <a:latin typeface="Arial"/>
                <a:cs typeface="Arial"/>
              </a:rPr>
              <a:t>to</a:t>
            </a:r>
            <a:r>
              <a:rPr b="1" spc="10" dirty="0">
                <a:solidFill>
                  <a:srgbClr val="4F81BD"/>
                </a:solidFill>
                <a:latin typeface="Arial"/>
                <a:cs typeface="Arial"/>
              </a:rPr>
              <a:t> </a:t>
            </a:r>
            <a:r>
              <a:rPr b="1" spc="-5" dirty="0">
                <a:solidFill>
                  <a:srgbClr val="4F81BD"/>
                </a:solidFill>
                <a:latin typeface="Arial"/>
                <a:cs typeface="Arial"/>
              </a:rPr>
              <a:t>a</a:t>
            </a:r>
            <a:r>
              <a:rPr b="1" spc="5" dirty="0">
                <a:solidFill>
                  <a:srgbClr val="4F81BD"/>
                </a:solidFill>
                <a:latin typeface="Arial"/>
                <a:cs typeface="Arial"/>
              </a:rPr>
              <a:t> </a:t>
            </a:r>
            <a:r>
              <a:rPr b="1" spc="-5" dirty="0">
                <a:solidFill>
                  <a:srgbClr val="4F81BD"/>
                </a:solidFill>
                <a:latin typeface="Arial"/>
                <a:cs typeface="Arial"/>
              </a:rPr>
              <a:t>test</a:t>
            </a:r>
            <a:r>
              <a:rPr b="1" spc="5" dirty="0">
                <a:solidFill>
                  <a:srgbClr val="4F81BD"/>
                </a:solidFill>
                <a:latin typeface="Arial"/>
                <a:cs typeface="Arial"/>
              </a:rPr>
              <a:t> </a:t>
            </a:r>
            <a:r>
              <a:rPr b="1" spc="-5" dirty="0">
                <a:solidFill>
                  <a:srgbClr val="4F81BD"/>
                </a:solidFill>
                <a:latin typeface="Arial"/>
                <a:cs typeface="Arial"/>
              </a:rPr>
              <a:t>image,</a:t>
            </a:r>
            <a:r>
              <a:rPr b="1" spc="15" dirty="0">
                <a:solidFill>
                  <a:srgbClr val="4F81BD"/>
                </a:solidFill>
                <a:latin typeface="Arial"/>
                <a:cs typeface="Arial"/>
              </a:rPr>
              <a:t> </a:t>
            </a:r>
            <a:r>
              <a:rPr b="1" dirty="0">
                <a:solidFill>
                  <a:srgbClr val="4F81BD"/>
                </a:solidFill>
                <a:latin typeface="Arial"/>
                <a:cs typeface="Arial"/>
              </a:rPr>
              <a:t>it </a:t>
            </a:r>
            <a:r>
              <a:rPr b="1" spc="-484" dirty="0">
                <a:solidFill>
                  <a:srgbClr val="4F81BD"/>
                </a:solidFill>
                <a:latin typeface="Arial"/>
                <a:cs typeface="Arial"/>
              </a:rPr>
              <a:t> </a:t>
            </a:r>
            <a:r>
              <a:rPr b="1" dirty="0">
                <a:solidFill>
                  <a:srgbClr val="4F81BD"/>
                </a:solidFill>
                <a:latin typeface="Arial"/>
                <a:cs typeface="Arial"/>
              </a:rPr>
              <a:t>is</a:t>
            </a:r>
            <a:r>
              <a:rPr b="1" spc="-5" dirty="0">
                <a:solidFill>
                  <a:srgbClr val="4F81BD"/>
                </a:solidFill>
                <a:latin typeface="Arial"/>
                <a:cs typeface="Arial"/>
              </a:rPr>
              <a:t> possible</a:t>
            </a:r>
            <a:r>
              <a:rPr b="1" spc="-15" dirty="0">
                <a:solidFill>
                  <a:srgbClr val="4F81BD"/>
                </a:solidFill>
                <a:latin typeface="Arial"/>
                <a:cs typeface="Arial"/>
              </a:rPr>
              <a:t> </a:t>
            </a:r>
            <a:r>
              <a:rPr b="1" dirty="0">
                <a:solidFill>
                  <a:srgbClr val="4F81BD"/>
                </a:solidFill>
                <a:latin typeface="Arial"/>
                <a:cs typeface="Arial"/>
              </a:rPr>
              <a:t>to</a:t>
            </a:r>
            <a:r>
              <a:rPr b="1" spc="-5" dirty="0">
                <a:solidFill>
                  <a:srgbClr val="4F81BD"/>
                </a:solidFill>
                <a:latin typeface="Arial"/>
                <a:cs typeface="Arial"/>
              </a:rPr>
              <a:t> arbitrarily change </a:t>
            </a:r>
            <a:r>
              <a:rPr b="1" dirty="0">
                <a:solidFill>
                  <a:srgbClr val="4F81BD"/>
                </a:solidFill>
                <a:latin typeface="Arial"/>
                <a:cs typeface="Arial"/>
              </a:rPr>
              <a:t>the</a:t>
            </a:r>
            <a:r>
              <a:rPr b="1" spc="-5" dirty="0">
                <a:solidFill>
                  <a:srgbClr val="4F81BD"/>
                </a:solidFill>
                <a:latin typeface="Arial"/>
                <a:cs typeface="Arial"/>
              </a:rPr>
              <a:t> </a:t>
            </a:r>
            <a:r>
              <a:rPr b="1" spc="-10" dirty="0">
                <a:solidFill>
                  <a:srgbClr val="4F81BD"/>
                </a:solidFill>
                <a:latin typeface="Arial"/>
                <a:cs typeface="Arial"/>
              </a:rPr>
              <a:t>network’s</a:t>
            </a:r>
            <a:r>
              <a:rPr b="1" spc="-30" dirty="0">
                <a:solidFill>
                  <a:srgbClr val="4F81BD"/>
                </a:solidFill>
                <a:latin typeface="Arial"/>
                <a:cs typeface="Arial"/>
              </a:rPr>
              <a:t> </a:t>
            </a:r>
            <a:r>
              <a:rPr b="1" spc="-5" dirty="0">
                <a:solidFill>
                  <a:srgbClr val="4F81BD"/>
                </a:solidFill>
                <a:latin typeface="Arial"/>
                <a:cs typeface="Arial"/>
              </a:rPr>
              <a:t>prediction</a:t>
            </a:r>
            <a:endParaRPr dirty="0">
              <a:latin typeface="Arial"/>
              <a:cs typeface="Arial"/>
            </a:endParaRPr>
          </a:p>
          <a:p>
            <a:pPr marL="12700">
              <a:spcBef>
                <a:spcPts val="925"/>
              </a:spcBef>
            </a:pPr>
            <a:r>
              <a:rPr sz="2000" b="1" spc="-5" dirty="0">
                <a:latin typeface="Arial"/>
                <a:cs typeface="Arial"/>
              </a:rPr>
              <a:t>Examples</a:t>
            </a:r>
            <a:endParaRPr sz="2000" dirty="0">
              <a:latin typeface="Arial"/>
              <a:cs typeface="Arial"/>
            </a:endParaRPr>
          </a:p>
          <a:p>
            <a:pPr marL="570230" indent="-343535">
              <a:spcBef>
                <a:spcPts val="894"/>
              </a:spcBef>
              <a:buFont typeface="Arial MT"/>
              <a:buChar char="-"/>
              <a:tabLst>
                <a:tab pos="570230" algn="l"/>
                <a:tab pos="570865" algn="l"/>
              </a:tabLst>
            </a:pPr>
            <a:r>
              <a:rPr b="1" spc="-5" dirty="0">
                <a:solidFill>
                  <a:srgbClr val="4F81BD"/>
                </a:solidFill>
                <a:latin typeface="Arial"/>
                <a:cs typeface="Arial"/>
              </a:rPr>
              <a:t>With</a:t>
            </a:r>
            <a:r>
              <a:rPr b="1" spc="-30" dirty="0">
                <a:solidFill>
                  <a:srgbClr val="4F81BD"/>
                </a:solidFill>
                <a:latin typeface="Arial"/>
                <a:cs typeface="Arial"/>
              </a:rPr>
              <a:t> </a:t>
            </a:r>
            <a:r>
              <a:rPr b="1" dirty="0">
                <a:solidFill>
                  <a:srgbClr val="4F81BD"/>
                </a:solidFill>
                <a:latin typeface="Arial"/>
                <a:cs typeface="Arial"/>
              </a:rPr>
              <a:t>the</a:t>
            </a:r>
            <a:r>
              <a:rPr b="1" spc="-15" dirty="0">
                <a:solidFill>
                  <a:srgbClr val="4F81BD"/>
                </a:solidFill>
                <a:latin typeface="Arial"/>
                <a:cs typeface="Arial"/>
              </a:rPr>
              <a:t> </a:t>
            </a:r>
            <a:r>
              <a:rPr b="1" spc="-10" dirty="0">
                <a:solidFill>
                  <a:srgbClr val="4F81BD"/>
                </a:solidFill>
                <a:latin typeface="Arial"/>
                <a:cs typeface="Arial"/>
              </a:rPr>
              <a:t>same</a:t>
            </a:r>
            <a:r>
              <a:rPr b="1" dirty="0">
                <a:solidFill>
                  <a:srgbClr val="4F81BD"/>
                </a:solidFill>
                <a:latin typeface="Arial"/>
                <a:cs typeface="Arial"/>
              </a:rPr>
              <a:t> </a:t>
            </a:r>
            <a:r>
              <a:rPr b="1" spc="-5" dirty="0">
                <a:solidFill>
                  <a:srgbClr val="4F81BD"/>
                </a:solidFill>
                <a:latin typeface="Arial"/>
                <a:cs typeface="Arial"/>
              </a:rPr>
              <a:t>predict</a:t>
            </a:r>
            <a:r>
              <a:rPr b="1" spc="-10" dirty="0">
                <a:solidFill>
                  <a:srgbClr val="4F81BD"/>
                </a:solidFill>
                <a:latin typeface="Arial"/>
                <a:cs typeface="Arial"/>
              </a:rPr>
              <a:t> </a:t>
            </a:r>
            <a:r>
              <a:rPr b="1" spc="-5" dirty="0">
                <a:solidFill>
                  <a:srgbClr val="4F81BD"/>
                </a:solidFill>
                <a:latin typeface="Arial"/>
                <a:cs typeface="Arial"/>
              </a:rPr>
              <a:t>model,</a:t>
            </a:r>
            <a:endParaRPr dirty="0">
              <a:latin typeface="Arial"/>
              <a:cs typeface="Arial"/>
            </a:endParaRPr>
          </a:p>
        </p:txBody>
      </p:sp>
      <p:pic>
        <p:nvPicPr>
          <p:cNvPr id="6" name="object 6"/>
          <p:cNvPicPr/>
          <p:nvPr/>
        </p:nvPicPr>
        <p:blipFill>
          <a:blip r:embed="rId2" cstate="print"/>
          <a:stretch>
            <a:fillRect/>
          </a:stretch>
        </p:blipFill>
        <p:spPr>
          <a:xfrm>
            <a:off x="1786324" y="2181309"/>
            <a:ext cx="178307" cy="178307"/>
          </a:xfrm>
          <a:prstGeom prst="rect">
            <a:avLst/>
          </a:prstGeom>
        </p:spPr>
      </p:pic>
      <p:pic>
        <p:nvPicPr>
          <p:cNvPr id="7" name="object 7"/>
          <p:cNvPicPr/>
          <p:nvPr/>
        </p:nvPicPr>
        <p:blipFill>
          <a:blip r:embed="rId3" cstate="print"/>
          <a:stretch>
            <a:fillRect/>
          </a:stretch>
        </p:blipFill>
        <p:spPr>
          <a:xfrm>
            <a:off x="2135124" y="3064765"/>
            <a:ext cx="2103119" cy="2065019"/>
          </a:xfrm>
          <a:prstGeom prst="rect">
            <a:avLst/>
          </a:prstGeom>
        </p:spPr>
      </p:pic>
      <p:pic>
        <p:nvPicPr>
          <p:cNvPr id="8" name="object 8"/>
          <p:cNvPicPr/>
          <p:nvPr/>
        </p:nvPicPr>
        <p:blipFill>
          <a:blip r:embed="rId4" cstate="print"/>
          <a:stretch>
            <a:fillRect/>
          </a:stretch>
        </p:blipFill>
        <p:spPr>
          <a:xfrm>
            <a:off x="7967473" y="3064765"/>
            <a:ext cx="2084831" cy="2065019"/>
          </a:xfrm>
          <a:prstGeom prst="rect">
            <a:avLst/>
          </a:prstGeom>
        </p:spPr>
      </p:pic>
      <p:sp>
        <p:nvSpPr>
          <p:cNvPr id="9" name="object 9"/>
          <p:cNvSpPr txBox="1"/>
          <p:nvPr/>
        </p:nvSpPr>
        <p:spPr>
          <a:xfrm>
            <a:off x="2430324" y="5289876"/>
            <a:ext cx="1291590" cy="1047750"/>
          </a:xfrm>
          <a:prstGeom prst="rect">
            <a:avLst/>
          </a:prstGeom>
        </p:spPr>
        <p:txBody>
          <a:bodyPr vert="horz" wrap="square" lIns="0" tIns="12700" rIns="0" bIns="0" rtlCol="0">
            <a:spAutoFit/>
          </a:bodyPr>
          <a:lstStyle/>
          <a:p>
            <a:pPr marL="12700">
              <a:spcBef>
                <a:spcPts val="100"/>
              </a:spcBef>
            </a:pPr>
            <a:r>
              <a:rPr dirty="0">
                <a:latin typeface="Malgun Gothic"/>
                <a:cs typeface="Malgun Gothic"/>
              </a:rPr>
              <a:t>Y</a:t>
            </a:r>
            <a:r>
              <a:rPr spc="-50" dirty="0">
                <a:latin typeface="Malgun Gothic"/>
                <a:cs typeface="Malgun Gothic"/>
              </a:rPr>
              <a:t> </a:t>
            </a:r>
            <a:r>
              <a:rPr dirty="0">
                <a:latin typeface="Malgun Gothic"/>
                <a:cs typeface="Malgun Gothic"/>
              </a:rPr>
              <a:t>=</a:t>
            </a:r>
            <a:r>
              <a:rPr spc="-35" dirty="0">
                <a:latin typeface="Malgun Gothic"/>
                <a:cs typeface="Malgun Gothic"/>
              </a:rPr>
              <a:t> </a:t>
            </a:r>
            <a:r>
              <a:rPr spc="-5" dirty="0">
                <a:latin typeface="Malgun Gothic"/>
                <a:cs typeface="Malgun Gothic"/>
              </a:rPr>
              <a:t>”panda”</a:t>
            </a:r>
            <a:endParaRPr>
              <a:latin typeface="Malgun Gothic"/>
              <a:cs typeface="Malgun Gothic"/>
            </a:endParaRPr>
          </a:p>
          <a:p>
            <a:pPr marL="48260" marR="106680">
              <a:spcBef>
                <a:spcPts val="1570"/>
              </a:spcBef>
            </a:pPr>
            <a:r>
              <a:rPr spc="-5" dirty="0">
                <a:latin typeface="Malgun Gothic"/>
                <a:cs typeface="Malgun Gothic"/>
              </a:rPr>
              <a:t>With </a:t>
            </a:r>
            <a:r>
              <a:rPr dirty="0">
                <a:latin typeface="Malgun Gothic"/>
                <a:cs typeface="Malgun Gothic"/>
              </a:rPr>
              <a:t>0.577 </a:t>
            </a:r>
            <a:r>
              <a:rPr spc="-625" dirty="0">
                <a:latin typeface="Malgun Gothic"/>
                <a:cs typeface="Malgun Gothic"/>
              </a:rPr>
              <a:t> </a:t>
            </a:r>
            <a:r>
              <a:rPr dirty="0">
                <a:latin typeface="Malgun Gothic"/>
                <a:cs typeface="Malgun Gothic"/>
              </a:rPr>
              <a:t>con</a:t>
            </a:r>
            <a:r>
              <a:rPr spc="-10" dirty="0">
                <a:latin typeface="Malgun Gothic"/>
                <a:cs typeface="Malgun Gothic"/>
              </a:rPr>
              <a:t>f</a:t>
            </a:r>
            <a:r>
              <a:rPr dirty="0">
                <a:latin typeface="Malgun Gothic"/>
                <a:cs typeface="Malgun Gothic"/>
              </a:rPr>
              <a:t>i</a:t>
            </a:r>
            <a:r>
              <a:rPr spc="-5" dirty="0">
                <a:latin typeface="Malgun Gothic"/>
                <a:cs typeface="Malgun Gothic"/>
              </a:rPr>
              <a:t>de</a:t>
            </a:r>
            <a:r>
              <a:rPr dirty="0">
                <a:latin typeface="Malgun Gothic"/>
                <a:cs typeface="Malgun Gothic"/>
              </a:rPr>
              <a:t>nce</a:t>
            </a:r>
            <a:endParaRPr>
              <a:latin typeface="Malgun Gothic"/>
              <a:cs typeface="Malgun Gothic"/>
            </a:endParaRPr>
          </a:p>
        </p:txBody>
      </p:sp>
      <p:sp>
        <p:nvSpPr>
          <p:cNvPr id="10" name="object 10"/>
          <p:cNvSpPr txBox="1"/>
          <p:nvPr/>
        </p:nvSpPr>
        <p:spPr>
          <a:xfrm>
            <a:off x="8478852" y="5289876"/>
            <a:ext cx="1368425" cy="1047750"/>
          </a:xfrm>
          <a:prstGeom prst="rect">
            <a:avLst/>
          </a:prstGeom>
        </p:spPr>
        <p:txBody>
          <a:bodyPr vert="horz" wrap="square" lIns="0" tIns="12700" rIns="0" bIns="0" rtlCol="0">
            <a:spAutoFit/>
          </a:bodyPr>
          <a:lstStyle/>
          <a:p>
            <a:pPr marL="12700">
              <a:spcBef>
                <a:spcPts val="100"/>
              </a:spcBef>
            </a:pPr>
            <a:r>
              <a:rPr dirty="0">
                <a:latin typeface="Malgun Gothic"/>
                <a:cs typeface="Malgun Gothic"/>
              </a:rPr>
              <a:t>Y</a:t>
            </a:r>
            <a:r>
              <a:rPr spc="-40" dirty="0">
                <a:latin typeface="Malgun Gothic"/>
                <a:cs typeface="Malgun Gothic"/>
              </a:rPr>
              <a:t> </a:t>
            </a:r>
            <a:r>
              <a:rPr dirty="0">
                <a:latin typeface="Malgun Gothic"/>
                <a:cs typeface="Malgun Gothic"/>
              </a:rPr>
              <a:t>=</a:t>
            </a:r>
            <a:r>
              <a:rPr spc="-20" dirty="0">
                <a:latin typeface="Malgun Gothic"/>
                <a:cs typeface="Malgun Gothic"/>
              </a:rPr>
              <a:t> </a:t>
            </a:r>
            <a:r>
              <a:rPr spc="-25" dirty="0">
                <a:latin typeface="Malgun Gothic"/>
                <a:cs typeface="Malgun Gothic"/>
              </a:rPr>
              <a:t>”gibbon”</a:t>
            </a:r>
            <a:endParaRPr>
              <a:latin typeface="Malgun Gothic"/>
              <a:cs typeface="Malgun Gothic"/>
            </a:endParaRPr>
          </a:p>
          <a:p>
            <a:pPr marL="48260" marR="182880">
              <a:spcBef>
                <a:spcPts val="1570"/>
              </a:spcBef>
            </a:pPr>
            <a:r>
              <a:rPr spc="-5" dirty="0">
                <a:latin typeface="Malgun Gothic"/>
                <a:cs typeface="Malgun Gothic"/>
              </a:rPr>
              <a:t>With </a:t>
            </a:r>
            <a:r>
              <a:rPr dirty="0">
                <a:latin typeface="Malgun Gothic"/>
                <a:cs typeface="Malgun Gothic"/>
              </a:rPr>
              <a:t>0.993 </a:t>
            </a:r>
            <a:r>
              <a:rPr spc="-620" dirty="0">
                <a:latin typeface="Malgun Gothic"/>
                <a:cs typeface="Malgun Gothic"/>
              </a:rPr>
              <a:t> </a:t>
            </a:r>
            <a:r>
              <a:rPr dirty="0">
                <a:latin typeface="Malgun Gothic"/>
                <a:cs typeface="Malgun Gothic"/>
              </a:rPr>
              <a:t>con</a:t>
            </a:r>
            <a:r>
              <a:rPr spc="-10" dirty="0">
                <a:latin typeface="Malgun Gothic"/>
                <a:cs typeface="Malgun Gothic"/>
              </a:rPr>
              <a:t>f</a:t>
            </a:r>
            <a:r>
              <a:rPr dirty="0">
                <a:latin typeface="Malgun Gothic"/>
                <a:cs typeface="Malgun Gothic"/>
              </a:rPr>
              <a:t>i</a:t>
            </a:r>
            <a:r>
              <a:rPr spc="-5" dirty="0">
                <a:latin typeface="Malgun Gothic"/>
                <a:cs typeface="Malgun Gothic"/>
              </a:rPr>
              <a:t>de</a:t>
            </a:r>
            <a:r>
              <a:rPr dirty="0">
                <a:latin typeface="Malgun Gothic"/>
                <a:cs typeface="Malgun Gothic"/>
              </a:rPr>
              <a:t>nce</a:t>
            </a:r>
            <a:endParaRPr>
              <a:latin typeface="Malgun Gothic"/>
              <a:cs typeface="Malgun Gothic"/>
            </a:endParaRPr>
          </a:p>
        </p:txBody>
      </p:sp>
      <p:pic>
        <p:nvPicPr>
          <p:cNvPr id="11" name="object 11"/>
          <p:cNvPicPr/>
          <p:nvPr/>
        </p:nvPicPr>
        <p:blipFill>
          <a:blip r:embed="rId5" cstate="print"/>
          <a:stretch>
            <a:fillRect/>
          </a:stretch>
        </p:blipFill>
        <p:spPr>
          <a:xfrm>
            <a:off x="5303521" y="3064765"/>
            <a:ext cx="2055875" cy="2065019"/>
          </a:xfrm>
          <a:prstGeom prst="rect">
            <a:avLst/>
          </a:prstGeom>
        </p:spPr>
      </p:pic>
      <p:sp>
        <p:nvSpPr>
          <p:cNvPr id="12" name="object 12"/>
          <p:cNvSpPr txBox="1"/>
          <p:nvPr/>
        </p:nvSpPr>
        <p:spPr>
          <a:xfrm>
            <a:off x="4558836" y="3956842"/>
            <a:ext cx="717550" cy="299720"/>
          </a:xfrm>
          <a:prstGeom prst="rect">
            <a:avLst/>
          </a:prstGeom>
        </p:spPr>
        <p:txBody>
          <a:bodyPr vert="horz" wrap="square" lIns="0" tIns="12700" rIns="0" bIns="0" rtlCol="0">
            <a:spAutoFit/>
          </a:bodyPr>
          <a:lstStyle/>
          <a:p>
            <a:pPr marL="12700">
              <a:spcBef>
                <a:spcPts val="100"/>
              </a:spcBef>
            </a:pPr>
            <a:r>
              <a:rPr dirty="0">
                <a:latin typeface="Cambria Math"/>
                <a:cs typeface="Cambria Math"/>
              </a:rPr>
              <a:t>×</a:t>
            </a:r>
            <a:r>
              <a:rPr spc="305" dirty="0">
                <a:latin typeface="Cambria Math"/>
                <a:cs typeface="Cambria Math"/>
              </a:rPr>
              <a:t> </a:t>
            </a:r>
            <a:r>
              <a:rPr dirty="0">
                <a:latin typeface="Cambria Math"/>
                <a:cs typeface="Cambria Math"/>
              </a:rPr>
              <a:t>0.07</a:t>
            </a:r>
            <a:endParaRPr>
              <a:latin typeface="Cambria Math"/>
              <a:cs typeface="Cambria Math"/>
            </a:endParaRPr>
          </a:p>
        </p:txBody>
      </p:sp>
      <p:sp>
        <p:nvSpPr>
          <p:cNvPr id="14" name="object 14"/>
          <p:cNvSpPr txBox="1">
            <a:spLocks noGrp="1"/>
          </p:cNvSpPr>
          <p:nvPr>
            <p:ph type="ftr" sz="quarter" idx="5"/>
          </p:nvPr>
        </p:nvSpPr>
        <p:spPr>
          <a:xfrm>
            <a:off x="6193406" y="6544171"/>
            <a:ext cx="869315" cy="255904"/>
          </a:xfrm>
          <a:prstGeom prst="rect">
            <a:avLst/>
          </a:prstGeom>
        </p:spPr>
        <p:txBody>
          <a:bodyPr vert="horz" wrap="square" lIns="0" tIns="0" rIns="0" bIns="0" rtlCol="0">
            <a:spAutoFit/>
          </a:bodyPr>
          <a:lstStyle>
            <a:defPPr>
              <a:defRPr lang="en-US"/>
            </a:defPPr>
            <a:lvl1pPr marL="0" algn="l" defTabSz="914400" rtl="0" eaLnBrk="1" latinLnBrk="0" hangingPunct="1">
              <a:defRPr sz="1600" b="1" i="1" kern="1200">
                <a:solidFill>
                  <a:schemeClr val="bg1"/>
                </a:solidFill>
                <a:latin typeface="Georgia"/>
                <a:ea typeface="+mn-ea"/>
                <a:cs typeface="Georgi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885"/>
              </a:lnSpc>
            </a:pPr>
            <a:r>
              <a:rPr lang="en-IN" spc="-5"/>
              <a:t>Inf</a:t>
            </a:r>
            <a:r>
              <a:rPr lang="en-IN"/>
              <a:t>o</a:t>
            </a:r>
            <a:r>
              <a:rPr lang="en-IN" spc="-10"/>
              <a:t>L</a:t>
            </a:r>
            <a:r>
              <a:rPr lang="en-IN" spc="-5"/>
              <a:t>ab</a:t>
            </a:r>
            <a:endParaRPr spc="-5" dirty="0"/>
          </a:p>
        </p:txBody>
      </p:sp>
      <p:sp>
        <p:nvSpPr>
          <p:cNvPr id="15" name="object 15"/>
          <p:cNvSpPr txBox="1"/>
          <p:nvPr/>
        </p:nvSpPr>
        <p:spPr>
          <a:xfrm>
            <a:off x="5841254" y="6549168"/>
            <a:ext cx="193040" cy="210954"/>
          </a:xfrm>
          <a:prstGeom prst="rect">
            <a:avLst/>
          </a:prstGeom>
        </p:spPr>
        <p:txBody>
          <a:bodyPr vert="horz" wrap="square" lIns="0" tIns="26034" rIns="0" bIns="0" rtlCol="0">
            <a:spAutoFit/>
          </a:bodyPr>
          <a:lstStyle/>
          <a:p>
            <a:pPr marL="12700">
              <a:spcBef>
                <a:spcPts val="204"/>
              </a:spcBef>
            </a:pPr>
            <a:r>
              <a:rPr sz="1200" spc="-5" dirty="0">
                <a:solidFill>
                  <a:srgbClr val="FFFFFF"/>
                </a:solidFill>
                <a:latin typeface="Malgun Gothic"/>
                <a:cs typeface="Malgun Gothic"/>
              </a:rPr>
              <a:t>44</a:t>
            </a:r>
            <a:endParaRPr sz="1200">
              <a:latin typeface="Malgun Gothic"/>
              <a:cs typeface="Malgun Gothic"/>
            </a:endParaRPr>
          </a:p>
        </p:txBody>
      </p:sp>
      <p:sp>
        <p:nvSpPr>
          <p:cNvPr id="13" name="object 13"/>
          <p:cNvSpPr txBox="1"/>
          <p:nvPr/>
        </p:nvSpPr>
        <p:spPr>
          <a:xfrm>
            <a:off x="7565384" y="3956842"/>
            <a:ext cx="196215" cy="299720"/>
          </a:xfrm>
          <a:prstGeom prst="rect">
            <a:avLst/>
          </a:prstGeom>
        </p:spPr>
        <p:txBody>
          <a:bodyPr vert="horz" wrap="square" lIns="0" tIns="12700" rIns="0" bIns="0" rtlCol="0">
            <a:spAutoFit/>
          </a:bodyPr>
          <a:lstStyle/>
          <a:p>
            <a:pPr marL="12700">
              <a:spcBef>
                <a:spcPts val="100"/>
              </a:spcBef>
            </a:pPr>
            <a:r>
              <a:rPr dirty="0">
                <a:latin typeface="Cambria Math"/>
                <a:cs typeface="Cambria Math"/>
              </a:rPr>
              <a:t>=</a:t>
            </a:r>
            <a:endParaRPr>
              <a:latin typeface="Cambria Math"/>
              <a:cs typeface="Cambria Math"/>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76864" y="321939"/>
            <a:ext cx="4244340" cy="513715"/>
          </a:xfrm>
          <a:prstGeom prst="rect">
            <a:avLst/>
          </a:prstGeom>
        </p:spPr>
        <p:txBody>
          <a:bodyPr vert="horz" wrap="square" lIns="0" tIns="12700" rIns="0" bIns="0" rtlCol="0" anchor="ctr">
            <a:spAutoFit/>
          </a:bodyPr>
          <a:lstStyle/>
          <a:p>
            <a:pPr marL="12700">
              <a:lnSpc>
                <a:spcPct val="100000"/>
              </a:lnSpc>
              <a:spcBef>
                <a:spcPts val="100"/>
              </a:spcBef>
            </a:pPr>
            <a:r>
              <a:rPr sz="3200" spc="-5" dirty="0">
                <a:solidFill>
                  <a:srgbClr val="004990"/>
                </a:solidFill>
              </a:rPr>
              <a:t>Adversarial</a:t>
            </a:r>
            <a:r>
              <a:rPr sz="3200" spc="-70" dirty="0">
                <a:solidFill>
                  <a:srgbClr val="004990"/>
                </a:solidFill>
              </a:rPr>
              <a:t> </a:t>
            </a:r>
            <a:r>
              <a:rPr sz="3200" spc="-10" dirty="0">
                <a:solidFill>
                  <a:srgbClr val="004990"/>
                </a:solidFill>
              </a:rPr>
              <a:t>Examples</a:t>
            </a:r>
            <a:endParaRPr sz="3200" dirty="0"/>
          </a:p>
        </p:txBody>
      </p:sp>
      <p:grpSp>
        <p:nvGrpSpPr>
          <p:cNvPr id="4" name="object 4"/>
          <p:cNvGrpSpPr/>
          <p:nvPr/>
        </p:nvGrpSpPr>
        <p:grpSpPr>
          <a:xfrm>
            <a:off x="1811973" y="1328864"/>
            <a:ext cx="8474075" cy="4554220"/>
            <a:chOff x="287972" y="1328864"/>
            <a:chExt cx="8474075" cy="4554220"/>
          </a:xfrm>
        </p:grpSpPr>
        <p:pic>
          <p:nvPicPr>
            <p:cNvPr id="5" name="object 5"/>
            <p:cNvPicPr/>
            <p:nvPr/>
          </p:nvPicPr>
          <p:blipFill>
            <a:blip r:embed="rId2" cstate="print"/>
            <a:stretch>
              <a:fillRect/>
            </a:stretch>
          </p:blipFill>
          <p:spPr>
            <a:xfrm>
              <a:off x="323087" y="1341120"/>
              <a:ext cx="8389607" cy="3778959"/>
            </a:xfrm>
            <a:prstGeom prst="rect">
              <a:avLst/>
            </a:prstGeom>
          </p:spPr>
        </p:pic>
        <p:sp>
          <p:nvSpPr>
            <p:cNvPr id="6" name="object 6"/>
            <p:cNvSpPr/>
            <p:nvPr/>
          </p:nvSpPr>
          <p:spPr>
            <a:xfrm>
              <a:off x="2701289" y="1341882"/>
              <a:ext cx="6047740" cy="3801110"/>
            </a:xfrm>
            <a:custGeom>
              <a:avLst/>
              <a:gdLst/>
              <a:ahLst/>
              <a:cxnLst/>
              <a:rect l="l" t="t" r="r" b="b"/>
              <a:pathLst>
                <a:path w="6047740" h="3801110">
                  <a:moveTo>
                    <a:pt x="0" y="0"/>
                  </a:moveTo>
                  <a:lnTo>
                    <a:pt x="1367027" y="0"/>
                  </a:lnTo>
                  <a:lnTo>
                    <a:pt x="1367027" y="3797808"/>
                  </a:lnTo>
                  <a:lnTo>
                    <a:pt x="0" y="3797808"/>
                  </a:lnTo>
                  <a:lnTo>
                    <a:pt x="0" y="0"/>
                  </a:lnTo>
                  <a:close/>
                </a:path>
                <a:path w="6047740" h="3801110">
                  <a:moveTo>
                    <a:pt x="4680204" y="3047"/>
                  </a:moveTo>
                  <a:lnTo>
                    <a:pt x="6047232" y="3047"/>
                  </a:lnTo>
                  <a:lnTo>
                    <a:pt x="6047232" y="3800855"/>
                  </a:lnTo>
                  <a:lnTo>
                    <a:pt x="4680204" y="3800855"/>
                  </a:lnTo>
                  <a:lnTo>
                    <a:pt x="4680204" y="3047"/>
                  </a:lnTo>
                  <a:close/>
                </a:path>
              </a:pathLst>
            </a:custGeom>
            <a:ln w="25908">
              <a:solidFill>
                <a:srgbClr val="C00000"/>
              </a:solidFill>
            </a:ln>
          </p:spPr>
          <p:txBody>
            <a:bodyPr wrap="square" lIns="0" tIns="0" rIns="0" bIns="0" rtlCol="0"/>
            <a:lstStyle/>
            <a:p>
              <a:endParaRPr/>
            </a:p>
          </p:txBody>
        </p:sp>
        <p:sp>
          <p:nvSpPr>
            <p:cNvPr id="7" name="object 7"/>
            <p:cNvSpPr/>
            <p:nvPr/>
          </p:nvSpPr>
          <p:spPr>
            <a:xfrm>
              <a:off x="300989" y="1357122"/>
              <a:ext cx="6049010" cy="3802379"/>
            </a:xfrm>
            <a:custGeom>
              <a:avLst/>
              <a:gdLst/>
              <a:ahLst/>
              <a:cxnLst/>
              <a:rect l="l" t="t" r="r" b="b"/>
              <a:pathLst>
                <a:path w="6049010" h="3802379">
                  <a:moveTo>
                    <a:pt x="0" y="0"/>
                  </a:moveTo>
                  <a:lnTo>
                    <a:pt x="1368552" y="0"/>
                  </a:lnTo>
                  <a:lnTo>
                    <a:pt x="1368552" y="3797808"/>
                  </a:lnTo>
                  <a:lnTo>
                    <a:pt x="0" y="3797808"/>
                  </a:lnTo>
                  <a:lnTo>
                    <a:pt x="0" y="0"/>
                  </a:lnTo>
                  <a:close/>
                </a:path>
                <a:path w="6049010" h="3802379">
                  <a:moveTo>
                    <a:pt x="4680204" y="3048"/>
                  </a:moveTo>
                  <a:lnTo>
                    <a:pt x="6048756" y="3048"/>
                  </a:lnTo>
                  <a:lnTo>
                    <a:pt x="6048756" y="3802380"/>
                  </a:lnTo>
                  <a:lnTo>
                    <a:pt x="4680204" y="3802380"/>
                  </a:lnTo>
                  <a:lnTo>
                    <a:pt x="4680204" y="3048"/>
                  </a:lnTo>
                  <a:close/>
                </a:path>
              </a:pathLst>
            </a:custGeom>
            <a:ln w="25908">
              <a:solidFill>
                <a:srgbClr val="00882A"/>
              </a:solidFill>
            </a:ln>
          </p:spPr>
          <p:txBody>
            <a:bodyPr wrap="square" lIns="0" tIns="0" rIns="0" bIns="0" rtlCol="0"/>
            <a:lstStyle/>
            <a:p>
              <a:endParaRPr/>
            </a:p>
          </p:txBody>
        </p:sp>
        <p:sp>
          <p:nvSpPr>
            <p:cNvPr id="8" name="object 8"/>
            <p:cNvSpPr/>
            <p:nvPr/>
          </p:nvSpPr>
          <p:spPr>
            <a:xfrm>
              <a:off x="984504" y="5154167"/>
              <a:ext cx="2290445" cy="722630"/>
            </a:xfrm>
            <a:custGeom>
              <a:avLst/>
              <a:gdLst/>
              <a:ahLst/>
              <a:cxnLst/>
              <a:rect l="l" t="t" r="r" b="b"/>
              <a:pathLst>
                <a:path w="2290445" h="722629">
                  <a:moveTo>
                    <a:pt x="0" y="0"/>
                  </a:moveTo>
                  <a:lnTo>
                    <a:pt x="2289911" y="722515"/>
                  </a:lnTo>
                </a:path>
              </a:pathLst>
            </a:custGeom>
            <a:ln w="9144">
              <a:solidFill>
                <a:srgbClr val="00882A"/>
              </a:solidFill>
            </a:ln>
          </p:spPr>
          <p:txBody>
            <a:bodyPr wrap="square" lIns="0" tIns="0" rIns="0" bIns="0" rtlCol="0"/>
            <a:lstStyle/>
            <a:p>
              <a:endParaRPr/>
            </a:p>
          </p:txBody>
        </p:sp>
        <p:sp>
          <p:nvSpPr>
            <p:cNvPr id="9" name="object 9"/>
            <p:cNvSpPr/>
            <p:nvPr/>
          </p:nvSpPr>
          <p:spPr>
            <a:xfrm>
              <a:off x="3273548" y="5158740"/>
              <a:ext cx="2390775" cy="719455"/>
            </a:xfrm>
            <a:custGeom>
              <a:avLst/>
              <a:gdLst/>
              <a:ahLst/>
              <a:cxnLst/>
              <a:rect l="l" t="t" r="r" b="b"/>
              <a:pathLst>
                <a:path w="2390775" h="719454">
                  <a:moveTo>
                    <a:pt x="2390609" y="0"/>
                  </a:moveTo>
                  <a:lnTo>
                    <a:pt x="0" y="719124"/>
                  </a:lnTo>
                </a:path>
              </a:pathLst>
            </a:custGeom>
            <a:ln w="9144">
              <a:solidFill>
                <a:srgbClr val="00882A"/>
              </a:solidFill>
            </a:ln>
          </p:spPr>
          <p:txBody>
            <a:bodyPr wrap="square" lIns="0" tIns="0" rIns="0" bIns="0" rtlCol="0"/>
            <a:lstStyle/>
            <a:p>
              <a:endParaRPr/>
            </a:p>
          </p:txBody>
        </p:sp>
      </p:grpSp>
      <p:sp>
        <p:nvSpPr>
          <p:cNvPr id="10" name="object 10"/>
          <p:cNvSpPr txBox="1"/>
          <p:nvPr/>
        </p:nvSpPr>
        <p:spPr>
          <a:xfrm>
            <a:off x="3299034" y="5656718"/>
            <a:ext cx="5654040" cy="549275"/>
          </a:xfrm>
          <a:prstGeom prst="rect">
            <a:avLst/>
          </a:prstGeom>
        </p:spPr>
        <p:txBody>
          <a:bodyPr vert="horz" wrap="square" lIns="0" tIns="12700" rIns="0" bIns="0" rtlCol="0">
            <a:spAutoFit/>
          </a:bodyPr>
          <a:lstStyle/>
          <a:p>
            <a:pPr marL="3327400">
              <a:lnSpc>
                <a:spcPts val="2060"/>
              </a:lnSpc>
              <a:spcBef>
                <a:spcPts val="100"/>
              </a:spcBef>
            </a:pPr>
            <a:r>
              <a:rPr b="1" spc="-5" dirty="0">
                <a:solidFill>
                  <a:srgbClr val="C00000"/>
                </a:solidFill>
                <a:latin typeface="Malgun Gothic"/>
                <a:cs typeface="Malgun Gothic"/>
              </a:rPr>
              <a:t>Adversarial</a:t>
            </a:r>
            <a:r>
              <a:rPr b="1" spc="-25" dirty="0">
                <a:solidFill>
                  <a:srgbClr val="C00000"/>
                </a:solidFill>
                <a:latin typeface="Malgun Gothic"/>
                <a:cs typeface="Malgun Gothic"/>
              </a:rPr>
              <a:t> </a:t>
            </a:r>
            <a:r>
              <a:rPr b="1" spc="-5" dirty="0">
                <a:solidFill>
                  <a:srgbClr val="C00000"/>
                </a:solidFill>
                <a:latin typeface="Malgun Gothic"/>
                <a:cs typeface="Malgun Gothic"/>
              </a:rPr>
              <a:t>examples</a:t>
            </a:r>
            <a:endParaRPr>
              <a:latin typeface="Malgun Gothic"/>
              <a:cs typeface="Malgun Gothic"/>
            </a:endParaRPr>
          </a:p>
          <a:p>
            <a:pPr marL="12700">
              <a:lnSpc>
                <a:spcPts val="2060"/>
              </a:lnSpc>
            </a:pPr>
            <a:r>
              <a:rPr b="1" spc="-5" dirty="0">
                <a:solidFill>
                  <a:srgbClr val="00882A"/>
                </a:solidFill>
                <a:latin typeface="Malgun Gothic"/>
                <a:cs typeface="Malgun Gothic"/>
              </a:rPr>
              <a:t>Correctly</a:t>
            </a:r>
            <a:r>
              <a:rPr b="1" spc="-15" dirty="0">
                <a:solidFill>
                  <a:srgbClr val="00882A"/>
                </a:solidFill>
                <a:latin typeface="Malgun Gothic"/>
                <a:cs typeface="Malgun Gothic"/>
              </a:rPr>
              <a:t> </a:t>
            </a:r>
            <a:r>
              <a:rPr b="1" spc="-10" dirty="0">
                <a:solidFill>
                  <a:srgbClr val="00882A"/>
                </a:solidFill>
                <a:latin typeface="Malgun Gothic"/>
                <a:cs typeface="Malgun Gothic"/>
              </a:rPr>
              <a:t>predicted</a:t>
            </a:r>
            <a:r>
              <a:rPr b="1" dirty="0">
                <a:solidFill>
                  <a:srgbClr val="00882A"/>
                </a:solidFill>
                <a:latin typeface="Malgun Gothic"/>
                <a:cs typeface="Malgun Gothic"/>
              </a:rPr>
              <a:t> </a:t>
            </a:r>
            <a:r>
              <a:rPr b="1" spc="-5" dirty="0">
                <a:solidFill>
                  <a:srgbClr val="00882A"/>
                </a:solidFill>
                <a:latin typeface="Malgun Gothic"/>
                <a:cs typeface="Malgun Gothic"/>
              </a:rPr>
              <a:t>sample</a:t>
            </a:r>
            <a:endParaRPr>
              <a:latin typeface="Malgun Gothic"/>
              <a:cs typeface="Malgun Gothic"/>
            </a:endParaRPr>
          </a:p>
        </p:txBody>
      </p:sp>
      <p:grpSp>
        <p:nvGrpSpPr>
          <p:cNvPr id="11" name="object 11"/>
          <p:cNvGrpSpPr/>
          <p:nvPr/>
        </p:nvGrpSpPr>
        <p:grpSpPr>
          <a:xfrm>
            <a:off x="4902709" y="5134356"/>
            <a:ext cx="4690745" cy="498475"/>
            <a:chOff x="3378708" y="5134355"/>
            <a:chExt cx="4690745" cy="498475"/>
          </a:xfrm>
        </p:grpSpPr>
        <p:sp>
          <p:nvSpPr>
            <p:cNvPr id="12" name="object 12"/>
            <p:cNvSpPr/>
            <p:nvPr/>
          </p:nvSpPr>
          <p:spPr>
            <a:xfrm>
              <a:off x="3383280" y="5138927"/>
              <a:ext cx="2889250" cy="489584"/>
            </a:xfrm>
            <a:custGeom>
              <a:avLst/>
              <a:gdLst/>
              <a:ahLst/>
              <a:cxnLst/>
              <a:rect l="l" t="t" r="r" b="b"/>
              <a:pathLst>
                <a:path w="2889250" h="489585">
                  <a:moveTo>
                    <a:pt x="0" y="0"/>
                  </a:moveTo>
                  <a:lnTo>
                    <a:pt x="2888691" y="489153"/>
                  </a:lnTo>
                </a:path>
              </a:pathLst>
            </a:custGeom>
            <a:ln w="9144">
              <a:solidFill>
                <a:srgbClr val="C00000"/>
              </a:solidFill>
            </a:ln>
          </p:spPr>
          <p:txBody>
            <a:bodyPr wrap="square" lIns="0" tIns="0" rIns="0" bIns="0" rtlCol="0"/>
            <a:lstStyle/>
            <a:p>
              <a:endParaRPr/>
            </a:p>
          </p:txBody>
        </p:sp>
        <p:sp>
          <p:nvSpPr>
            <p:cNvPr id="13" name="object 13"/>
            <p:cNvSpPr/>
            <p:nvPr/>
          </p:nvSpPr>
          <p:spPr>
            <a:xfrm>
              <a:off x="6272787" y="5141975"/>
              <a:ext cx="1791970" cy="485775"/>
            </a:xfrm>
            <a:custGeom>
              <a:avLst/>
              <a:gdLst/>
              <a:ahLst/>
              <a:cxnLst/>
              <a:rect l="l" t="t" r="r" b="b"/>
              <a:pathLst>
                <a:path w="1791970" h="485775">
                  <a:moveTo>
                    <a:pt x="1791830" y="0"/>
                  </a:moveTo>
                  <a:lnTo>
                    <a:pt x="0" y="485749"/>
                  </a:lnTo>
                </a:path>
              </a:pathLst>
            </a:custGeom>
            <a:ln w="9144">
              <a:solidFill>
                <a:srgbClr val="C00000"/>
              </a:solidFill>
            </a:ln>
          </p:spPr>
          <p:txBody>
            <a:bodyPr wrap="square" lIns="0" tIns="0" rIns="0" bIns="0" rtlCol="0"/>
            <a:lstStyle/>
            <a:p>
              <a:endParaRPr/>
            </a:p>
          </p:txBody>
        </p:sp>
      </p:grpSp>
      <p:sp>
        <p:nvSpPr>
          <p:cNvPr id="14" name="object 14"/>
          <p:cNvSpPr txBox="1">
            <a:spLocks noGrp="1"/>
          </p:cNvSpPr>
          <p:nvPr>
            <p:ph type="ftr" sz="quarter" idx="5"/>
          </p:nvPr>
        </p:nvSpPr>
        <p:spPr>
          <a:xfrm>
            <a:off x="6193406" y="6544171"/>
            <a:ext cx="869315" cy="255904"/>
          </a:xfrm>
          <a:prstGeom prst="rect">
            <a:avLst/>
          </a:prstGeom>
        </p:spPr>
        <p:txBody>
          <a:bodyPr vert="horz" wrap="square" lIns="0" tIns="0" rIns="0" bIns="0" rtlCol="0">
            <a:spAutoFit/>
          </a:bodyPr>
          <a:lstStyle>
            <a:defPPr>
              <a:defRPr lang="en-US"/>
            </a:defPPr>
            <a:lvl1pPr marL="0" algn="l" defTabSz="914400" rtl="0" eaLnBrk="1" latinLnBrk="0" hangingPunct="1">
              <a:defRPr sz="1600" b="1" i="1" kern="1200">
                <a:solidFill>
                  <a:schemeClr val="bg1"/>
                </a:solidFill>
                <a:latin typeface="Georgia"/>
                <a:ea typeface="+mn-ea"/>
                <a:cs typeface="Georgi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885"/>
              </a:lnSpc>
            </a:pPr>
            <a:r>
              <a:rPr lang="en-IN" spc="-5"/>
              <a:t>Inf</a:t>
            </a:r>
            <a:r>
              <a:rPr lang="en-IN"/>
              <a:t>o</a:t>
            </a:r>
            <a:r>
              <a:rPr lang="en-IN" spc="-10"/>
              <a:t>L</a:t>
            </a:r>
            <a:r>
              <a:rPr lang="en-IN" spc="-5"/>
              <a:t>ab</a:t>
            </a:r>
            <a:endParaRPr spc="-5" dirty="0"/>
          </a:p>
        </p:txBody>
      </p:sp>
      <p:sp>
        <p:nvSpPr>
          <p:cNvPr id="15" name="object 15"/>
          <p:cNvSpPr txBox="1">
            <a:spLocks noGrp="1"/>
          </p:cNvSpPr>
          <p:nvPr>
            <p:ph type="sldNum" sz="quarter" idx="7"/>
          </p:nvPr>
        </p:nvSpPr>
        <p:spPr>
          <a:xfrm>
            <a:off x="4291854" y="6549168"/>
            <a:ext cx="243839" cy="2286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chemeClr val="bg1"/>
                </a:solidFill>
                <a:latin typeface="Malgun Gothic"/>
                <a:ea typeface="+mn-ea"/>
                <a:cs typeface="Malgun Gothic"/>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204"/>
              </a:spcBef>
            </a:pPr>
            <a:fld id="{81D60167-4931-47E6-BA6A-407CBD079E47}" type="slidenum">
              <a:rPr lang="en-IN" smtClean="0"/>
              <a:pPr marL="38100">
                <a:spcBef>
                  <a:spcPts val="204"/>
                </a:spcBef>
              </a:pPr>
              <a:t>74</a:t>
            </a:fld>
            <a:endParaRPr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ctrTitle"/>
          </p:nvPr>
        </p:nvSpPr>
        <p:spPr>
          <a:xfrm>
            <a:off x="1524000" y="1848086"/>
            <a:ext cx="9144000" cy="936154"/>
          </a:xfrm>
          <a:prstGeom prst="rect">
            <a:avLst/>
          </a:prstGeom>
        </p:spPr>
        <p:txBody>
          <a:bodyPr vert="horz" wrap="square" lIns="0" tIns="12700" rIns="0" bIns="0" rtlCol="0" anchor="ctr">
            <a:spAutoFit/>
          </a:bodyPr>
          <a:lstStyle/>
          <a:p>
            <a:pPr marL="12700">
              <a:lnSpc>
                <a:spcPct val="100000"/>
              </a:lnSpc>
              <a:spcBef>
                <a:spcPts val="100"/>
              </a:spcBef>
            </a:pPr>
            <a:r>
              <a:rPr lang="en-US" dirty="0"/>
              <a:t>Additional Content</a:t>
            </a:r>
            <a:endParaRPr dirty="0"/>
          </a:p>
        </p:txBody>
      </p:sp>
      <p:sp>
        <p:nvSpPr>
          <p:cNvPr id="2" name="Subtitle 1">
            <a:extLst>
              <a:ext uri="{FF2B5EF4-FFF2-40B4-BE49-F238E27FC236}">
                <a16:creationId xmlns:a16="http://schemas.microsoft.com/office/drawing/2014/main" id="{E640C895-86B9-4EBE-B6D7-6A46BCACB8EE}"/>
              </a:ext>
            </a:extLst>
          </p:cNvPr>
          <p:cNvSpPr>
            <a:spLocks noGrp="1"/>
          </p:cNvSpPr>
          <p:nvPr>
            <p:ph type="subTitle" idx="1"/>
          </p:nvPr>
        </p:nvSpPr>
        <p:spPr/>
        <p:txBody>
          <a:bodyPr/>
          <a:lstStyle/>
          <a:p>
            <a:pPr marL="12700">
              <a:lnSpc>
                <a:spcPct val="100000"/>
              </a:lnSpc>
              <a:spcBef>
                <a:spcPts val="100"/>
              </a:spcBef>
            </a:pPr>
            <a:r>
              <a:rPr lang="en-US" spc="-155" dirty="0"/>
              <a:t>N</a:t>
            </a:r>
            <a:r>
              <a:rPr lang="en-US" spc="-160" dirty="0"/>
              <a:t>o</a:t>
            </a:r>
            <a:r>
              <a:rPr lang="en-US" spc="-145" dirty="0"/>
              <a:t>r</a:t>
            </a:r>
            <a:r>
              <a:rPr lang="en-US" dirty="0"/>
              <a:t>m</a:t>
            </a:r>
            <a:r>
              <a:rPr lang="en-US" spc="-295" dirty="0"/>
              <a:t> </a:t>
            </a:r>
            <a:r>
              <a:rPr lang="en-US" spc="-160" dirty="0"/>
              <a:t>P</a:t>
            </a:r>
            <a:r>
              <a:rPr lang="en-US" spc="-150" dirty="0"/>
              <a:t>e</a:t>
            </a:r>
            <a:r>
              <a:rPr lang="en-US" spc="-155" dirty="0"/>
              <a:t>n</a:t>
            </a:r>
            <a:r>
              <a:rPr lang="en-US" spc="-150" dirty="0"/>
              <a:t>al</a:t>
            </a:r>
            <a:r>
              <a:rPr lang="en-US" spc="-145" dirty="0"/>
              <a:t>t</a:t>
            </a:r>
            <a:r>
              <a:rPr lang="en-US" spc="-150" dirty="0"/>
              <a:t>ie</a:t>
            </a:r>
            <a:r>
              <a:rPr lang="en-US" dirty="0"/>
              <a:t>s</a:t>
            </a:r>
          </a:p>
          <a:p>
            <a:pPr marL="12700">
              <a:lnSpc>
                <a:spcPct val="100000"/>
              </a:lnSpc>
            </a:pPr>
            <a:r>
              <a:rPr lang="en-US" spc="-155" dirty="0"/>
              <a:t>a</a:t>
            </a:r>
            <a:r>
              <a:rPr lang="en-US" dirty="0"/>
              <a:t>s</a:t>
            </a:r>
            <a:r>
              <a:rPr lang="en-US" spc="-300" dirty="0"/>
              <a:t> </a:t>
            </a:r>
            <a:r>
              <a:rPr lang="en-US" spc="-155" dirty="0"/>
              <a:t>C</a:t>
            </a:r>
            <a:r>
              <a:rPr lang="en-US" spc="-160" dirty="0"/>
              <a:t>on</a:t>
            </a:r>
            <a:r>
              <a:rPr lang="en-US" spc="-155" dirty="0"/>
              <a:t>s</a:t>
            </a:r>
            <a:r>
              <a:rPr lang="en-US" spc="-145" dirty="0"/>
              <a:t>tr</a:t>
            </a:r>
            <a:r>
              <a:rPr lang="en-US" spc="-155" dirty="0"/>
              <a:t>ai</a:t>
            </a:r>
            <a:r>
              <a:rPr lang="en-US" spc="-160" dirty="0"/>
              <a:t>n</a:t>
            </a:r>
            <a:r>
              <a:rPr lang="en-US" spc="-155" dirty="0"/>
              <a:t>e</a:t>
            </a:r>
            <a:r>
              <a:rPr lang="en-US" dirty="0"/>
              <a:t>d</a:t>
            </a:r>
            <a:r>
              <a:rPr lang="en-US" spc="-310" dirty="0"/>
              <a:t> </a:t>
            </a:r>
            <a:r>
              <a:rPr lang="en-US" spc="-150" dirty="0"/>
              <a:t>O</a:t>
            </a:r>
            <a:r>
              <a:rPr lang="en-US" spc="-160" dirty="0"/>
              <a:t>p</a:t>
            </a:r>
            <a:r>
              <a:rPr lang="en-US" spc="-145" dirty="0"/>
              <a:t>t</a:t>
            </a:r>
            <a:r>
              <a:rPr lang="en-US" spc="-150" dirty="0"/>
              <a:t>i</a:t>
            </a:r>
            <a:r>
              <a:rPr lang="en-US" spc="-145" dirty="0"/>
              <a:t>m</a:t>
            </a:r>
            <a:r>
              <a:rPr lang="en-US" spc="-150" dirty="0"/>
              <a:t>iza</a:t>
            </a:r>
            <a:r>
              <a:rPr lang="en-US" spc="-145" dirty="0"/>
              <a:t>t</a:t>
            </a:r>
            <a:r>
              <a:rPr lang="en-US" spc="-150" dirty="0"/>
              <a:t>i</a:t>
            </a:r>
            <a:r>
              <a:rPr lang="en-US" spc="-160" dirty="0"/>
              <a:t>o</a:t>
            </a:r>
            <a:r>
              <a:rPr lang="en-US" dirty="0"/>
              <a:t>n</a:t>
            </a:r>
          </a:p>
          <a:p>
            <a:endParaRPr lang="en-IN" dirty="0"/>
          </a:p>
        </p:txBody>
      </p:sp>
      <p:sp>
        <p:nvSpPr>
          <p:cNvPr id="10" name="object 10"/>
          <p:cNvSpPr txBox="1">
            <a:spLocks noGrp="1"/>
          </p:cNvSpPr>
          <p:nvPr>
            <p:ph type="ftr" sz="quarter" idx="11"/>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600" b="1" i="1" kern="1200">
                <a:solidFill>
                  <a:schemeClr val="bg1"/>
                </a:solidFill>
                <a:latin typeface="Georgia"/>
                <a:ea typeface="+mn-ea"/>
                <a:cs typeface="Georgi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885"/>
              </a:lnSpc>
            </a:pPr>
            <a:r>
              <a:rPr lang="en-IN" spc="-5"/>
              <a:t>InfoLab</a:t>
            </a:r>
            <a:endParaRPr spc="-5" dirty="0"/>
          </a:p>
        </p:txBody>
      </p:sp>
    </p:spTree>
    <p:extLst>
      <p:ext uri="{BB962C8B-B14F-4D97-AF65-F5344CB8AC3E}">
        <p14:creationId xmlns:p14="http://schemas.microsoft.com/office/powerpoint/2010/main" val="24666709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9064" y="1211578"/>
            <a:ext cx="170687" cy="177800"/>
          </a:xfrm>
          <a:prstGeom prst="rect">
            <a:avLst/>
          </a:prstGeom>
        </p:spPr>
      </p:pic>
      <p:sp>
        <p:nvSpPr>
          <p:cNvPr id="3" name="object 3"/>
          <p:cNvSpPr txBox="1"/>
          <p:nvPr/>
        </p:nvSpPr>
        <p:spPr>
          <a:xfrm>
            <a:off x="2210180" y="1043854"/>
            <a:ext cx="7106284" cy="793807"/>
          </a:xfrm>
          <a:prstGeom prst="rect">
            <a:avLst/>
          </a:prstGeom>
        </p:spPr>
        <p:txBody>
          <a:bodyPr vert="horz" wrap="square" lIns="0" tIns="12700" rIns="0" bIns="0" rtlCol="0">
            <a:spAutoFit/>
          </a:bodyPr>
          <a:lstStyle/>
          <a:p>
            <a:pPr marL="12700" marR="5080">
              <a:lnSpc>
                <a:spcPct val="110000"/>
              </a:lnSpc>
              <a:spcBef>
                <a:spcPts val="100"/>
              </a:spcBef>
            </a:pPr>
            <a:r>
              <a:rPr sz="2400" b="1" spc="-5" dirty="0">
                <a:latin typeface="Arial"/>
                <a:cs typeface="Arial"/>
              </a:rPr>
              <a:t>Sometimes one </a:t>
            </a:r>
            <a:r>
              <a:rPr sz="2400" b="1" dirty="0">
                <a:latin typeface="Arial"/>
                <a:cs typeface="Arial"/>
              </a:rPr>
              <a:t>may </a:t>
            </a:r>
            <a:r>
              <a:rPr sz="2400" b="1" spc="-5" dirty="0">
                <a:latin typeface="Arial"/>
                <a:cs typeface="Arial"/>
              </a:rPr>
              <a:t>wish </a:t>
            </a:r>
            <a:r>
              <a:rPr sz="2400" b="1" dirty="0">
                <a:latin typeface="Arial"/>
                <a:cs typeface="Arial"/>
              </a:rPr>
              <a:t>to </a:t>
            </a:r>
            <a:r>
              <a:rPr sz="2400" b="1" spc="-5" dirty="0">
                <a:latin typeface="Arial"/>
                <a:cs typeface="Arial"/>
              </a:rPr>
              <a:t>find the maximal or </a:t>
            </a:r>
            <a:r>
              <a:rPr sz="2400" b="1" dirty="0">
                <a:latin typeface="Arial"/>
                <a:cs typeface="Arial"/>
              </a:rPr>
              <a:t> </a:t>
            </a:r>
            <a:r>
              <a:rPr sz="2400" b="1" spc="-5" dirty="0">
                <a:latin typeface="Arial"/>
                <a:cs typeface="Arial"/>
              </a:rPr>
              <a:t>minimal</a:t>
            </a:r>
            <a:r>
              <a:rPr sz="2400" b="1" spc="-20" dirty="0">
                <a:latin typeface="Arial"/>
                <a:cs typeface="Arial"/>
              </a:rPr>
              <a:t> </a:t>
            </a:r>
            <a:r>
              <a:rPr sz="2400" b="1" spc="-5" dirty="0">
                <a:latin typeface="Arial"/>
                <a:cs typeface="Arial"/>
              </a:rPr>
              <a:t>value of </a:t>
            </a:r>
            <a:r>
              <a:rPr sz="2400" spc="-5" dirty="0">
                <a:latin typeface="Cambria Math"/>
                <a:cs typeface="Cambria Math"/>
              </a:rPr>
              <a:t>𝒇(𝒙)</a:t>
            </a:r>
            <a:r>
              <a:rPr sz="2400" spc="135" dirty="0">
                <a:latin typeface="Cambria Math"/>
                <a:cs typeface="Cambria Math"/>
              </a:rPr>
              <a:t> </a:t>
            </a:r>
            <a:r>
              <a:rPr sz="2400" b="1" spc="-5" dirty="0">
                <a:latin typeface="Arial"/>
                <a:cs typeface="Arial"/>
              </a:rPr>
              <a:t>for</a:t>
            </a:r>
            <a:r>
              <a:rPr sz="2400" b="1" spc="-10" dirty="0">
                <a:latin typeface="Arial"/>
                <a:cs typeface="Arial"/>
              </a:rPr>
              <a:t> </a:t>
            </a:r>
            <a:r>
              <a:rPr sz="2400" b="1" spc="-5" dirty="0">
                <a:latin typeface="Arial"/>
                <a:cs typeface="Arial"/>
              </a:rPr>
              <a:t>value of</a:t>
            </a:r>
            <a:r>
              <a:rPr sz="2400" b="1" spc="-10" dirty="0">
                <a:latin typeface="Arial"/>
                <a:cs typeface="Arial"/>
              </a:rPr>
              <a:t> </a:t>
            </a:r>
            <a:r>
              <a:rPr sz="2400" dirty="0">
                <a:latin typeface="Cambria Math"/>
                <a:cs typeface="Cambria Math"/>
              </a:rPr>
              <a:t>𝒙</a:t>
            </a:r>
            <a:r>
              <a:rPr sz="2400" spc="135" dirty="0">
                <a:latin typeface="Cambria Math"/>
                <a:cs typeface="Cambria Math"/>
              </a:rPr>
              <a:t> </a:t>
            </a:r>
            <a:r>
              <a:rPr sz="2400" b="1" spc="-5" dirty="0">
                <a:latin typeface="Arial"/>
                <a:cs typeface="Arial"/>
              </a:rPr>
              <a:t>in</a:t>
            </a:r>
            <a:r>
              <a:rPr sz="2400" b="1" spc="-15" dirty="0">
                <a:latin typeface="Arial"/>
                <a:cs typeface="Arial"/>
              </a:rPr>
              <a:t> </a:t>
            </a:r>
            <a:r>
              <a:rPr sz="2400" b="1" dirty="0">
                <a:latin typeface="Arial"/>
                <a:cs typeface="Arial"/>
              </a:rPr>
              <a:t>some</a:t>
            </a:r>
            <a:r>
              <a:rPr sz="2400" b="1" spc="-5" dirty="0">
                <a:latin typeface="Arial"/>
                <a:cs typeface="Arial"/>
              </a:rPr>
              <a:t> </a:t>
            </a:r>
            <a:r>
              <a:rPr sz="2400" b="1" dirty="0">
                <a:latin typeface="Arial"/>
                <a:cs typeface="Arial"/>
              </a:rPr>
              <a:t>set</a:t>
            </a:r>
            <a:r>
              <a:rPr sz="2400" b="1" spc="-5" dirty="0">
                <a:latin typeface="Arial"/>
                <a:cs typeface="Arial"/>
              </a:rPr>
              <a:t> </a:t>
            </a:r>
            <a:r>
              <a:rPr sz="2400" dirty="0">
                <a:latin typeface="Cambria Math"/>
                <a:cs typeface="Cambria Math"/>
              </a:rPr>
              <a:t>𝕊</a:t>
            </a:r>
            <a:endParaRPr sz="2400">
              <a:latin typeface="Cambria Math"/>
              <a:cs typeface="Cambria Math"/>
            </a:endParaRPr>
          </a:p>
        </p:txBody>
      </p:sp>
      <p:sp>
        <p:nvSpPr>
          <p:cNvPr id="5" name="object 5"/>
          <p:cNvSpPr txBox="1">
            <a:spLocks noGrp="1"/>
          </p:cNvSpPr>
          <p:nvPr>
            <p:ph type="title"/>
          </p:nvPr>
        </p:nvSpPr>
        <p:spPr>
          <a:xfrm>
            <a:off x="1785621" y="183388"/>
            <a:ext cx="4895215" cy="513080"/>
          </a:xfrm>
          <a:prstGeom prst="rect">
            <a:avLst/>
          </a:prstGeom>
        </p:spPr>
        <p:txBody>
          <a:bodyPr vert="horz" wrap="square" lIns="0" tIns="12700" rIns="0" bIns="0" rtlCol="0" anchor="ctr">
            <a:spAutoFit/>
          </a:bodyPr>
          <a:lstStyle/>
          <a:p>
            <a:pPr marL="12700">
              <a:lnSpc>
                <a:spcPct val="100000"/>
              </a:lnSpc>
              <a:spcBef>
                <a:spcPts val="100"/>
              </a:spcBef>
            </a:pPr>
            <a:r>
              <a:rPr sz="3200" spc="-5" dirty="0">
                <a:solidFill>
                  <a:srgbClr val="004990"/>
                </a:solidFill>
              </a:rPr>
              <a:t>Constrained</a:t>
            </a:r>
            <a:r>
              <a:rPr sz="3200" spc="-75" dirty="0">
                <a:solidFill>
                  <a:srgbClr val="004990"/>
                </a:solidFill>
              </a:rPr>
              <a:t> </a:t>
            </a:r>
            <a:r>
              <a:rPr sz="3200" spc="-5" dirty="0">
                <a:solidFill>
                  <a:srgbClr val="004990"/>
                </a:solidFill>
              </a:rPr>
              <a:t>optimization</a:t>
            </a:r>
            <a:endParaRPr sz="3200"/>
          </a:p>
        </p:txBody>
      </p:sp>
      <p:sp>
        <p:nvSpPr>
          <p:cNvPr id="6" name="object 6"/>
          <p:cNvSpPr/>
          <p:nvPr/>
        </p:nvSpPr>
        <p:spPr>
          <a:xfrm>
            <a:off x="7237591" y="3098406"/>
            <a:ext cx="3204845" cy="2491740"/>
          </a:xfrm>
          <a:custGeom>
            <a:avLst/>
            <a:gdLst/>
            <a:ahLst/>
            <a:cxnLst/>
            <a:rect l="l" t="t" r="r" b="b"/>
            <a:pathLst>
              <a:path w="3204845" h="2491740">
                <a:moveTo>
                  <a:pt x="3204756" y="2434399"/>
                </a:moveTo>
                <a:lnTo>
                  <a:pt x="3090380" y="2377389"/>
                </a:lnTo>
                <a:lnTo>
                  <a:pt x="3090430" y="2415489"/>
                </a:lnTo>
                <a:lnTo>
                  <a:pt x="119329" y="2419337"/>
                </a:lnTo>
                <a:lnTo>
                  <a:pt x="76187" y="113931"/>
                </a:lnTo>
                <a:lnTo>
                  <a:pt x="114287" y="113220"/>
                </a:lnTo>
                <a:lnTo>
                  <a:pt x="55003" y="0"/>
                </a:lnTo>
                <a:lnTo>
                  <a:pt x="0" y="115354"/>
                </a:lnTo>
                <a:lnTo>
                  <a:pt x="38100" y="114642"/>
                </a:lnTo>
                <a:lnTo>
                  <a:pt x="81584" y="2438755"/>
                </a:lnTo>
                <a:lnTo>
                  <a:pt x="108051" y="2438273"/>
                </a:lnTo>
                <a:lnTo>
                  <a:pt x="108089" y="2457450"/>
                </a:lnTo>
                <a:lnTo>
                  <a:pt x="3090481" y="2453589"/>
                </a:lnTo>
                <a:lnTo>
                  <a:pt x="3090532" y="2491689"/>
                </a:lnTo>
                <a:lnTo>
                  <a:pt x="3204756" y="2434399"/>
                </a:lnTo>
                <a:close/>
              </a:path>
            </a:pathLst>
          </a:custGeom>
          <a:solidFill>
            <a:srgbClr val="000000"/>
          </a:solidFill>
        </p:spPr>
        <p:txBody>
          <a:bodyPr wrap="square" lIns="0" tIns="0" rIns="0" bIns="0" rtlCol="0"/>
          <a:lstStyle/>
          <a:p>
            <a:endParaRPr/>
          </a:p>
        </p:txBody>
      </p:sp>
      <p:sp>
        <p:nvSpPr>
          <p:cNvPr id="7" name="object 7"/>
          <p:cNvSpPr txBox="1"/>
          <p:nvPr/>
        </p:nvSpPr>
        <p:spPr>
          <a:xfrm>
            <a:off x="10014360" y="5557372"/>
            <a:ext cx="334010" cy="330200"/>
          </a:xfrm>
          <a:prstGeom prst="rect">
            <a:avLst/>
          </a:prstGeom>
        </p:spPr>
        <p:txBody>
          <a:bodyPr vert="horz" wrap="square" lIns="0" tIns="12700" rIns="0" bIns="0" rtlCol="0">
            <a:spAutoFit/>
          </a:bodyPr>
          <a:lstStyle/>
          <a:p>
            <a:pPr marL="38100">
              <a:spcBef>
                <a:spcPts val="100"/>
              </a:spcBef>
            </a:pPr>
            <a:r>
              <a:rPr sz="2000" dirty="0">
                <a:latin typeface="Cambria Math"/>
                <a:cs typeface="Cambria Math"/>
              </a:rPr>
              <a:t>𝒙</a:t>
            </a:r>
            <a:r>
              <a:rPr sz="2175" baseline="-15325" dirty="0">
                <a:latin typeface="Cambria Math"/>
                <a:cs typeface="Cambria Math"/>
              </a:rPr>
              <a:t>𝟏</a:t>
            </a:r>
            <a:endParaRPr sz="2175" baseline="-15325">
              <a:latin typeface="Cambria Math"/>
              <a:cs typeface="Cambria Math"/>
            </a:endParaRPr>
          </a:p>
        </p:txBody>
      </p:sp>
      <p:sp>
        <p:nvSpPr>
          <p:cNvPr id="8" name="object 8"/>
          <p:cNvSpPr txBox="1"/>
          <p:nvPr/>
        </p:nvSpPr>
        <p:spPr>
          <a:xfrm>
            <a:off x="6857178" y="3122979"/>
            <a:ext cx="334010" cy="330200"/>
          </a:xfrm>
          <a:prstGeom prst="rect">
            <a:avLst/>
          </a:prstGeom>
        </p:spPr>
        <p:txBody>
          <a:bodyPr vert="horz" wrap="square" lIns="0" tIns="12700" rIns="0" bIns="0" rtlCol="0">
            <a:spAutoFit/>
          </a:bodyPr>
          <a:lstStyle/>
          <a:p>
            <a:pPr marL="38100">
              <a:spcBef>
                <a:spcPts val="100"/>
              </a:spcBef>
            </a:pPr>
            <a:r>
              <a:rPr sz="2000" dirty="0">
                <a:latin typeface="Cambria Math"/>
                <a:cs typeface="Cambria Math"/>
              </a:rPr>
              <a:t>𝒙</a:t>
            </a:r>
            <a:r>
              <a:rPr sz="2175" baseline="-15325" dirty="0">
                <a:latin typeface="Cambria Math"/>
                <a:cs typeface="Cambria Math"/>
              </a:rPr>
              <a:t>𝟐</a:t>
            </a:r>
            <a:endParaRPr sz="2175" baseline="-15325">
              <a:latin typeface="Cambria Math"/>
              <a:cs typeface="Cambria Math"/>
            </a:endParaRPr>
          </a:p>
        </p:txBody>
      </p:sp>
      <p:grpSp>
        <p:nvGrpSpPr>
          <p:cNvPr id="9" name="object 9"/>
          <p:cNvGrpSpPr/>
          <p:nvPr/>
        </p:nvGrpSpPr>
        <p:grpSpPr>
          <a:xfrm>
            <a:off x="7542852" y="2595032"/>
            <a:ext cx="3086100" cy="2175510"/>
            <a:chOff x="6018852" y="2595032"/>
            <a:chExt cx="3086100" cy="2175510"/>
          </a:xfrm>
        </p:grpSpPr>
        <p:sp>
          <p:nvSpPr>
            <p:cNvPr id="10" name="object 10"/>
            <p:cNvSpPr/>
            <p:nvPr/>
          </p:nvSpPr>
          <p:spPr>
            <a:xfrm>
              <a:off x="6843565" y="4092000"/>
              <a:ext cx="894080" cy="335280"/>
            </a:xfrm>
            <a:custGeom>
              <a:avLst/>
              <a:gdLst/>
              <a:ahLst/>
              <a:cxnLst/>
              <a:rect l="l" t="t" r="r" b="b"/>
              <a:pathLst>
                <a:path w="894079" h="335279">
                  <a:moveTo>
                    <a:pt x="0" y="167640"/>
                  </a:moveTo>
                  <a:lnTo>
                    <a:pt x="18927" y="119223"/>
                  </a:lnTo>
                  <a:lnTo>
                    <a:pt x="72020" y="76358"/>
                  </a:lnTo>
                  <a:lnTo>
                    <a:pt x="109651" y="57655"/>
                  </a:lnTo>
                  <a:lnTo>
                    <a:pt x="153748" y="41119"/>
                  </a:lnTo>
                  <a:lnTo>
                    <a:pt x="203622" y="27007"/>
                  </a:lnTo>
                  <a:lnTo>
                    <a:pt x="258579" y="15580"/>
                  </a:lnTo>
                  <a:lnTo>
                    <a:pt x="317928" y="7097"/>
                  </a:lnTo>
                  <a:lnTo>
                    <a:pt x="380979" y="1817"/>
                  </a:lnTo>
                  <a:lnTo>
                    <a:pt x="447040" y="0"/>
                  </a:lnTo>
                  <a:lnTo>
                    <a:pt x="513100" y="1817"/>
                  </a:lnTo>
                  <a:lnTo>
                    <a:pt x="576151" y="7097"/>
                  </a:lnTo>
                  <a:lnTo>
                    <a:pt x="635500" y="15580"/>
                  </a:lnTo>
                  <a:lnTo>
                    <a:pt x="690457" y="27007"/>
                  </a:lnTo>
                  <a:lnTo>
                    <a:pt x="740331" y="41119"/>
                  </a:lnTo>
                  <a:lnTo>
                    <a:pt x="784428" y="57655"/>
                  </a:lnTo>
                  <a:lnTo>
                    <a:pt x="822059" y="76358"/>
                  </a:lnTo>
                  <a:lnTo>
                    <a:pt x="875152" y="119223"/>
                  </a:lnTo>
                  <a:lnTo>
                    <a:pt x="894080" y="167640"/>
                  </a:lnTo>
                  <a:lnTo>
                    <a:pt x="889232" y="192412"/>
                  </a:lnTo>
                  <a:lnTo>
                    <a:pt x="852530" y="238312"/>
                  </a:lnTo>
                  <a:lnTo>
                    <a:pt x="784428" y="277624"/>
                  </a:lnTo>
                  <a:lnTo>
                    <a:pt x="740331" y="294160"/>
                  </a:lnTo>
                  <a:lnTo>
                    <a:pt x="690457" y="308272"/>
                  </a:lnTo>
                  <a:lnTo>
                    <a:pt x="635500" y="319699"/>
                  </a:lnTo>
                  <a:lnTo>
                    <a:pt x="576151" y="328182"/>
                  </a:lnTo>
                  <a:lnTo>
                    <a:pt x="513100" y="333462"/>
                  </a:lnTo>
                  <a:lnTo>
                    <a:pt x="447040" y="335280"/>
                  </a:lnTo>
                  <a:lnTo>
                    <a:pt x="380979" y="333462"/>
                  </a:lnTo>
                  <a:lnTo>
                    <a:pt x="317928" y="328182"/>
                  </a:lnTo>
                  <a:lnTo>
                    <a:pt x="258579" y="319699"/>
                  </a:lnTo>
                  <a:lnTo>
                    <a:pt x="203622" y="308272"/>
                  </a:lnTo>
                  <a:lnTo>
                    <a:pt x="153748" y="294160"/>
                  </a:lnTo>
                  <a:lnTo>
                    <a:pt x="109651" y="277624"/>
                  </a:lnTo>
                  <a:lnTo>
                    <a:pt x="72020" y="258921"/>
                  </a:lnTo>
                  <a:lnTo>
                    <a:pt x="18927" y="216056"/>
                  </a:lnTo>
                  <a:lnTo>
                    <a:pt x="0" y="167640"/>
                  </a:lnTo>
                  <a:close/>
                </a:path>
              </a:pathLst>
            </a:custGeom>
            <a:ln w="25400">
              <a:solidFill>
                <a:srgbClr val="7030A0"/>
              </a:solidFill>
            </a:ln>
          </p:spPr>
          <p:txBody>
            <a:bodyPr wrap="square" lIns="0" tIns="0" rIns="0" bIns="0" rtlCol="0"/>
            <a:lstStyle/>
            <a:p>
              <a:endParaRPr/>
            </a:p>
          </p:txBody>
        </p:sp>
        <p:sp>
          <p:nvSpPr>
            <p:cNvPr id="11" name="object 11"/>
            <p:cNvSpPr/>
            <p:nvPr/>
          </p:nvSpPr>
          <p:spPr>
            <a:xfrm>
              <a:off x="6031552" y="3761464"/>
              <a:ext cx="2455545" cy="996950"/>
            </a:xfrm>
            <a:custGeom>
              <a:avLst/>
              <a:gdLst/>
              <a:ahLst/>
              <a:cxnLst/>
              <a:rect l="l" t="t" r="r" b="b"/>
              <a:pathLst>
                <a:path w="2455545" h="996950">
                  <a:moveTo>
                    <a:pt x="0" y="498176"/>
                  </a:moveTo>
                  <a:lnTo>
                    <a:pt x="7203" y="443894"/>
                  </a:lnTo>
                  <a:lnTo>
                    <a:pt x="28316" y="391305"/>
                  </a:lnTo>
                  <a:lnTo>
                    <a:pt x="62588" y="340714"/>
                  </a:lnTo>
                  <a:lnTo>
                    <a:pt x="109271" y="292423"/>
                  </a:lnTo>
                  <a:lnTo>
                    <a:pt x="167616" y="246737"/>
                  </a:lnTo>
                  <a:lnTo>
                    <a:pt x="200928" y="224966"/>
                  </a:lnTo>
                  <a:lnTo>
                    <a:pt x="236874" y="203959"/>
                  </a:lnTo>
                  <a:lnTo>
                    <a:pt x="275361" y="183756"/>
                  </a:lnTo>
                  <a:lnTo>
                    <a:pt x="316295" y="164395"/>
                  </a:lnTo>
                  <a:lnTo>
                    <a:pt x="359583" y="145912"/>
                  </a:lnTo>
                  <a:lnTo>
                    <a:pt x="405132" y="128346"/>
                  </a:lnTo>
                  <a:lnTo>
                    <a:pt x="452846" y="111736"/>
                  </a:lnTo>
                  <a:lnTo>
                    <a:pt x="502634" y="96119"/>
                  </a:lnTo>
                  <a:lnTo>
                    <a:pt x="554401" y="81532"/>
                  </a:lnTo>
                  <a:lnTo>
                    <a:pt x="608054" y="68015"/>
                  </a:lnTo>
                  <a:lnTo>
                    <a:pt x="663499" y="55605"/>
                  </a:lnTo>
                  <a:lnTo>
                    <a:pt x="720642" y="44340"/>
                  </a:lnTo>
                  <a:lnTo>
                    <a:pt x="779390" y="34258"/>
                  </a:lnTo>
                  <a:lnTo>
                    <a:pt x="839649" y="25397"/>
                  </a:lnTo>
                  <a:lnTo>
                    <a:pt x="901325" y="17795"/>
                  </a:lnTo>
                  <a:lnTo>
                    <a:pt x="964326" y="11490"/>
                  </a:lnTo>
                  <a:lnTo>
                    <a:pt x="1028557" y="6520"/>
                  </a:lnTo>
                  <a:lnTo>
                    <a:pt x="1093925" y="2923"/>
                  </a:lnTo>
                  <a:lnTo>
                    <a:pt x="1160335" y="737"/>
                  </a:lnTo>
                  <a:lnTo>
                    <a:pt x="1227696" y="0"/>
                  </a:lnTo>
                  <a:lnTo>
                    <a:pt x="1295056" y="737"/>
                  </a:lnTo>
                  <a:lnTo>
                    <a:pt x="1361467" y="2923"/>
                  </a:lnTo>
                  <a:lnTo>
                    <a:pt x="1426834" y="6520"/>
                  </a:lnTo>
                  <a:lnTo>
                    <a:pt x="1491065" y="11490"/>
                  </a:lnTo>
                  <a:lnTo>
                    <a:pt x="1554066" y="17795"/>
                  </a:lnTo>
                  <a:lnTo>
                    <a:pt x="1615742" y="25397"/>
                  </a:lnTo>
                  <a:lnTo>
                    <a:pt x="1676002" y="34258"/>
                  </a:lnTo>
                  <a:lnTo>
                    <a:pt x="1734750" y="44340"/>
                  </a:lnTo>
                  <a:lnTo>
                    <a:pt x="1791893" y="55605"/>
                  </a:lnTo>
                  <a:lnTo>
                    <a:pt x="1847337" y="68015"/>
                  </a:lnTo>
                  <a:lnTo>
                    <a:pt x="1900990" y="81532"/>
                  </a:lnTo>
                  <a:lnTo>
                    <a:pt x="1952757" y="96119"/>
                  </a:lnTo>
                  <a:lnTo>
                    <a:pt x="2002545" y="111736"/>
                  </a:lnTo>
                  <a:lnTo>
                    <a:pt x="2050259" y="128346"/>
                  </a:lnTo>
                  <a:lnTo>
                    <a:pt x="2095808" y="145912"/>
                  </a:lnTo>
                  <a:lnTo>
                    <a:pt x="2139096" y="164395"/>
                  </a:lnTo>
                  <a:lnTo>
                    <a:pt x="2180030" y="183756"/>
                  </a:lnTo>
                  <a:lnTo>
                    <a:pt x="2218517" y="203959"/>
                  </a:lnTo>
                  <a:lnTo>
                    <a:pt x="2254464" y="224966"/>
                  </a:lnTo>
                  <a:lnTo>
                    <a:pt x="2287775" y="246737"/>
                  </a:lnTo>
                  <a:lnTo>
                    <a:pt x="2346120" y="292423"/>
                  </a:lnTo>
                  <a:lnTo>
                    <a:pt x="2392803" y="340714"/>
                  </a:lnTo>
                  <a:lnTo>
                    <a:pt x="2427075" y="391305"/>
                  </a:lnTo>
                  <a:lnTo>
                    <a:pt x="2448188" y="443894"/>
                  </a:lnTo>
                  <a:lnTo>
                    <a:pt x="2455392" y="498176"/>
                  </a:lnTo>
                  <a:lnTo>
                    <a:pt x="2453575" y="525510"/>
                  </a:lnTo>
                  <a:lnTo>
                    <a:pt x="2439323" y="578983"/>
                  </a:lnTo>
                  <a:lnTo>
                    <a:pt x="2411537" y="630611"/>
                  </a:lnTo>
                  <a:lnTo>
                    <a:pt x="2370966" y="680090"/>
                  </a:lnTo>
                  <a:lnTo>
                    <a:pt x="2318358" y="727117"/>
                  </a:lnTo>
                  <a:lnTo>
                    <a:pt x="2254464" y="771386"/>
                  </a:lnTo>
                  <a:lnTo>
                    <a:pt x="2218517" y="792393"/>
                  </a:lnTo>
                  <a:lnTo>
                    <a:pt x="2180030" y="812595"/>
                  </a:lnTo>
                  <a:lnTo>
                    <a:pt x="2139096" y="831957"/>
                  </a:lnTo>
                  <a:lnTo>
                    <a:pt x="2095808" y="850440"/>
                  </a:lnTo>
                  <a:lnTo>
                    <a:pt x="2050259" y="868006"/>
                  </a:lnTo>
                  <a:lnTo>
                    <a:pt x="2002545" y="884616"/>
                  </a:lnTo>
                  <a:lnTo>
                    <a:pt x="1952757" y="900233"/>
                  </a:lnTo>
                  <a:lnTo>
                    <a:pt x="1900990" y="914820"/>
                  </a:lnTo>
                  <a:lnTo>
                    <a:pt x="1847337" y="928337"/>
                  </a:lnTo>
                  <a:lnTo>
                    <a:pt x="1791893" y="940747"/>
                  </a:lnTo>
                  <a:lnTo>
                    <a:pt x="1734750" y="952012"/>
                  </a:lnTo>
                  <a:lnTo>
                    <a:pt x="1676002" y="962094"/>
                  </a:lnTo>
                  <a:lnTo>
                    <a:pt x="1615742" y="970955"/>
                  </a:lnTo>
                  <a:lnTo>
                    <a:pt x="1554066" y="978557"/>
                  </a:lnTo>
                  <a:lnTo>
                    <a:pt x="1491065" y="984862"/>
                  </a:lnTo>
                  <a:lnTo>
                    <a:pt x="1426834" y="989832"/>
                  </a:lnTo>
                  <a:lnTo>
                    <a:pt x="1361467" y="993429"/>
                  </a:lnTo>
                  <a:lnTo>
                    <a:pt x="1295056" y="995615"/>
                  </a:lnTo>
                  <a:lnTo>
                    <a:pt x="1227696" y="996353"/>
                  </a:lnTo>
                  <a:lnTo>
                    <a:pt x="1160335" y="995615"/>
                  </a:lnTo>
                  <a:lnTo>
                    <a:pt x="1093925" y="993429"/>
                  </a:lnTo>
                  <a:lnTo>
                    <a:pt x="1028557" y="989832"/>
                  </a:lnTo>
                  <a:lnTo>
                    <a:pt x="964326" y="984862"/>
                  </a:lnTo>
                  <a:lnTo>
                    <a:pt x="901325" y="978557"/>
                  </a:lnTo>
                  <a:lnTo>
                    <a:pt x="839649" y="970955"/>
                  </a:lnTo>
                  <a:lnTo>
                    <a:pt x="779390" y="962094"/>
                  </a:lnTo>
                  <a:lnTo>
                    <a:pt x="720642" y="952012"/>
                  </a:lnTo>
                  <a:lnTo>
                    <a:pt x="663499" y="940747"/>
                  </a:lnTo>
                  <a:lnTo>
                    <a:pt x="608054" y="928337"/>
                  </a:lnTo>
                  <a:lnTo>
                    <a:pt x="554401" y="914820"/>
                  </a:lnTo>
                  <a:lnTo>
                    <a:pt x="502634" y="900233"/>
                  </a:lnTo>
                  <a:lnTo>
                    <a:pt x="452846" y="884616"/>
                  </a:lnTo>
                  <a:lnTo>
                    <a:pt x="405132" y="868006"/>
                  </a:lnTo>
                  <a:lnTo>
                    <a:pt x="359583" y="850440"/>
                  </a:lnTo>
                  <a:lnTo>
                    <a:pt x="316295" y="831957"/>
                  </a:lnTo>
                  <a:lnTo>
                    <a:pt x="275361" y="812595"/>
                  </a:lnTo>
                  <a:lnTo>
                    <a:pt x="236874" y="792393"/>
                  </a:lnTo>
                  <a:lnTo>
                    <a:pt x="200928" y="771386"/>
                  </a:lnTo>
                  <a:lnTo>
                    <a:pt x="167616" y="749615"/>
                  </a:lnTo>
                  <a:lnTo>
                    <a:pt x="109271" y="703929"/>
                  </a:lnTo>
                  <a:lnTo>
                    <a:pt x="62588" y="655638"/>
                  </a:lnTo>
                  <a:lnTo>
                    <a:pt x="28316" y="605047"/>
                  </a:lnTo>
                  <a:lnTo>
                    <a:pt x="7203" y="552458"/>
                  </a:lnTo>
                  <a:lnTo>
                    <a:pt x="0" y="498176"/>
                  </a:lnTo>
                  <a:close/>
                </a:path>
              </a:pathLst>
            </a:custGeom>
            <a:ln w="25400">
              <a:solidFill>
                <a:srgbClr val="FF0000"/>
              </a:solidFill>
            </a:ln>
          </p:spPr>
          <p:txBody>
            <a:bodyPr wrap="square" lIns="0" tIns="0" rIns="0" bIns="0" rtlCol="0"/>
            <a:lstStyle/>
            <a:p>
              <a:endParaRPr/>
            </a:p>
          </p:txBody>
        </p:sp>
        <p:sp>
          <p:nvSpPr>
            <p:cNvPr id="12" name="object 12"/>
            <p:cNvSpPr/>
            <p:nvPr/>
          </p:nvSpPr>
          <p:spPr>
            <a:xfrm>
              <a:off x="6427406" y="3947699"/>
              <a:ext cx="1663700" cy="624205"/>
            </a:xfrm>
            <a:custGeom>
              <a:avLst/>
              <a:gdLst/>
              <a:ahLst/>
              <a:cxnLst/>
              <a:rect l="l" t="t" r="r" b="b"/>
              <a:pathLst>
                <a:path w="1663700" h="624204">
                  <a:moveTo>
                    <a:pt x="0" y="311941"/>
                  </a:moveTo>
                  <a:lnTo>
                    <a:pt x="10887" y="261342"/>
                  </a:lnTo>
                  <a:lnTo>
                    <a:pt x="42407" y="213343"/>
                  </a:lnTo>
                  <a:lnTo>
                    <a:pt x="92848" y="168586"/>
                  </a:lnTo>
                  <a:lnTo>
                    <a:pt x="160497" y="127712"/>
                  </a:lnTo>
                  <a:lnTo>
                    <a:pt x="200239" y="108933"/>
                  </a:lnTo>
                  <a:lnTo>
                    <a:pt x="243641" y="91365"/>
                  </a:lnTo>
                  <a:lnTo>
                    <a:pt x="290488" y="75089"/>
                  </a:lnTo>
                  <a:lnTo>
                    <a:pt x="340567" y="60186"/>
                  </a:lnTo>
                  <a:lnTo>
                    <a:pt x="393663" y="46735"/>
                  </a:lnTo>
                  <a:lnTo>
                    <a:pt x="449562" y="34818"/>
                  </a:lnTo>
                  <a:lnTo>
                    <a:pt x="508051" y="24513"/>
                  </a:lnTo>
                  <a:lnTo>
                    <a:pt x="568915" y="15902"/>
                  </a:lnTo>
                  <a:lnTo>
                    <a:pt x="631941" y="9065"/>
                  </a:lnTo>
                  <a:lnTo>
                    <a:pt x="696913" y="4082"/>
                  </a:lnTo>
                  <a:lnTo>
                    <a:pt x="763618" y="1034"/>
                  </a:lnTo>
                  <a:lnTo>
                    <a:pt x="831842" y="0"/>
                  </a:lnTo>
                  <a:lnTo>
                    <a:pt x="900066" y="1034"/>
                  </a:lnTo>
                  <a:lnTo>
                    <a:pt x="966771" y="4082"/>
                  </a:lnTo>
                  <a:lnTo>
                    <a:pt x="1031743" y="9065"/>
                  </a:lnTo>
                  <a:lnTo>
                    <a:pt x="1094768" y="15902"/>
                  </a:lnTo>
                  <a:lnTo>
                    <a:pt x="1155632" y="24513"/>
                  </a:lnTo>
                  <a:lnTo>
                    <a:pt x="1214121" y="34818"/>
                  </a:lnTo>
                  <a:lnTo>
                    <a:pt x="1270021" y="46735"/>
                  </a:lnTo>
                  <a:lnTo>
                    <a:pt x="1323117" y="60186"/>
                  </a:lnTo>
                  <a:lnTo>
                    <a:pt x="1373196" y="75089"/>
                  </a:lnTo>
                  <a:lnTo>
                    <a:pt x="1420043" y="91365"/>
                  </a:lnTo>
                  <a:lnTo>
                    <a:pt x="1463445" y="108933"/>
                  </a:lnTo>
                  <a:lnTo>
                    <a:pt x="1503187" y="127712"/>
                  </a:lnTo>
                  <a:lnTo>
                    <a:pt x="1539055" y="147623"/>
                  </a:lnTo>
                  <a:lnTo>
                    <a:pt x="1598314" y="190519"/>
                  </a:lnTo>
                  <a:lnTo>
                    <a:pt x="1639509" y="236977"/>
                  </a:lnTo>
                  <a:lnTo>
                    <a:pt x="1660927" y="286356"/>
                  </a:lnTo>
                  <a:lnTo>
                    <a:pt x="1663685" y="311941"/>
                  </a:lnTo>
                  <a:lnTo>
                    <a:pt x="1660927" y="337525"/>
                  </a:lnTo>
                  <a:lnTo>
                    <a:pt x="1639509" y="386904"/>
                  </a:lnTo>
                  <a:lnTo>
                    <a:pt x="1598314" y="433362"/>
                  </a:lnTo>
                  <a:lnTo>
                    <a:pt x="1539055" y="476258"/>
                  </a:lnTo>
                  <a:lnTo>
                    <a:pt x="1503187" y="496169"/>
                  </a:lnTo>
                  <a:lnTo>
                    <a:pt x="1463445" y="514948"/>
                  </a:lnTo>
                  <a:lnTo>
                    <a:pt x="1420043" y="532516"/>
                  </a:lnTo>
                  <a:lnTo>
                    <a:pt x="1373196" y="548792"/>
                  </a:lnTo>
                  <a:lnTo>
                    <a:pt x="1323117" y="563695"/>
                  </a:lnTo>
                  <a:lnTo>
                    <a:pt x="1270021" y="577146"/>
                  </a:lnTo>
                  <a:lnTo>
                    <a:pt x="1214121" y="589063"/>
                  </a:lnTo>
                  <a:lnTo>
                    <a:pt x="1155632" y="599368"/>
                  </a:lnTo>
                  <a:lnTo>
                    <a:pt x="1094768" y="607979"/>
                  </a:lnTo>
                  <a:lnTo>
                    <a:pt x="1031743" y="614816"/>
                  </a:lnTo>
                  <a:lnTo>
                    <a:pt x="966771" y="619799"/>
                  </a:lnTo>
                  <a:lnTo>
                    <a:pt x="900066" y="622847"/>
                  </a:lnTo>
                  <a:lnTo>
                    <a:pt x="831842" y="623882"/>
                  </a:lnTo>
                  <a:lnTo>
                    <a:pt x="763618" y="622847"/>
                  </a:lnTo>
                  <a:lnTo>
                    <a:pt x="696913" y="619799"/>
                  </a:lnTo>
                  <a:lnTo>
                    <a:pt x="631941" y="614816"/>
                  </a:lnTo>
                  <a:lnTo>
                    <a:pt x="568915" y="607979"/>
                  </a:lnTo>
                  <a:lnTo>
                    <a:pt x="508051" y="599368"/>
                  </a:lnTo>
                  <a:lnTo>
                    <a:pt x="449562" y="589063"/>
                  </a:lnTo>
                  <a:lnTo>
                    <a:pt x="393663" y="577146"/>
                  </a:lnTo>
                  <a:lnTo>
                    <a:pt x="340567" y="563695"/>
                  </a:lnTo>
                  <a:lnTo>
                    <a:pt x="290488" y="548792"/>
                  </a:lnTo>
                  <a:lnTo>
                    <a:pt x="243641" y="532516"/>
                  </a:lnTo>
                  <a:lnTo>
                    <a:pt x="200239" y="514948"/>
                  </a:lnTo>
                  <a:lnTo>
                    <a:pt x="160497" y="496169"/>
                  </a:lnTo>
                  <a:lnTo>
                    <a:pt x="124629" y="476258"/>
                  </a:lnTo>
                  <a:lnTo>
                    <a:pt x="65370" y="433362"/>
                  </a:lnTo>
                  <a:lnTo>
                    <a:pt x="24175" y="386904"/>
                  </a:lnTo>
                  <a:lnTo>
                    <a:pt x="2757" y="337525"/>
                  </a:lnTo>
                  <a:lnTo>
                    <a:pt x="0" y="311941"/>
                  </a:lnTo>
                  <a:close/>
                </a:path>
              </a:pathLst>
            </a:custGeom>
            <a:ln w="25400">
              <a:solidFill>
                <a:srgbClr val="E46C0A"/>
              </a:solidFill>
            </a:ln>
          </p:spPr>
          <p:txBody>
            <a:bodyPr wrap="square" lIns="0" tIns="0" rIns="0" bIns="0" rtlCol="0"/>
            <a:lstStyle/>
            <a:p>
              <a:endParaRPr/>
            </a:p>
          </p:txBody>
        </p:sp>
        <p:pic>
          <p:nvPicPr>
            <p:cNvPr id="13" name="object 13"/>
            <p:cNvPicPr/>
            <p:nvPr/>
          </p:nvPicPr>
          <p:blipFill>
            <a:blip r:embed="rId3" cstate="print"/>
            <a:stretch>
              <a:fillRect/>
            </a:stretch>
          </p:blipFill>
          <p:spPr>
            <a:xfrm>
              <a:off x="7265205" y="4221543"/>
              <a:ext cx="86360" cy="71119"/>
            </a:xfrm>
            <a:prstGeom prst="rect">
              <a:avLst/>
            </a:prstGeom>
          </p:spPr>
        </p:pic>
        <p:sp>
          <p:nvSpPr>
            <p:cNvPr id="14" name="object 14"/>
            <p:cNvSpPr/>
            <p:nvPr/>
          </p:nvSpPr>
          <p:spPr>
            <a:xfrm>
              <a:off x="7148461" y="3382711"/>
              <a:ext cx="1252220" cy="793750"/>
            </a:xfrm>
            <a:custGeom>
              <a:avLst/>
              <a:gdLst/>
              <a:ahLst/>
              <a:cxnLst/>
              <a:rect l="l" t="t" r="r" b="b"/>
              <a:pathLst>
                <a:path w="1252220" h="793750">
                  <a:moveTo>
                    <a:pt x="1251792" y="0"/>
                  </a:moveTo>
                  <a:lnTo>
                    <a:pt x="0" y="0"/>
                  </a:lnTo>
                  <a:lnTo>
                    <a:pt x="0" y="793540"/>
                  </a:lnTo>
                  <a:lnTo>
                    <a:pt x="1251792" y="793540"/>
                  </a:lnTo>
                  <a:lnTo>
                    <a:pt x="1251792" y="0"/>
                  </a:lnTo>
                  <a:close/>
                </a:path>
              </a:pathLst>
            </a:custGeom>
            <a:solidFill>
              <a:srgbClr val="D6D6D6">
                <a:alpha val="54899"/>
              </a:srgbClr>
            </a:solidFill>
          </p:spPr>
          <p:txBody>
            <a:bodyPr wrap="square" lIns="0" tIns="0" rIns="0" bIns="0" rtlCol="0"/>
            <a:lstStyle/>
            <a:p>
              <a:endParaRPr/>
            </a:p>
          </p:txBody>
        </p:sp>
        <p:sp>
          <p:nvSpPr>
            <p:cNvPr id="15" name="object 15"/>
            <p:cNvSpPr/>
            <p:nvPr/>
          </p:nvSpPr>
          <p:spPr>
            <a:xfrm>
              <a:off x="7148461" y="3382712"/>
              <a:ext cx="1252220" cy="793750"/>
            </a:xfrm>
            <a:custGeom>
              <a:avLst/>
              <a:gdLst/>
              <a:ahLst/>
              <a:cxnLst/>
              <a:rect l="l" t="t" r="r" b="b"/>
              <a:pathLst>
                <a:path w="1252220" h="793750">
                  <a:moveTo>
                    <a:pt x="0" y="0"/>
                  </a:moveTo>
                  <a:lnTo>
                    <a:pt x="1251792" y="0"/>
                  </a:lnTo>
                  <a:lnTo>
                    <a:pt x="1251792" y="793541"/>
                  </a:lnTo>
                  <a:lnTo>
                    <a:pt x="0" y="793541"/>
                  </a:lnTo>
                  <a:lnTo>
                    <a:pt x="0" y="0"/>
                  </a:lnTo>
                  <a:close/>
                </a:path>
              </a:pathLst>
            </a:custGeom>
            <a:ln w="25400">
              <a:solidFill>
                <a:srgbClr val="000000"/>
              </a:solidFill>
            </a:ln>
          </p:spPr>
          <p:txBody>
            <a:bodyPr wrap="square" lIns="0" tIns="0" rIns="0" bIns="0" rtlCol="0"/>
            <a:lstStyle/>
            <a:p>
              <a:endParaRPr/>
            </a:p>
          </p:txBody>
        </p:sp>
        <p:sp>
          <p:nvSpPr>
            <p:cNvPr id="16" name="object 16"/>
            <p:cNvSpPr/>
            <p:nvPr/>
          </p:nvSpPr>
          <p:spPr>
            <a:xfrm>
              <a:off x="6427405" y="2607732"/>
              <a:ext cx="2665095" cy="650875"/>
            </a:xfrm>
            <a:custGeom>
              <a:avLst/>
              <a:gdLst/>
              <a:ahLst/>
              <a:cxnLst/>
              <a:rect l="l" t="t" r="r" b="b"/>
              <a:pathLst>
                <a:path w="2665095" h="650875">
                  <a:moveTo>
                    <a:pt x="0" y="82866"/>
                  </a:moveTo>
                  <a:lnTo>
                    <a:pt x="6512" y="50611"/>
                  </a:lnTo>
                  <a:lnTo>
                    <a:pt x="24271" y="24271"/>
                  </a:lnTo>
                  <a:lnTo>
                    <a:pt x="50611" y="6512"/>
                  </a:lnTo>
                  <a:lnTo>
                    <a:pt x="82866" y="0"/>
                  </a:lnTo>
                  <a:lnTo>
                    <a:pt x="1554300" y="0"/>
                  </a:lnTo>
                  <a:lnTo>
                    <a:pt x="2220429" y="0"/>
                  </a:lnTo>
                  <a:lnTo>
                    <a:pt x="2581648" y="0"/>
                  </a:lnTo>
                  <a:lnTo>
                    <a:pt x="2613903" y="6512"/>
                  </a:lnTo>
                  <a:lnTo>
                    <a:pt x="2640243" y="24271"/>
                  </a:lnTo>
                  <a:lnTo>
                    <a:pt x="2658002" y="50611"/>
                  </a:lnTo>
                  <a:lnTo>
                    <a:pt x="2664515" y="82866"/>
                  </a:lnTo>
                  <a:lnTo>
                    <a:pt x="2664515" y="290031"/>
                  </a:lnTo>
                  <a:lnTo>
                    <a:pt x="2664515" y="414329"/>
                  </a:lnTo>
                  <a:lnTo>
                    <a:pt x="2658002" y="446584"/>
                  </a:lnTo>
                  <a:lnTo>
                    <a:pt x="2640243" y="472924"/>
                  </a:lnTo>
                  <a:lnTo>
                    <a:pt x="2613903" y="490683"/>
                  </a:lnTo>
                  <a:lnTo>
                    <a:pt x="2581648" y="497196"/>
                  </a:lnTo>
                  <a:lnTo>
                    <a:pt x="2220429" y="497196"/>
                  </a:lnTo>
                  <a:lnTo>
                    <a:pt x="1355893" y="650784"/>
                  </a:lnTo>
                  <a:lnTo>
                    <a:pt x="1554300" y="497196"/>
                  </a:lnTo>
                  <a:lnTo>
                    <a:pt x="82866" y="497196"/>
                  </a:lnTo>
                  <a:lnTo>
                    <a:pt x="50611" y="490683"/>
                  </a:lnTo>
                  <a:lnTo>
                    <a:pt x="24271" y="472924"/>
                  </a:lnTo>
                  <a:lnTo>
                    <a:pt x="6512" y="446584"/>
                  </a:lnTo>
                  <a:lnTo>
                    <a:pt x="0" y="414329"/>
                  </a:lnTo>
                  <a:lnTo>
                    <a:pt x="0" y="290031"/>
                  </a:lnTo>
                  <a:lnTo>
                    <a:pt x="0" y="82866"/>
                  </a:lnTo>
                  <a:close/>
                </a:path>
              </a:pathLst>
            </a:custGeom>
            <a:ln w="25400">
              <a:solidFill>
                <a:srgbClr val="000000"/>
              </a:solidFill>
            </a:ln>
          </p:spPr>
          <p:txBody>
            <a:bodyPr wrap="square" lIns="0" tIns="0" rIns="0" bIns="0" rtlCol="0"/>
            <a:lstStyle/>
            <a:p>
              <a:endParaRPr/>
            </a:p>
          </p:txBody>
        </p:sp>
      </p:grpSp>
      <p:sp>
        <p:nvSpPr>
          <p:cNvPr id="17" name="object 17"/>
          <p:cNvSpPr txBox="1"/>
          <p:nvPr/>
        </p:nvSpPr>
        <p:spPr>
          <a:xfrm>
            <a:off x="8054417" y="2698026"/>
            <a:ext cx="2318385" cy="299720"/>
          </a:xfrm>
          <a:prstGeom prst="rect">
            <a:avLst/>
          </a:prstGeom>
        </p:spPr>
        <p:txBody>
          <a:bodyPr vert="horz" wrap="square" lIns="0" tIns="12700" rIns="0" bIns="0" rtlCol="0">
            <a:spAutoFit/>
          </a:bodyPr>
          <a:lstStyle/>
          <a:p>
            <a:pPr marL="12700">
              <a:spcBef>
                <a:spcPts val="100"/>
              </a:spcBef>
            </a:pPr>
            <a:r>
              <a:rPr b="1" spc="-5" dirty="0">
                <a:latin typeface="Arial"/>
                <a:cs typeface="Arial"/>
              </a:rPr>
              <a:t>Constrained</a:t>
            </a:r>
            <a:r>
              <a:rPr b="1" spc="-25" dirty="0">
                <a:latin typeface="Arial"/>
                <a:cs typeface="Arial"/>
              </a:rPr>
              <a:t> </a:t>
            </a:r>
            <a:r>
              <a:rPr b="1" spc="-5" dirty="0">
                <a:latin typeface="Arial"/>
                <a:cs typeface="Arial"/>
              </a:rPr>
              <a:t>region</a:t>
            </a:r>
            <a:r>
              <a:rPr b="1" spc="-20" dirty="0">
                <a:latin typeface="Arial"/>
                <a:cs typeface="Arial"/>
              </a:rPr>
              <a:t> </a:t>
            </a:r>
            <a:r>
              <a:rPr sz="1750" spc="25" dirty="0">
                <a:latin typeface="Cambria Math"/>
                <a:cs typeface="Cambria Math"/>
              </a:rPr>
              <a:t>𝕊</a:t>
            </a:r>
            <a:endParaRPr sz="1750">
              <a:latin typeface="Cambria Math"/>
              <a:cs typeface="Cambria Math"/>
            </a:endParaRPr>
          </a:p>
        </p:txBody>
      </p:sp>
      <p:sp>
        <p:nvSpPr>
          <p:cNvPr id="18" name="object 18"/>
          <p:cNvSpPr/>
          <p:nvPr/>
        </p:nvSpPr>
        <p:spPr>
          <a:xfrm>
            <a:off x="8860509" y="4100896"/>
            <a:ext cx="450215" cy="931544"/>
          </a:xfrm>
          <a:custGeom>
            <a:avLst/>
            <a:gdLst/>
            <a:ahLst/>
            <a:cxnLst/>
            <a:rect l="l" t="t" r="r" b="b"/>
            <a:pathLst>
              <a:path w="450215" h="931545">
                <a:moveTo>
                  <a:pt x="60938" y="91130"/>
                </a:moveTo>
                <a:lnTo>
                  <a:pt x="35073" y="103276"/>
                </a:lnTo>
                <a:lnTo>
                  <a:pt x="83659" y="206735"/>
                </a:lnTo>
                <a:lnTo>
                  <a:pt x="109524" y="194589"/>
                </a:lnTo>
                <a:lnTo>
                  <a:pt x="60938" y="91130"/>
                </a:lnTo>
                <a:close/>
              </a:path>
              <a:path w="450215" h="931545">
                <a:moveTo>
                  <a:pt x="2357" y="0"/>
                </a:moveTo>
                <a:lnTo>
                  <a:pt x="0" y="95813"/>
                </a:lnTo>
                <a:lnTo>
                  <a:pt x="77594" y="59375"/>
                </a:lnTo>
                <a:lnTo>
                  <a:pt x="2357" y="0"/>
                </a:lnTo>
                <a:close/>
              </a:path>
              <a:path w="450215" h="931545">
                <a:moveTo>
                  <a:pt x="145964" y="272183"/>
                </a:moveTo>
                <a:lnTo>
                  <a:pt x="120100" y="284331"/>
                </a:lnTo>
                <a:lnTo>
                  <a:pt x="168686" y="387790"/>
                </a:lnTo>
                <a:lnTo>
                  <a:pt x="194551" y="375643"/>
                </a:lnTo>
                <a:lnTo>
                  <a:pt x="145964" y="272183"/>
                </a:lnTo>
                <a:close/>
              </a:path>
              <a:path w="450215" h="931545">
                <a:moveTo>
                  <a:pt x="230990" y="453237"/>
                </a:moveTo>
                <a:lnTo>
                  <a:pt x="205125" y="465385"/>
                </a:lnTo>
                <a:lnTo>
                  <a:pt x="253711" y="568844"/>
                </a:lnTo>
                <a:lnTo>
                  <a:pt x="279576" y="556698"/>
                </a:lnTo>
                <a:lnTo>
                  <a:pt x="230990" y="453237"/>
                </a:lnTo>
                <a:close/>
              </a:path>
              <a:path w="450215" h="931545">
                <a:moveTo>
                  <a:pt x="316016" y="634292"/>
                </a:moveTo>
                <a:lnTo>
                  <a:pt x="290151" y="646438"/>
                </a:lnTo>
                <a:lnTo>
                  <a:pt x="338738" y="749898"/>
                </a:lnTo>
                <a:lnTo>
                  <a:pt x="364603" y="737751"/>
                </a:lnTo>
                <a:lnTo>
                  <a:pt x="316016" y="634292"/>
                </a:lnTo>
                <a:close/>
              </a:path>
              <a:path w="450215" h="931545">
                <a:moveTo>
                  <a:pt x="401043" y="815346"/>
                </a:moveTo>
                <a:lnTo>
                  <a:pt x="375178" y="827492"/>
                </a:lnTo>
                <a:lnTo>
                  <a:pt x="423764" y="930951"/>
                </a:lnTo>
                <a:lnTo>
                  <a:pt x="449629" y="918805"/>
                </a:lnTo>
                <a:lnTo>
                  <a:pt x="401043" y="815346"/>
                </a:lnTo>
                <a:close/>
              </a:path>
            </a:pathLst>
          </a:custGeom>
          <a:solidFill>
            <a:srgbClr val="000000"/>
          </a:solidFill>
        </p:spPr>
        <p:txBody>
          <a:bodyPr wrap="square" lIns="0" tIns="0" rIns="0" bIns="0" rtlCol="0"/>
          <a:lstStyle/>
          <a:p>
            <a:endParaRPr/>
          </a:p>
        </p:txBody>
      </p:sp>
      <p:sp>
        <p:nvSpPr>
          <p:cNvPr id="19" name="object 19"/>
          <p:cNvSpPr txBox="1"/>
          <p:nvPr/>
        </p:nvSpPr>
        <p:spPr>
          <a:xfrm>
            <a:off x="8602778" y="5063435"/>
            <a:ext cx="1500505" cy="197490"/>
          </a:xfrm>
          <a:prstGeom prst="rect">
            <a:avLst/>
          </a:prstGeom>
        </p:spPr>
        <p:txBody>
          <a:bodyPr vert="horz" wrap="square" lIns="0" tIns="12700" rIns="0" bIns="0" rtlCol="0">
            <a:spAutoFit/>
          </a:bodyPr>
          <a:lstStyle/>
          <a:p>
            <a:pPr marL="12700">
              <a:spcBef>
                <a:spcPts val="100"/>
              </a:spcBef>
            </a:pPr>
            <a:r>
              <a:rPr sz="1200" b="1" spc="-5" dirty="0">
                <a:latin typeface="Arial"/>
                <a:cs typeface="Arial"/>
              </a:rPr>
              <a:t>Constrained</a:t>
            </a:r>
            <a:r>
              <a:rPr sz="1200" b="1" spc="-40" dirty="0">
                <a:latin typeface="Arial"/>
                <a:cs typeface="Arial"/>
              </a:rPr>
              <a:t> </a:t>
            </a:r>
            <a:r>
              <a:rPr sz="1200" b="1" spc="-5" dirty="0">
                <a:latin typeface="Arial"/>
                <a:cs typeface="Arial"/>
              </a:rPr>
              <a:t>optimal</a:t>
            </a:r>
            <a:endParaRPr sz="1200">
              <a:latin typeface="Arial"/>
              <a:cs typeface="Arial"/>
            </a:endParaRPr>
          </a:p>
        </p:txBody>
      </p:sp>
      <p:sp>
        <p:nvSpPr>
          <p:cNvPr id="20" name="object 20"/>
          <p:cNvSpPr/>
          <p:nvPr/>
        </p:nvSpPr>
        <p:spPr>
          <a:xfrm>
            <a:off x="2046606" y="3111626"/>
            <a:ext cx="3204845" cy="2491740"/>
          </a:xfrm>
          <a:custGeom>
            <a:avLst/>
            <a:gdLst/>
            <a:ahLst/>
            <a:cxnLst/>
            <a:rect l="l" t="t" r="r" b="b"/>
            <a:pathLst>
              <a:path w="3204845" h="2491740">
                <a:moveTo>
                  <a:pt x="3204756" y="2434399"/>
                </a:moveTo>
                <a:lnTo>
                  <a:pt x="3090380" y="2377389"/>
                </a:lnTo>
                <a:lnTo>
                  <a:pt x="3090430" y="2415489"/>
                </a:lnTo>
                <a:lnTo>
                  <a:pt x="119316" y="2419337"/>
                </a:lnTo>
                <a:lnTo>
                  <a:pt x="76187" y="113919"/>
                </a:lnTo>
                <a:lnTo>
                  <a:pt x="114274" y="113207"/>
                </a:lnTo>
                <a:lnTo>
                  <a:pt x="54991" y="0"/>
                </a:lnTo>
                <a:lnTo>
                  <a:pt x="0" y="115354"/>
                </a:lnTo>
                <a:lnTo>
                  <a:pt x="38087" y="114642"/>
                </a:lnTo>
                <a:lnTo>
                  <a:pt x="81584" y="2438755"/>
                </a:lnTo>
                <a:lnTo>
                  <a:pt x="108038" y="2438273"/>
                </a:lnTo>
                <a:lnTo>
                  <a:pt x="108077" y="2457450"/>
                </a:lnTo>
                <a:lnTo>
                  <a:pt x="3090481" y="2453589"/>
                </a:lnTo>
                <a:lnTo>
                  <a:pt x="3090532" y="2491689"/>
                </a:lnTo>
                <a:lnTo>
                  <a:pt x="3204756" y="2434399"/>
                </a:lnTo>
                <a:close/>
              </a:path>
            </a:pathLst>
          </a:custGeom>
          <a:solidFill>
            <a:srgbClr val="000000"/>
          </a:solidFill>
        </p:spPr>
        <p:txBody>
          <a:bodyPr wrap="square" lIns="0" tIns="0" rIns="0" bIns="0" rtlCol="0"/>
          <a:lstStyle/>
          <a:p>
            <a:endParaRPr/>
          </a:p>
        </p:txBody>
      </p:sp>
      <p:sp>
        <p:nvSpPr>
          <p:cNvPr id="21" name="object 21"/>
          <p:cNvSpPr txBox="1"/>
          <p:nvPr/>
        </p:nvSpPr>
        <p:spPr>
          <a:xfrm>
            <a:off x="4823368" y="5570589"/>
            <a:ext cx="334010" cy="330200"/>
          </a:xfrm>
          <a:prstGeom prst="rect">
            <a:avLst/>
          </a:prstGeom>
        </p:spPr>
        <p:txBody>
          <a:bodyPr vert="horz" wrap="square" lIns="0" tIns="12700" rIns="0" bIns="0" rtlCol="0">
            <a:spAutoFit/>
          </a:bodyPr>
          <a:lstStyle/>
          <a:p>
            <a:pPr marL="38100">
              <a:spcBef>
                <a:spcPts val="100"/>
              </a:spcBef>
            </a:pPr>
            <a:r>
              <a:rPr sz="2000" dirty="0">
                <a:latin typeface="Cambria Math"/>
                <a:cs typeface="Cambria Math"/>
              </a:rPr>
              <a:t>𝒙</a:t>
            </a:r>
            <a:r>
              <a:rPr sz="2175" baseline="-15325" dirty="0">
                <a:latin typeface="Cambria Math"/>
                <a:cs typeface="Cambria Math"/>
              </a:rPr>
              <a:t>𝟏</a:t>
            </a:r>
            <a:endParaRPr sz="2175" baseline="-15325">
              <a:latin typeface="Cambria Math"/>
              <a:cs typeface="Cambria Math"/>
            </a:endParaRPr>
          </a:p>
        </p:txBody>
      </p:sp>
      <p:sp>
        <p:nvSpPr>
          <p:cNvPr id="22" name="object 22"/>
          <p:cNvSpPr txBox="1"/>
          <p:nvPr/>
        </p:nvSpPr>
        <p:spPr>
          <a:xfrm>
            <a:off x="1666186" y="3136197"/>
            <a:ext cx="334010" cy="330200"/>
          </a:xfrm>
          <a:prstGeom prst="rect">
            <a:avLst/>
          </a:prstGeom>
        </p:spPr>
        <p:txBody>
          <a:bodyPr vert="horz" wrap="square" lIns="0" tIns="12700" rIns="0" bIns="0" rtlCol="0">
            <a:spAutoFit/>
          </a:bodyPr>
          <a:lstStyle/>
          <a:p>
            <a:pPr marL="38100">
              <a:spcBef>
                <a:spcPts val="100"/>
              </a:spcBef>
            </a:pPr>
            <a:r>
              <a:rPr sz="2000" dirty="0">
                <a:latin typeface="Cambria Math"/>
                <a:cs typeface="Cambria Math"/>
              </a:rPr>
              <a:t>𝒙</a:t>
            </a:r>
            <a:r>
              <a:rPr sz="2175" baseline="-15325" dirty="0">
                <a:latin typeface="Cambria Math"/>
                <a:cs typeface="Cambria Math"/>
              </a:rPr>
              <a:t>𝟐</a:t>
            </a:r>
            <a:endParaRPr sz="2175" baseline="-15325">
              <a:latin typeface="Cambria Math"/>
              <a:cs typeface="Cambria Math"/>
            </a:endParaRPr>
          </a:p>
        </p:txBody>
      </p:sp>
      <p:grpSp>
        <p:nvGrpSpPr>
          <p:cNvPr id="23" name="object 23"/>
          <p:cNvGrpSpPr/>
          <p:nvPr/>
        </p:nvGrpSpPr>
        <p:grpSpPr>
          <a:xfrm>
            <a:off x="2351862" y="3463475"/>
            <a:ext cx="2480945" cy="1320800"/>
            <a:chOff x="827861" y="3463475"/>
            <a:chExt cx="2480945" cy="1320800"/>
          </a:xfrm>
        </p:grpSpPr>
        <p:sp>
          <p:nvSpPr>
            <p:cNvPr id="24" name="object 24"/>
            <p:cNvSpPr/>
            <p:nvPr/>
          </p:nvSpPr>
          <p:spPr>
            <a:xfrm>
              <a:off x="1652573" y="4105219"/>
              <a:ext cx="894080" cy="335280"/>
            </a:xfrm>
            <a:custGeom>
              <a:avLst/>
              <a:gdLst/>
              <a:ahLst/>
              <a:cxnLst/>
              <a:rect l="l" t="t" r="r" b="b"/>
              <a:pathLst>
                <a:path w="894080" h="335279">
                  <a:moveTo>
                    <a:pt x="0" y="167640"/>
                  </a:moveTo>
                  <a:lnTo>
                    <a:pt x="18927" y="119223"/>
                  </a:lnTo>
                  <a:lnTo>
                    <a:pt x="72020" y="76358"/>
                  </a:lnTo>
                  <a:lnTo>
                    <a:pt x="109651" y="57655"/>
                  </a:lnTo>
                  <a:lnTo>
                    <a:pt x="153748" y="41119"/>
                  </a:lnTo>
                  <a:lnTo>
                    <a:pt x="203622" y="27007"/>
                  </a:lnTo>
                  <a:lnTo>
                    <a:pt x="258579" y="15580"/>
                  </a:lnTo>
                  <a:lnTo>
                    <a:pt x="317928" y="7097"/>
                  </a:lnTo>
                  <a:lnTo>
                    <a:pt x="380979" y="1817"/>
                  </a:lnTo>
                  <a:lnTo>
                    <a:pt x="447040" y="0"/>
                  </a:lnTo>
                  <a:lnTo>
                    <a:pt x="513100" y="1817"/>
                  </a:lnTo>
                  <a:lnTo>
                    <a:pt x="576151" y="7097"/>
                  </a:lnTo>
                  <a:lnTo>
                    <a:pt x="635500" y="15580"/>
                  </a:lnTo>
                  <a:lnTo>
                    <a:pt x="690457" y="27007"/>
                  </a:lnTo>
                  <a:lnTo>
                    <a:pt x="740331" y="41119"/>
                  </a:lnTo>
                  <a:lnTo>
                    <a:pt x="784428" y="57655"/>
                  </a:lnTo>
                  <a:lnTo>
                    <a:pt x="822059" y="76358"/>
                  </a:lnTo>
                  <a:lnTo>
                    <a:pt x="875152" y="119223"/>
                  </a:lnTo>
                  <a:lnTo>
                    <a:pt x="894080" y="167640"/>
                  </a:lnTo>
                  <a:lnTo>
                    <a:pt x="889232" y="192412"/>
                  </a:lnTo>
                  <a:lnTo>
                    <a:pt x="852530" y="238312"/>
                  </a:lnTo>
                  <a:lnTo>
                    <a:pt x="784428" y="277624"/>
                  </a:lnTo>
                  <a:lnTo>
                    <a:pt x="740331" y="294160"/>
                  </a:lnTo>
                  <a:lnTo>
                    <a:pt x="690457" y="308272"/>
                  </a:lnTo>
                  <a:lnTo>
                    <a:pt x="635500" y="319699"/>
                  </a:lnTo>
                  <a:lnTo>
                    <a:pt x="576151" y="328182"/>
                  </a:lnTo>
                  <a:lnTo>
                    <a:pt x="513100" y="333462"/>
                  </a:lnTo>
                  <a:lnTo>
                    <a:pt x="447040" y="335280"/>
                  </a:lnTo>
                  <a:lnTo>
                    <a:pt x="380979" y="333462"/>
                  </a:lnTo>
                  <a:lnTo>
                    <a:pt x="317928" y="328182"/>
                  </a:lnTo>
                  <a:lnTo>
                    <a:pt x="258579" y="319699"/>
                  </a:lnTo>
                  <a:lnTo>
                    <a:pt x="203622" y="308272"/>
                  </a:lnTo>
                  <a:lnTo>
                    <a:pt x="153748" y="294160"/>
                  </a:lnTo>
                  <a:lnTo>
                    <a:pt x="109651" y="277624"/>
                  </a:lnTo>
                  <a:lnTo>
                    <a:pt x="72020" y="258921"/>
                  </a:lnTo>
                  <a:lnTo>
                    <a:pt x="18927" y="216056"/>
                  </a:lnTo>
                  <a:lnTo>
                    <a:pt x="0" y="167640"/>
                  </a:lnTo>
                  <a:close/>
                </a:path>
              </a:pathLst>
            </a:custGeom>
            <a:ln w="25400">
              <a:solidFill>
                <a:srgbClr val="7030A0"/>
              </a:solidFill>
            </a:ln>
          </p:spPr>
          <p:txBody>
            <a:bodyPr wrap="square" lIns="0" tIns="0" rIns="0" bIns="0" rtlCol="0"/>
            <a:lstStyle/>
            <a:p>
              <a:endParaRPr/>
            </a:p>
          </p:txBody>
        </p:sp>
        <p:sp>
          <p:nvSpPr>
            <p:cNvPr id="25" name="object 25"/>
            <p:cNvSpPr/>
            <p:nvPr/>
          </p:nvSpPr>
          <p:spPr>
            <a:xfrm>
              <a:off x="840561" y="3774682"/>
              <a:ext cx="2455545" cy="996950"/>
            </a:xfrm>
            <a:custGeom>
              <a:avLst/>
              <a:gdLst/>
              <a:ahLst/>
              <a:cxnLst/>
              <a:rect l="l" t="t" r="r" b="b"/>
              <a:pathLst>
                <a:path w="2455545" h="996950">
                  <a:moveTo>
                    <a:pt x="0" y="498176"/>
                  </a:moveTo>
                  <a:lnTo>
                    <a:pt x="7203" y="443894"/>
                  </a:lnTo>
                  <a:lnTo>
                    <a:pt x="28316" y="391305"/>
                  </a:lnTo>
                  <a:lnTo>
                    <a:pt x="62588" y="340714"/>
                  </a:lnTo>
                  <a:lnTo>
                    <a:pt x="109271" y="292423"/>
                  </a:lnTo>
                  <a:lnTo>
                    <a:pt x="167616" y="246737"/>
                  </a:lnTo>
                  <a:lnTo>
                    <a:pt x="200928" y="224966"/>
                  </a:lnTo>
                  <a:lnTo>
                    <a:pt x="236874" y="203959"/>
                  </a:lnTo>
                  <a:lnTo>
                    <a:pt x="275361" y="183756"/>
                  </a:lnTo>
                  <a:lnTo>
                    <a:pt x="316295" y="164395"/>
                  </a:lnTo>
                  <a:lnTo>
                    <a:pt x="359583" y="145912"/>
                  </a:lnTo>
                  <a:lnTo>
                    <a:pt x="405132" y="128346"/>
                  </a:lnTo>
                  <a:lnTo>
                    <a:pt x="452846" y="111736"/>
                  </a:lnTo>
                  <a:lnTo>
                    <a:pt x="502634" y="96119"/>
                  </a:lnTo>
                  <a:lnTo>
                    <a:pt x="554401" y="81532"/>
                  </a:lnTo>
                  <a:lnTo>
                    <a:pt x="608054" y="68015"/>
                  </a:lnTo>
                  <a:lnTo>
                    <a:pt x="663499" y="55605"/>
                  </a:lnTo>
                  <a:lnTo>
                    <a:pt x="720642" y="44340"/>
                  </a:lnTo>
                  <a:lnTo>
                    <a:pt x="779390" y="34258"/>
                  </a:lnTo>
                  <a:lnTo>
                    <a:pt x="839649" y="25397"/>
                  </a:lnTo>
                  <a:lnTo>
                    <a:pt x="901325" y="17795"/>
                  </a:lnTo>
                  <a:lnTo>
                    <a:pt x="964326" y="11490"/>
                  </a:lnTo>
                  <a:lnTo>
                    <a:pt x="1028557" y="6520"/>
                  </a:lnTo>
                  <a:lnTo>
                    <a:pt x="1093925" y="2923"/>
                  </a:lnTo>
                  <a:lnTo>
                    <a:pt x="1160335" y="737"/>
                  </a:lnTo>
                  <a:lnTo>
                    <a:pt x="1227696" y="0"/>
                  </a:lnTo>
                  <a:lnTo>
                    <a:pt x="1295056" y="737"/>
                  </a:lnTo>
                  <a:lnTo>
                    <a:pt x="1361467" y="2923"/>
                  </a:lnTo>
                  <a:lnTo>
                    <a:pt x="1426834" y="6520"/>
                  </a:lnTo>
                  <a:lnTo>
                    <a:pt x="1491065" y="11490"/>
                  </a:lnTo>
                  <a:lnTo>
                    <a:pt x="1554066" y="17795"/>
                  </a:lnTo>
                  <a:lnTo>
                    <a:pt x="1615742" y="25397"/>
                  </a:lnTo>
                  <a:lnTo>
                    <a:pt x="1676002" y="34258"/>
                  </a:lnTo>
                  <a:lnTo>
                    <a:pt x="1734750" y="44340"/>
                  </a:lnTo>
                  <a:lnTo>
                    <a:pt x="1791893" y="55605"/>
                  </a:lnTo>
                  <a:lnTo>
                    <a:pt x="1847337" y="68015"/>
                  </a:lnTo>
                  <a:lnTo>
                    <a:pt x="1900990" y="81532"/>
                  </a:lnTo>
                  <a:lnTo>
                    <a:pt x="1952757" y="96119"/>
                  </a:lnTo>
                  <a:lnTo>
                    <a:pt x="2002545" y="111736"/>
                  </a:lnTo>
                  <a:lnTo>
                    <a:pt x="2050259" y="128346"/>
                  </a:lnTo>
                  <a:lnTo>
                    <a:pt x="2095808" y="145912"/>
                  </a:lnTo>
                  <a:lnTo>
                    <a:pt x="2139096" y="164395"/>
                  </a:lnTo>
                  <a:lnTo>
                    <a:pt x="2180030" y="183756"/>
                  </a:lnTo>
                  <a:lnTo>
                    <a:pt x="2218517" y="203959"/>
                  </a:lnTo>
                  <a:lnTo>
                    <a:pt x="2254464" y="224966"/>
                  </a:lnTo>
                  <a:lnTo>
                    <a:pt x="2287775" y="246737"/>
                  </a:lnTo>
                  <a:lnTo>
                    <a:pt x="2346120" y="292423"/>
                  </a:lnTo>
                  <a:lnTo>
                    <a:pt x="2392803" y="340714"/>
                  </a:lnTo>
                  <a:lnTo>
                    <a:pt x="2427075" y="391305"/>
                  </a:lnTo>
                  <a:lnTo>
                    <a:pt x="2448188" y="443894"/>
                  </a:lnTo>
                  <a:lnTo>
                    <a:pt x="2455392" y="498176"/>
                  </a:lnTo>
                  <a:lnTo>
                    <a:pt x="2453575" y="525510"/>
                  </a:lnTo>
                  <a:lnTo>
                    <a:pt x="2439323" y="578983"/>
                  </a:lnTo>
                  <a:lnTo>
                    <a:pt x="2411537" y="630611"/>
                  </a:lnTo>
                  <a:lnTo>
                    <a:pt x="2370966" y="680090"/>
                  </a:lnTo>
                  <a:lnTo>
                    <a:pt x="2318358" y="727117"/>
                  </a:lnTo>
                  <a:lnTo>
                    <a:pt x="2254464" y="771386"/>
                  </a:lnTo>
                  <a:lnTo>
                    <a:pt x="2218517" y="792393"/>
                  </a:lnTo>
                  <a:lnTo>
                    <a:pt x="2180030" y="812595"/>
                  </a:lnTo>
                  <a:lnTo>
                    <a:pt x="2139096" y="831957"/>
                  </a:lnTo>
                  <a:lnTo>
                    <a:pt x="2095808" y="850440"/>
                  </a:lnTo>
                  <a:lnTo>
                    <a:pt x="2050259" y="868006"/>
                  </a:lnTo>
                  <a:lnTo>
                    <a:pt x="2002545" y="884616"/>
                  </a:lnTo>
                  <a:lnTo>
                    <a:pt x="1952757" y="900233"/>
                  </a:lnTo>
                  <a:lnTo>
                    <a:pt x="1900990" y="914820"/>
                  </a:lnTo>
                  <a:lnTo>
                    <a:pt x="1847337" y="928337"/>
                  </a:lnTo>
                  <a:lnTo>
                    <a:pt x="1791893" y="940747"/>
                  </a:lnTo>
                  <a:lnTo>
                    <a:pt x="1734750" y="952012"/>
                  </a:lnTo>
                  <a:lnTo>
                    <a:pt x="1676002" y="962094"/>
                  </a:lnTo>
                  <a:lnTo>
                    <a:pt x="1615742" y="970955"/>
                  </a:lnTo>
                  <a:lnTo>
                    <a:pt x="1554066" y="978557"/>
                  </a:lnTo>
                  <a:lnTo>
                    <a:pt x="1491065" y="984862"/>
                  </a:lnTo>
                  <a:lnTo>
                    <a:pt x="1426834" y="989832"/>
                  </a:lnTo>
                  <a:lnTo>
                    <a:pt x="1361467" y="993429"/>
                  </a:lnTo>
                  <a:lnTo>
                    <a:pt x="1295056" y="995615"/>
                  </a:lnTo>
                  <a:lnTo>
                    <a:pt x="1227696" y="996353"/>
                  </a:lnTo>
                  <a:lnTo>
                    <a:pt x="1160335" y="995615"/>
                  </a:lnTo>
                  <a:lnTo>
                    <a:pt x="1093925" y="993429"/>
                  </a:lnTo>
                  <a:lnTo>
                    <a:pt x="1028557" y="989832"/>
                  </a:lnTo>
                  <a:lnTo>
                    <a:pt x="964326" y="984862"/>
                  </a:lnTo>
                  <a:lnTo>
                    <a:pt x="901325" y="978557"/>
                  </a:lnTo>
                  <a:lnTo>
                    <a:pt x="839649" y="970955"/>
                  </a:lnTo>
                  <a:lnTo>
                    <a:pt x="779390" y="962094"/>
                  </a:lnTo>
                  <a:lnTo>
                    <a:pt x="720642" y="952012"/>
                  </a:lnTo>
                  <a:lnTo>
                    <a:pt x="663499" y="940747"/>
                  </a:lnTo>
                  <a:lnTo>
                    <a:pt x="608054" y="928337"/>
                  </a:lnTo>
                  <a:lnTo>
                    <a:pt x="554401" y="914820"/>
                  </a:lnTo>
                  <a:lnTo>
                    <a:pt x="502634" y="900233"/>
                  </a:lnTo>
                  <a:lnTo>
                    <a:pt x="452846" y="884616"/>
                  </a:lnTo>
                  <a:lnTo>
                    <a:pt x="405132" y="868006"/>
                  </a:lnTo>
                  <a:lnTo>
                    <a:pt x="359583" y="850440"/>
                  </a:lnTo>
                  <a:lnTo>
                    <a:pt x="316295" y="831957"/>
                  </a:lnTo>
                  <a:lnTo>
                    <a:pt x="275361" y="812595"/>
                  </a:lnTo>
                  <a:lnTo>
                    <a:pt x="236874" y="792393"/>
                  </a:lnTo>
                  <a:lnTo>
                    <a:pt x="200928" y="771386"/>
                  </a:lnTo>
                  <a:lnTo>
                    <a:pt x="167616" y="749615"/>
                  </a:lnTo>
                  <a:lnTo>
                    <a:pt x="109271" y="703929"/>
                  </a:lnTo>
                  <a:lnTo>
                    <a:pt x="62588" y="655638"/>
                  </a:lnTo>
                  <a:lnTo>
                    <a:pt x="28316" y="605047"/>
                  </a:lnTo>
                  <a:lnTo>
                    <a:pt x="7203" y="552458"/>
                  </a:lnTo>
                  <a:lnTo>
                    <a:pt x="0" y="498176"/>
                  </a:lnTo>
                  <a:close/>
                </a:path>
              </a:pathLst>
            </a:custGeom>
            <a:ln w="25400">
              <a:solidFill>
                <a:srgbClr val="FF0000"/>
              </a:solidFill>
            </a:ln>
          </p:spPr>
          <p:txBody>
            <a:bodyPr wrap="square" lIns="0" tIns="0" rIns="0" bIns="0" rtlCol="0"/>
            <a:lstStyle/>
            <a:p>
              <a:endParaRPr/>
            </a:p>
          </p:txBody>
        </p:sp>
        <p:sp>
          <p:nvSpPr>
            <p:cNvPr id="26" name="object 26"/>
            <p:cNvSpPr/>
            <p:nvPr/>
          </p:nvSpPr>
          <p:spPr>
            <a:xfrm>
              <a:off x="1236414" y="3960917"/>
              <a:ext cx="1663700" cy="624205"/>
            </a:xfrm>
            <a:custGeom>
              <a:avLst/>
              <a:gdLst/>
              <a:ahLst/>
              <a:cxnLst/>
              <a:rect l="l" t="t" r="r" b="b"/>
              <a:pathLst>
                <a:path w="1663700" h="624204">
                  <a:moveTo>
                    <a:pt x="0" y="311941"/>
                  </a:moveTo>
                  <a:lnTo>
                    <a:pt x="10887" y="261342"/>
                  </a:lnTo>
                  <a:lnTo>
                    <a:pt x="42407" y="213343"/>
                  </a:lnTo>
                  <a:lnTo>
                    <a:pt x="92848" y="168586"/>
                  </a:lnTo>
                  <a:lnTo>
                    <a:pt x="160497" y="127712"/>
                  </a:lnTo>
                  <a:lnTo>
                    <a:pt x="200239" y="108933"/>
                  </a:lnTo>
                  <a:lnTo>
                    <a:pt x="243641" y="91365"/>
                  </a:lnTo>
                  <a:lnTo>
                    <a:pt x="290488" y="75089"/>
                  </a:lnTo>
                  <a:lnTo>
                    <a:pt x="340567" y="60186"/>
                  </a:lnTo>
                  <a:lnTo>
                    <a:pt x="393663" y="46735"/>
                  </a:lnTo>
                  <a:lnTo>
                    <a:pt x="449562" y="34818"/>
                  </a:lnTo>
                  <a:lnTo>
                    <a:pt x="508051" y="24513"/>
                  </a:lnTo>
                  <a:lnTo>
                    <a:pt x="568915" y="15902"/>
                  </a:lnTo>
                  <a:lnTo>
                    <a:pt x="631941" y="9065"/>
                  </a:lnTo>
                  <a:lnTo>
                    <a:pt x="696913" y="4082"/>
                  </a:lnTo>
                  <a:lnTo>
                    <a:pt x="763618" y="1034"/>
                  </a:lnTo>
                  <a:lnTo>
                    <a:pt x="831842" y="0"/>
                  </a:lnTo>
                  <a:lnTo>
                    <a:pt x="900066" y="1034"/>
                  </a:lnTo>
                  <a:lnTo>
                    <a:pt x="966771" y="4082"/>
                  </a:lnTo>
                  <a:lnTo>
                    <a:pt x="1031743" y="9065"/>
                  </a:lnTo>
                  <a:lnTo>
                    <a:pt x="1094768" y="15902"/>
                  </a:lnTo>
                  <a:lnTo>
                    <a:pt x="1155632" y="24513"/>
                  </a:lnTo>
                  <a:lnTo>
                    <a:pt x="1214121" y="34818"/>
                  </a:lnTo>
                  <a:lnTo>
                    <a:pt x="1270021" y="46735"/>
                  </a:lnTo>
                  <a:lnTo>
                    <a:pt x="1323117" y="60186"/>
                  </a:lnTo>
                  <a:lnTo>
                    <a:pt x="1373196" y="75089"/>
                  </a:lnTo>
                  <a:lnTo>
                    <a:pt x="1420043" y="91365"/>
                  </a:lnTo>
                  <a:lnTo>
                    <a:pt x="1463445" y="108933"/>
                  </a:lnTo>
                  <a:lnTo>
                    <a:pt x="1503187" y="127712"/>
                  </a:lnTo>
                  <a:lnTo>
                    <a:pt x="1539055" y="147623"/>
                  </a:lnTo>
                  <a:lnTo>
                    <a:pt x="1598314" y="190519"/>
                  </a:lnTo>
                  <a:lnTo>
                    <a:pt x="1639509" y="236977"/>
                  </a:lnTo>
                  <a:lnTo>
                    <a:pt x="1660927" y="286356"/>
                  </a:lnTo>
                  <a:lnTo>
                    <a:pt x="1663685" y="311941"/>
                  </a:lnTo>
                  <a:lnTo>
                    <a:pt x="1660927" y="337525"/>
                  </a:lnTo>
                  <a:lnTo>
                    <a:pt x="1639509" y="386904"/>
                  </a:lnTo>
                  <a:lnTo>
                    <a:pt x="1598314" y="433362"/>
                  </a:lnTo>
                  <a:lnTo>
                    <a:pt x="1539055" y="476258"/>
                  </a:lnTo>
                  <a:lnTo>
                    <a:pt x="1503187" y="496169"/>
                  </a:lnTo>
                  <a:lnTo>
                    <a:pt x="1463445" y="514948"/>
                  </a:lnTo>
                  <a:lnTo>
                    <a:pt x="1420043" y="532516"/>
                  </a:lnTo>
                  <a:lnTo>
                    <a:pt x="1373196" y="548792"/>
                  </a:lnTo>
                  <a:lnTo>
                    <a:pt x="1323117" y="563695"/>
                  </a:lnTo>
                  <a:lnTo>
                    <a:pt x="1270021" y="577146"/>
                  </a:lnTo>
                  <a:lnTo>
                    <a:pt x="1214121" y="589063"/>
                  </a:lnTo>
                  <a:lnTo>
                    <a:pt x="1155632" y="599368"/>
                  </a:lnTo>
                  <a:lnTo>
                    <a:pt x="1094768" y="607979"/>
                  </a:lnTo>
                  <a:lnTo>
                    <a:pt x="1031743" y="614816"/>
                  </a:lnTo>
                  <a:lnTo>
                    <a:pt x="966771" y="619799"/>
                  </a:lnTo>
                  <a:lnTo>
                    <a:pt x="900066" y="622847"/>
                  </a:lnTo>
                  <a:lnTo>
                    <a:pt x="831842" y="623882"/>
                  </a:lnTo>
                  <a:lnTo>
                    <a:pt x="763618" y="622847"/>
                  </a:lnTo>
                  <a:lnTo>
                    <a:pt x="696913" y="619799"/>
                  </a:lnTo>
                  <a:lnTo>
                    <a:pt x="631941" y="614816"/>
                  </a:lnTo>
                  <a:lnTo>
                    <a:pt x="568915" y="607979"/>
                  </a:lnTo>
                  <a:lnTo>
                    <a:pt x="508051" y="599368"/>
                  </a:lnTo>
                  <a:lnTo>
                    <a:pt x="449562" y="589063"/>
                  </a:lnTo>
                  <a:lnTo>
                    <a:pt x="393663" y="577146"/>
                  </a:lnTo>
                  <a:lnTo>
                    <a:pt x="340567" y="563695"/>
                  </a:lnTo>
                  <a:lnTo>
                    <a:pt x="290488" y="548792"/>
                  </a:lnTo>
                  <a:lnTo>
                    <a:pt x="243641" y="532516"/>
                  </a:lnTo>
                  <a:lnTo>
                    <a:pt x="200239" y="514948"/>
                  </a:lnTo>
                  <a:lnTo>
                    <a:pt x="160497" y="496169"/>
                  </a:lnTo>
                  <a:lnTo>
                    <a:pt x="124629" y="476258"/>
                  </a:lnTo>
                  <a:lnTo>
                    <a:pt x="65370" y="433362"/>
                  </a:lnTo>
                  <a:lnTo>
                    <a:pt x="24175" y="386904"/>
                  </a:lnTo>
                  <a:lnTo>
                    <a:pt x="2757" y="337525"/>
                  </a:lnTo>
                  <a:lnTo>
                    <a:pt x="0" y="311941"/>
                  </a:lnTo>
                  <a:close/>
                </a:path>
              </a:pathLst>
            </a:custGeom>
            <a:ln w="25400">
              <a:solidFill>
                <a:srgbClr val="E46C0A"/>
              </a:solidFill>
            </a:ln>
          </p:spPr>
          <p:txBody>
            <a:bodyPr wrap="square" lIns="0" tIns="0" rIns="0" bIns="0" rtlCol="0"/>
            <a:lstStyle/>
            <a:p>
              <a:endParaRPr/>
            </a:p>
          </p:txBody>
        </p:sp>
        <p:pic>
          <p:nvPicPr>
            <p:cNvPr id="27" name="object 27"/>
            <p:cNvPicPr/>
            <p:nvPr/>
          </p:nvPicPr>
          <p:blipFill>
            <a:blip r:embed="rId3" cstate="print"/>
            <a:stretch>
              <a:fillRect/>
            </a:stretch>
          </p:blipFill>
          <p:spPr>
            <a:xfrm>
              <a:off x="2074213" y="4234760"/>
              <a:ext cx="86360" cy="71119"/>
            </a:xfrm>
            <a:prstGeom prst="rect">
              <a:avLst/>
            </a:prstGeom>
          </p:spPr>
        </p:pic>
        <p:sp>
          <p:nvSpPr>
            <p:cNvPr id="28" name="object 28"/>
            <p:cNvSpPr/>
            <p:nvPr/>
          </p:nvSpPr>
          <p:spPr>
            <a:xfrm>
              <a:off x="2138945" y="3463475"/>
              <a:ext cx="646430" cy="791210"/>
            </a:xfrm>
            <a:custGeom>
              <a:avLst/>
              <a:gdLst/>
              <a:ahLst/>
              <a:cxnLst/>
              <a:rect l="l" t="t" r="r" b="b"/>
              <a:pathLst>
                <a:path w="646430" h="791210">
                  <a:moveTo>
                    <a:pt x="20769" y="697114"/>
                  </a:moveTo>
                  <a:lnTo>
                    <a:pt x="0" y="790680"/>
                  </a:lnTo>
                  <a:lnTo>
                    <a:pt x="87315" y="751156"/>
                  </a:lnTo>
                  <a:lnTo>
                    <a:pt x="20769" y="697114"/>
                  </a:lnTo>
                  <a:close/>
                </a:path>
                <a:path w="646430" h="791210">
                  <a:moveTo>
                    <a:pt x="119325" y="621085"/>
                  </a:moveTo>
                  <a:lnTo>
                    <a:pt x="47269" y="709813"/>
                  </a:lnTo>
                  <a:lnTo>
                    <a:pt x="69451" y="727826"/>
                  </a:lnTo>
                  <a:lnTo>
                    <a:pt x="141507" y="639099"/>
                  </a:lnTo>
                  <a:lnTo>
                    <a:pt x="119325" y="621085"/>
                  </a:lnTo>
                  <a:close/>
                </a:path>
                <a:path w="646430" h="791210">
                  <a:moveTo>
                    <a:pt x="245423" y="465814"/>
                  </a:moveTo>
                  <a:lnTo>
                    <a:pt x="173367" y="554540"/>
                  </a:lnTo>
                  <a:lnTo>
                    <a:pt x="195548" y="572555"/>
                  </a:lnTo>
                  <a:lnTo>
                    <a:pt x="267605" y="483828"/>
                  </a:lnTo>
                  <a:lnTo>
                    <a:pt x="245423" y="465814"/>
                  </a:lnTo>
                  <a:close/>
                </a:path>
                <a:path w="646430" h="791210">
                  <a:moveTo>
                    <a:pt x="371521" y="310542"/>
                  </a:moveTo>
                  <a:lnTo>
                    <a:pt x="299464" y="399268"/>
                  </a:lnTo>
                  <a:lnTo>
                    <a:pt x="321646" y="417283"/>
                  </a:lnTo>
                  <a:lnTo>
                    <a:pt x="393702" y="328556"/>
                  </a:lnTo>
                  <a:lnTo>
                    <a:pt x="371521" y="310542"/>
                  </a:lnTo>
                  <a:close/>
                </a:path>
                <a:path w="646430" h="791210">
                  <a:moveTo>
                    <a:pt x="497619" y="155271"/>
                  </a:moveTo>
                  <a:lnTo>
                    <a:pt x="425563" y="243997"/>
                  </a:lnTo>
                  <a:lnTo>
                    <a:pt x="447744" y="262012"/>
                  </a:lnTo>
                  <a:lnTo>
                    <a:pt x="519800" y="173285"/>
                  </a:lnTo>
                  <a:lnTo>
                    <a:pt x="497619" y="155271"/>
                  </a:lnTo>
                  <a:close/>
                </a:path>
                <a:path w="646430" h="791210">
                  <a:moveTo>
                    <a:pt x="623717" y="0"/>
                  </a:moveTo>
                  <a:lnTo>
                    <a:pt x="551661" y="88726"/>
                  </a:lnTo>
                  <a:lnTo>
                    <a:pt x="573843" y="106739"/>
                  </a:lnTo>
                  <a:lnTo>
                    <a:pt x="645899" y="18013"/>
                  </a:lnTo>
                  <a:lnTo>
                    <a:pt x="623717" y="0"/>
                  </a:lnTo>
                  <a:close/>
                </a:path>
              </a:pathLst>
            </a:custGeom>
            <a:solidFill>
              <a:srgbClr val="000000"/>
            </a:solidFill>
          </p:spPr>
          <p:txBody>
            <a:bodyPr wrap="square" lIns="0" tIns="0" rIns="0" bIns="0" rtlCol="0"/>
            <a:lstStyle/>
            <a:p>
              <a:endParaRPr/>
            </a:p>
          </p:txBody>
        </p:sp>
      </p:grpSp>
      <p:sp>
        <p:nvSpPr>
          <p:cNvPr id="29" name="object 29"/>
          <p:cNvSpPr txBox="1"/>
          <p:nvPr/>
        </p:nvSpPr>
        <p:spPr>
          <a:xfrm>
            <a:off x="3757030" y="3236850"/>
            <a:ext cx="1087120" cy="197490"/>
          </a:xfrm>
          <a:prstGeom prst="rect">
            <a:avLst/>
          </a:prstGeom>
        </p:spPr>
        <p:txBody>
          <a:bodyPr vert="horz" wrap="square" lIns="0" tIns="12700" rIns="0" bIns="0" rtlCol="0">
            <a:spAutoFit/>
          </a:bodyPr>
          <a:lstStyle/>
          <a:p>
            <a:pPr marL="12700">
              <a:spcBef>
                <a:spcPts val="100"/>
              </a:spcBef>
            </a:pPr>
            <a:r>
              <a:rPr sz="1200" b="1" spc="-5" dirty="0">
                <a:latin typeface="Arial"/>
                <a:cs typeface="Arial"/>
              </a:rPr>
              <a:t>Global</a:t>
            </a:r>
            <a:r>
              <a:rPr sz="1200" b="1" spc="-35" dirty="0">
                <a:latin typeface="Arial"/>
                <a:cs typeface="Arial"/>
              </a:rPr>
              <a:t> </a:t>
            </a:r>
            <a:r>
              <a:rPr sz="1200" b="1" spc="-5" dirty="0">
                <a:latin typeface="Arial"/>
                <a:cs typeface="Arial"/>
              </a:rPr>
              <a:t>optimal</a:t>
            </a:r>
            <a:endParaRPr sz="1200">
              <a:latin typeface="Arial"/>
              <a:cs typeface="Arial"/>
            </a:endParaRPr>
          </a:p>
        </p:txBody>
      </p:sp>
      <p:sp>
        <p:nvSpPr>
          <p:cNvPr id="30" name="object 30"/>
          <p:cNvSpPr/>
          <p:nvPr/>
        </p:nvSpPr>
        <p:spPr>
          <a:xfrm>
            <a:off x="5495279" y="4100896"/>
            <a:ext cx="1402080" cy="582930"/>
          </a:xfrm>
          <a:custGeom>
            <a:avLst/>
            <a:gdLst/>
            <a:ahLst/>
            <a:cxnLst/>
            <a:rect l="l" t="t" r="r" b="b"/>
            <a:pathLst>
              <a:path w="1402079" h="582929">
                <a:moveTo>
                  <a:pt x="0" y="145716"/>
                </a:moveTo>
                <a:lnTo>
                  <a:pt x="1110649" y="145716"/>
                </a:lnTo>
                <a:lnTo>
                  <a:pt x="1110649" y="0"/>
                </a:lnTo>
                <a:lnTo>
                  <a:pt x="1402080" y="291432"/>
                </a:lnTo>
                <a:lnTo>
                  <a:pt x="1110649" y="582864"/>
                </a:lnTo>
                <a:lnTo>
                  <a:pt x="1110649" y="437148"/>
                </a:lnTo>
                <a:lnTo>
                  <a:pt x="0" y="437148"/>
                </a:lnTo>
                <a:lnTo>
                  <a:pt x="0" y="145716"/>
                </a:lnTo>
                <a:close/>
              </a:path>
            </a:pathLst>
          </a:custGeom>
          <a:ln w="25400">
            <a:solidFill>
              <a:srgbClr val="C0504D"/>
            </a:solidFill>
          </a:ln>
        </p:spPr>
        <p:txBody>
          <a:bodyPr wrap="square" lIns="0" tIns="0" rIns="0" bIns="0" rtlCol="0"/>
          <a:lstStyle/>
          <a:p>
            <a:endParaRPr/>
          </a:p>
        </p:txBody>
      </p:sp>
      <p:sp>
        <p:nvSpPr>
          <p:cNvPr id="31" name="object 31"/>
          <p:cNvSpPr txBox="1">
            <a:spLocks noGrp="1"/>
          </p:cNvSpPr>
          <p:nvPr>
            <p:ph type="ftr" sz="quarter" idx="5"/>
          </p:nvPr>
        </p:nvSpPr>
        <p:spPr>
          <a:xfrm>
            <a:off x="6193600" y="6541868"/>
            <a:ext cx="870584" cy="256540"/>
          </a:xfrm>
          <a:prstGeom prst="rect">
            <a:avLst/>
          </a:prstGeom>
        </p:spPr>
        <p:txBody>
          <a:bodyPr vert="horz" wrap="square" lIns="0" tIns="0" rIns="0" bIns="0" rtlCol="0">
            <a:spAutoFit/>
          </a:bodyPr>
          <a:lstStyle>
            <a:defPPr>
              <a:defRPr lang="en-US"/>
            </a:defPPr>
            <a:lvl1pPr marL="0" algn="l" defTabSz="914400" rtl="0" eaLnBrk="1" latinLnBrk="0" hangingPunct="1">
              <a:defRPr sz="1600" b="1" i="1" kern="1200">
                <a:solidFill>
                  <a:schemeClr val="bg1"/>
                </a:solidFill>
                <a:latin typeface="Georgia"/>
                <a:ea typeface="+mn-ea"/>
                <a:cs typeface="Georgi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885"/>
              </a:lnSpc>
            </a:pPr>
            <a:r>
              <a:rPr lang="en-IN" spc="-5"/>
              <a:t>InfoLab</a:t>
            </a:r>
            <a:endParaRPr spc="-5" dirty="0"/>
          </a:p>
        </p:txBody>
      </p:sp>
      <p:sp>
        <p:nvSpPr>
          <p:cNvPr id="32" name="object 32"/>
          <p:cNvSpPr txBox="1">
            <a:spLocks noGrp="1"/>
          </p:cNvSpPr>
          <p:nvPr>
            <p:ph type="sldNum" sz="quarter" idx="7"/>
          </p:nvPr>
        </p:nvSpPr>
        <p:spPr>
          <a:xfrm>
            <a:off x="4278138" y="6587087"/>
            <a:ext cx="273685" cy="203200"/>
          </a:xfrm>
          <a:prstGeom prst="rect">
            <a:avLst/>
          </a:prstGeom>
        </p:spPr>
        <p:txBody>
          <a:bodyPr vert="horz" wrap="square" lIns="0" tIns="0" rIns="0" bIns="0" rtlCol="0">
            <a:spAutoFit/>
          </a:bodyPr>
          <a:lstStyle>
            <a:defPPr>
              <a:defRPr lang="en-US"/>
            </a:defPPr>
            <a:lvl1pPr marL="0" algn="l" defTabSz="914400" rtl="0" eaLnBrk="1" latinLnBrk="0" hangingPunct="1">
              <a:defRPr sz="1400" b="1"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460"/>
              </a:lnSpc>
            </a:pPr>
            <a:fld id="{81D60167-4931-47E6-BA6A-407CBD079E47}" type="slidenum">
              <a:rPr lang="en-IN" smtClean="0"/>
              <a:pPr marL="38100">
                <a:lnSpc>
                  <a:spcPts val="1460"/>
                </a:lnSpc>
              </a:pPr>
              <a:t>76</a:t>
            </a:fld>
            <a:endParaRPr dirty="0"/>
          </a:p>
        </p:txBody>
      </p:sp>
    </p:spTree>
    <p:extLst>
      <p:ext uri="{BB962C8B-B14F-4D97-AF65-F5344CB8AC3E}">
        <p14:creationId xmlns:p14="http://schemas.microsoft.com/office/powerpoint/2010/main" val="6693168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9064" y="1241212"/>
            <a:ext cx="170687" cy="177800"/>
          </a:xfrm>
          <a:prstGeom prst="rect">
            <a:avLst/>
          </a:prstGeom>
        </p:spPr>
      </p:pic>
      <p:sp>
        <p:nvSpPr>
          <p:cNvPr id="3" name="object 3"/>
          <p:cNvSpPr txBox="1"/>
          <p:nvPr/>
        </p:nvSpPr>
        <p:spPr>
          <a:xfrm>
            <a:off x="2210180" y="1109979"/>
            <a:ext cx="8378190" cy="391160"/>
          </a:xfrm>
          <a:prstGeom prst="rect">
            <a:avLst/>
          </a:prstGeom>
        </p:spPr>
        <p:txBody>
          <a:bodyPr vert="horz" wrap="square" lIns="0" tIns="12700" rIns="0" bIns="0" rtlCol="0">
            <a:spAutoFit/>
          </a:bodyPr>
          <a:lstStyle/>
          <a:p>
            <a:pPr marL="12700">
              <a:spcBef>
                <a:spcPts val="100"/>
              </a:spcBef>
            </a:pPr>
            <a:r>
              <a:rPr sz="2400" b="1" spc="-90" dirty="0">
                <a:latin typeface="Arial"/>
                <a:cs typeface="Arial"/>
              </a:rPr>
              <a:t>To</a:t>
            </a:r>
            <a:r>
              <a:rPr sz="2400" b="1" spc="-10" dirty="0">
                <a:latin typeface="Arial"/>
                <a:cs typeface="Arial"/>
              </a:rPr>
              <a:t> </a:t>
            </a:r>
            <a:r>
              <a:rPr sz="2400" b="1" spc="-5" dirty="0">
                <a:latin typeface="Arial"/>
                <a:cs typeface="Arial"/>
              </a:rPr>
              <a:t>express</a:t>
            </a:r>
            <a:r>
              <a:rPr sz="2400" b="1" spc="5" dirty="0">
                <a:latin typeface="Arial"/>
                <a:cs typeface="Arial"/>
              </a:rPr>
              <a:t> </a:t>
            </a:r>
            <a:r>
              <a:rPr sz="2400" b="1" spc="-5" dirty="0">
                <a:latin typeface="Arial"/>
                <a:cs typeface="Arial"/>
              </a:rPr>
              <a:t>function with constrained condition is</a:t>
            </a:r>
            <a:r>
              <a:rPr sz="2400" b="1" spc="5" dirty="0">
                <a:latin typeface="Arial"/>
                <a:cs typeface="Arial"/>
              </a:rPr>
              <a:t> </a:t>
            </a:r>
            <a:r>
              <a:rPr sz="2400" b="1" spc="-5" dirty="0">
                <a:latin typeface="Arial"/>
                <a:cs typeface="Arial"/>
              </a:rPr>
              <a:t>difficult</a:t>
            </a:r>
            <a:endParaRPr sz="2400">
              <a:latin typeface="Arial"/>
              <a:cs typeface="Arial"/>
            </a:endParaRPr>
          </a:p>
        </p:txBody>
      </p:sp>
      <p:sp>
        <p:nvSpPr>
          <p:cNvPr id="5" name="object 5"/>
          <p:cNvSpPr txBox="1">
            <a:spLocks noGrp="1"/>
          </p:cNvSpPr>
          <p:nvPr>
            <p:ph type="title"/>
          </p:nvPr>
        </p:nvSpPr>
        <p:spPr>
          <a:xfrm>
            <a:off x="1785621" y="183388"/>
            <a:ext cx="6830695" cy="513080"/>
          </a:xfrm>
          <a:prstGeom prst="rect">
            <a:avLst/>
          </a:prstGeom>
        </p:spPr>
        <p:txBody>
          <a:bodyPr vert="horz" wrap="square" lIns="0" tIns="12700" rIns="0" bIns="0" rtlCol="0" anchor="ctr">
            <a:spAutoFit/>
          </a:bodyPr>
          <a:lstStyle/>
          <a:p>
            <a:pPr marL="12700">
              <a:lnSpc>
                <a:spcPct val="100000"/>
              </a:lnSpc>
              <a:spcBef>
                <a:spcPts val="100"/>
              </a:spcBef>
            </a:pPr>
            <a:r>
              <a:rPr sz="3200" spc="-5" dirty="0">
                <a:solidFill>
                  <a:srgbClr val="004990"/>
                </a:solidFill>
              </a:rPr>
              <a:t>Expression</a:t>
            </a:r>
            <a:r>
              <a:rPr sz="3200" spc="-30" dirty="0">
                <a:solidFill>
                  <a:srgbClr val="004990"/>
                </a:solidFill>
              </a:rPr>
              <a:t> </a:t>
            </a:r>
            <a:r>
              <a:rPr sz="3200" spc="-5" dirty="0">
                <a:solidFill>
                  <a:srgbClr val="004990"/>
                </a:solidFill>
              </a:rPr>
              <a:t>of</a:t>
            </a:r>
            <a:r>
              <a:rPr sz="3200" spc="-30" dirty="0">
                <a:solidFill>
                  <a:srgbClr val="004990"/>
                </a:solidFill>
              </a:rPr>
              <a:t> </a:t>
            </a:r>
            <a:r>
              <a:rPr sz="3200" spc="-5" dirty="0">
                <a:solidFill>
                  <a:srgbClr val="004990"/>
                </a:solidFill>
              </a:rPr>
              <a:t>constrained</a:t>
            </a:r>
            <a:r>
              <a:rPr sz="3200" spc="-30" dirty="0">
                <a:solidFill>
                  <a:srgbClr val="004990"/>
                </a:solidFill>
              </a:rPr>
              <a:t> </a:t>
            </a:r>
            <a:r>
              <a:rPr sz="3200" spc="-10" dirty="0">
                <a:solidFill>
                  <a:srgbClr val="004990"/>
                </a:solidFill>
              </a:rPr>
              <a:t>function</a:t>
            </a:r>
            <a:endParaRPr sz="3200"/>
          </a:p>
        </p:txBody>
      </p:sp>
      <p:sp>
        <p:nvSpPr>
          <p:cNvPr id="6" name="object 6"/>
          <p:cNvSpPr/>
          <p:nvPr/>
        </p:nvSpPr>
        <p:spPr>
          <a:xfrm>
            <a:off x="2773248" y="3658209"/>
            <a:ext cx="2907030" cy="2261870"/>
          </a:xfrm>
          <a:custGeom>
            <a:avLst/>
            <a:gdLst/>
            <a:ahLst/>
            <a:cxnLst/>
            <a:rect l="l" t="t" r="r" b="b"/>
            <a:pathLst>
              <a:path w="2907029" h="2261870">
                <a:moveTo>
                  <a:pt x="2907030" y="2204288"/>
                </a:moveTo>
                <a:lnTo>
                  <a:pt x="2792653" y="2147278"/>
                </a:lnTo>
                <a:lnTo>
                  <a:pt x="2792704" y="2185378"/>
                </a:lnTo>
                <a:lnTo>
                  <a:pt x="115011" y="2188845"/>
                </a:lnTo>
                <a:lnTo>
                  <a:pt x="76187" y="113919"/>
                </a:lnTo>
                <a:lnTo>
                  <a:pt x="114274" y="113207"/>
                </a:lnTo>
                <a:lnTo>
                  <a:pt x="55003" y="0"/>
                </a:lnTo>
                <a:lnTo>
                  <a:pt x="0" y="115354"/>
                </a:lnTo>
                <a:lnTo>
                  <a:pt x="38087" y="114630"/>
                </a:lnTo>
                <a:lnTo>
                  <a:pt x="77266" y="2208263"/>
                </a:lnTo>
                <a:lnTo>
                  <a:pt x="103022" y="2207793"/>
                </a:lnTo>
                <a:lnTo>
                  <a:pt x="103060" y="2226957"/>
                </a:lnTo>
                <a:lnTo>
                  <a:pt x="2792755" y="2223478"/>
                </a:lnTo>
                <a:lnTo>
                  <a:pt x="2792806" y="2261578"/>
                </a:lnTo>
                <a:lnTo>
                  <a:pt x="2907030" y="2204288"/>
                </a:lnTo>
                <a:close/>
              </a:path>
            </a:pathLst>
          </a:custGeom>
          <a:solidFill>
            <a:srgbClr val="000000"/>
          </a:solidFill>
        </p:spPr>
        <p:txBody>
          <a:bodyPr wrap="square" lIns="0" tIns="0" rIns="0" bIns="0" rtlCol="0"/>
          <a:lstStyle/>
          <a:p>
            <a:endParaRPr/>
          </a:p>
        </p:txBody>
      </p:sp>
      <p:sp>
        <p:nvSpPr>
          <p:cNvPr id="7" name="object 7"/>
          <p:cNvSpPr txBox="1"/>
          <p:nvPr/>
        </p:nvSpPr>
        <p:spPr>
          <a:xfrm>
            <a:off x="5276683" y="5887060"/>
            <a:ext cx="334010" cy="330200"/>
          </a:xfrm>
          <a:prstGeom prst="rect">
            <a:avLst/>
          </a:prstGeom>
        </p:spPr>
        <p:txBody>
          <a:bodyPr vert="horz" wrap="square" lIns="0" tIns="12700" rIns="0" bIns="0" rtlCol="0">
            <a:spAutoFit/>
          </a:bodyPr>
          <a:lstStyle/>
          <a:p>
            <a:pPr marL="38100">
              <a:spcBef>
                <a:spcPts val="100"/>
              </a:spcBef>
            </a:pPr>
            <a:r>
              <a:rPr sz="2000" dirty="0">
                <a:latin typeface="Cambria Math"/>
                <a:cs typeface="Cambria Math"/>
              </a:rPr>
              <a:t>𝒙</a:t>
            </a:r>
            <a:r>
              <a:rPr sz="2175" baseline="-15325" dirty="0">
                <a:latin typeface="Cambria Math"/>
                <a:cs typeface="Cambria Math"/>
              </a:rPr>
              <a:t>𝟏</a:t>
            </a:r>
            <a:endParaRPr sz="2175" baseline="-15325">
              <a:latin typeface="Cambria Math"/>
              <a:cs typeface="Cambria Math"/>
            </a:endParaRPr>
          </a:p>
        </p:txBody>
      </p:sp>
      <p:sp>
        <p:nvSpPr>
          <p:cNvPr id="8" name="object 8"/>
          <p:cNvSpPr txBox="1"/>
          <p:nvPr/>
        </p:nvSpPr>
        <p:spPr>
          <a:xfrm>
            <a:off x="2417932" y="3682777"/>
            <a:ext cx="334010" cy="330200"/>
          </a:xfrm>
          <a:prstGeom prst="rect">
            <a:avLst/>
          </a:prstGeom>
        </p:spPr>
        <p:txBody>
          <a:bodyPr vert="horz" wrap="square" lIns="0" tIns="12700" rIns="0" bIns="0" rtlCol="0">
            <a:spAutoFit/>
          </a:bodyPr>
          <a:lstStyle/>
          <a:p>
            <a:pPr marL="38100">
              <a:spcBef>
                <a:spcPts val="100"/>
              </a:spcBef>
            </a:pPr>
            <a:r>
              <a:rPr sz="2000" dirty="0">
                <a:latin typeface="Cambria Math"/>
                <a:cs typeface="Cambria Math"/>
              </a:rPr>
              <a:t>𝒙</a:t>
            </a:r>
            <a:r>
              <a:rPr sz="2175" baseline="-15325" dirty="0">
                <a:latin typeface="Cambria Math"/>
                <a:cs typeface="Cambria Math"/>
              </a:rPr>
              <a:t>𝟐</a:t>
            </a:r>
            <a:endParaRPr sz="2175" baseline="-15325">
              <a:latin typeface="Cambria Math"/>
              <a:cs typeface="Cambria Math"/>
            </a:endParaRPr>
          </a:p>
        </p:txBody>
      </p:sp>
      <p:grpSp>
        <p:nvGrpSpPr>
          <p:cNvPr id="9" name="object 9"/>
          <p:cNvGrpSpPr/>
          <p:nvPr/>
        </p:nvGrpSpPr>
        <p:grpSpPr>
          <a:xfrm>
            <a:off x="3053651" y="3201211"/>
            <a:ext cx="2796540" cy="1972310"/>
            <a:chOff x="1529651" y="3201211"/>
            <a:chExt cx="2796540" cy="1972310"/>
          </a:xfrm>
        </p:grpSpPr>
        <p:sp>
          <p:nvSpPr>
            <p:cNvPr id="10" name="object 10"/>
            <p:cNvSpPr/>
            <p:nvPr/>
          </p:nvSpPr>
          <p:spPr>
            <a:xfrm>
              <a:off x="2277607" y="4557880"/>
              <a:ext cx="809625" cy="304165"/>
            </a:xfrm>
            <a:custGeom>
              <a:avLst/>
              <a:gdLst/>
              <a:ahLst/>
              <a:cxnLst/>
              <a:rect l="l" t="t" r="r" b="b"/>
              <a:pathLst>
                <a:path w="809625" h="304164">
                  <a:moveTo>
                    <a:pt x="0" y="151794"/>
                  </a:moveTo>
                  <a:lnTo>
                    <a:pt x="20636" y="103815"/>
                  </a:lnTo>
                  <a:lnTo>
                    <a:pt x="78099" y="62146"/>
                  </a:lnTo>
                  <a:lnTo>
                    <a:pt x="118558" y="44459"/>
                  </a:lnTo>
                  <a:lnTo>
                    <a:pt x="165723" y="29287"/>
                  </a:lnTo>
                  <a:lnTo>
                    <a:pt x="218762" y="16942"/>
                  </a:lnTo>
                  <a:lnTo>
                    <a:pt x="276840" y="7738"/>
                  </a:lnTo>
                  <a:lnTo>
                    <a:pt x="339125" y="1986"/>
                  </a:lnTo>
                  <a:lnTo>
                    <a:pt x="404784" y="0"/>
                  </a:lnTo>
                  <a:lnTo>
                    <a:pt x="470442" y="1986"/>
                  </a:lnTo>
                  <a:lnTo>
                    <a:pt x="532727" y="7738"/>
                  </a:lnTo>
                  <a:lnTo>
                    <a:pt x="590805" y="16942"/>
                  </a:lnTo>
                  <a:lnTo>
                    <a:pt x="643844" y="29287"/>
                  </a:lnTo>
                  <a:lnTo>
                    <a:pt x="691009" y="44459"/>
                  </a:lnTo>
                  <a:lnTo>
                    <a:pt x="731468" y="62146"/>
                  </a:lnTo>
                  <a:lnTo>
                    <a:pt x="764386" y="82035"/>
                  </a:lnTo>
                  <a:lnTo>
                    <a:pt x="804270" y="127172"/>
                  </a:lnTo>
                  <a:lnTo>
                    <a:pt x="809568" y="151794"/>
                  </a:lnTo>
                  <a:lnTo>
                    <a:pt x="804270" y="176415"/>
                  </a:lnTo>
                  <a:lnTo>
                    <a:pt x="764386" y="221552"/>
                  </a:lnTo>
                  <a:lnTo>
                    <a:pt x="731468" y="241441"/>
                  </a:lnTo>
                  <a:lnTo>
                    <a:pt x="691009" y="259128"/>
                  </a:lnTo>
                  <a:lnTo>
                    <a:pt x="643844" y="274300"/>
                  </a:lnTo>
                  <a:lnTo>
                    <a:pt x="590805" y="286645"/>
                  </a:lnTo>
                  <a:lnTo>
                    <a:pt x="532727" y="295849"/>
                  </a:lnTo>
                  <a:lnTo>
                    <a:pt x="470442" y="301601"/>
                  </a:lnTo>
                  <a:lnTo>
                    <a:pt x="404784" y="303588"/>
                  </a:lnTo>
                  <a:lnTo>
                    <a:pt x="339125" y="301601"/>
                  </a:lnTo>
                  <a:lnTo>
                    <a:pt x="276840" y="295849"/>
                  </a:lnTo>
                  <a:lnTo>
                    <a:pt x="218762" y="286645"/>
                  </a:lnTo>
                  <a:lnTo>
                    <a:pt x="165723" y="274300"/>
                  </a:lnTo>
                  <a:lnTo>
                    <a:pt x="118558" y="259128"/>
                  </a:lnTo>
                  <a:lnTo>
                    <a:pt x="78099" y="241441"/>
                  </a:lnTo>
                  <a:lnTo>
                    <a:pt x="45181" y="221552"/>
                  </a:lnTo>
                  <a:lnTo>
                    <a:pt x="5297" y="176415"/>
                  </a:lnTo>
                  <a:lnTo>
                    <a:pt x="0" y="151794"/>
                  </a:lnTo>
                  <a:close/>
                </a:path>
              </a:pathLst>
            </a:custGeom>
            <a:ln w="25400">
              <a:solidFill>
                <a:srgbClr val="7030A0"/>
              </a:solidFill>
            </a:ln>
          </p:spPr>
          <p:txBody>
            <a:bodyPr wrap="square" lIns="0" tIns="0" rIns="0" bIns="0" rtlCol="0"/>
            <a:lstStyle/>
            <a:p>
              <a:endParaRPr/>
            </a:p>
          </p:txBody>
        </p:sp>
        <p:sp>
          <p:nvSpPr>
            <p:cNvPr id="11" name="object 11"/>
            <p:cNvSpPr/>
            <p:nvPr/>
          </p:nvSpPr>
          <p:spPr>
            <a:xfrm>
              <a:off x="1542351" y="4258588"/>
              <a:ext cx="2223770" cy="902335"/>
            </a:xfrm>
            <a:custGeom>
              <a:avLst/>
              <a:gdLst/>
              <a:ahLst/>
              <a:cxnLst/>
              <a:rect l="l" t="t" r="r" b="b"/>
              <a:pathLst>
                <a:path w="2223770" h="902335">
                  <a:moveTo>
                    <a:pt x="0" y="451087"/>
                  </a:moveTo>
                  <a:lnTo>
                    <a:pt x="7478" y="398480"/>
                  </a:lnTo>
                  <a:lnTo>
                    <a:pt x="29359" y="347656"/>
                  </a:lnTo>
                  <a:lnTo>
                    <a:pt x="64807" y="298953"/>
                  </a:lnTo>
                  <a:lnTo>
                    <a:pt x="112989" y="252710"/>
                  </a:lnTo>
                  <a:lnTo>
                    <a:pt x="173070" y="209264"/>
                  </a:lnTo>
                  <a:lnTo>
                    <a:pt x="207312" y="188696"/>
                  </a:lnTo>
                  <a:lnTo>
                    <a:pt x="244216" y="168955"/>
                  </a:lnTo>
                  <a:lnTo>
                    <a:pt x="283678" y="150082"/>
                  </a:lnTo>
                  <a:lnTo>
                    <a:pt x="325594" y="132120"/>
                  </a:lnTo>
                  <a:lnTo>
                    <a:pt x="369859" y="115111"/>
                  </a:lnTo>
                  <a:lnTo>
                    <a:pt x="416369" y="99098"/>
                  </a:lnTo>
                  <a:lnTo>
                    <a:pt x="465019" y="84123"/>
                  </a:lnTo>
                  <a:lnTo>
                    <a:pt x="515707" y="70228"/>
                  </a:lnTo>
                  <a:lnTo>
                    <a:pt x="568326" y="57456"/>
                  </a:lnTo>
                  <a:lnTo>
                    <a:pt x="622773" y="45848"/>
                  </a:lnTo>
                  <a:lnTo>
                    <a:pt x="678945" y="35448"/>
                  </a:lnTo>
                  <a:lnTo>
                    <a:pt x="736735" y="26297"/>
                  </a:lnTo>
                  <a:lnTo>
                    <a:pt x="796041" y="18438"/>
                  </a:lnTo>
                  <a:lnTo>
                    <a:pt x="856758" y="11913"/>
                  </a:lnTo>
                  <a:lnTo>
                    <a:pt x="918781" y="6764"/>
                  </a:lnTo>
                  <a:lnTo>
                    <a:pt x="982007" y="3034"/>
                  </a:lnTo>
                  <a:lnTo>
                    <a:pt x="1046331" y="765"/>
                  </a:lnTo>
                  <a:lnTo>
                    <a:pt x="1111649" y="0"/>
                  </a:lnTo>
                  <a:lnTo>
                    <a:pt x="1176966" y="765"/>
                  </a:lnTo>
                  <a:lnTo>
                    <a:pt x="1241290" y="3034"/>
                  </a:lnTo>
                  <a:lnTo>
                    <a:pt x="1304516" y="6764"/>
                  </a:lnTo>
                  <a:lnTo>
                    <a:pt x="1366540" y="11913"/>
                  </a:lnTo>
                  <a:lnTo>
                    <a:pt x="1427256" y="18438"/>
                  </a:lnTo>
                  <a:lnTo>
                    <a:pt x="1486562" y="26297"/>
                  </a:lnTo>
                  <a:lnTo>
                    <a:pt x="1544353" y="35448"/>
                  </a:lnTo>
                  <a:lnTo>
                    <a:pt x="1600524" y="45848"/>
                  </a:lnTo>
                  <a:lnTo>
                    <a:pt x="1654971" y="57456"/>
                  </a:lnTo>
                  <a:lnTo>
                    <a:pt x="1707591" y="70228"/>
                  </a:lnTo>
                  <a:lnTo>
                    <a:pt x="1758278" y="84123"/>
                  </a:lnTo>
                  <a:lnTo>
                    <a:pt x="1806928" y="99098"/>
                  </a:lnTo>
                  <a:lnTo>
                    <a:pt x="1853438" y="115111"/>
                  </a:lnTo>
                  <a:lnTo>
                    <a:pt x="1897703" y="132120"/>
                  </a:lnTo>
                  <a:lnTo>
                    <a:pt x="1939619" y="150082"/>
                  </a:lnTo>
                  <a:lnTo>
                    <a:pt x="1979081" y="168955"/>
                  </a:lnTo>
                  <a:lnTo>
                    <a:pt x="2015985" y="188696"/>
                  </a:lnTo>
                  <a:lnTo>
                    <a:pt x="2050227" y="209264"/>
                  </a:lnTo>
                  <a:lnTo>
                    <a:pt x="2110308" y="252710"/>
                  </a:lnTo>
                  <a:lnTo>
                    <a:pt x="2158490" y="298953"/>
                  </a:lnTo>
                  <a:lnTo>
                    <a:pt x="2193938" y="347656"/>
                  </a:lnTo>
                  <a:lnTo>
                    <a:pt x="2215819" y="398480"/>
                  </a:lnTo>
                  <a:lnTo>
                    <a:pt x="2223298" y="451087"/>
                  </a:lnTo>
                  <a:lnTo>
                    <a:pt x="2221410" y="477591"/>
                  </a:lnTo>
                  <a:lnTo>
                    <a:pt x="2206626" y="529349"/>
                  </a:lnTo>
                  <a:lnTo>
                    <a:pt x="2177858" y="579154"/>
                  </a:lnTo>
                  <a:lnTo>
                    <a:pt x="2135939" y="626670"/>
                  </a:lnTo>
                  <a:lnTo>
                    <a:pt x="2081703" y="671557"/>
                  </a:lnTo>
                  <a:lnTo>
                    <a:pt x="2015985" y="713477"/>
                  </a:lnTo>
                  <a:lnTo>
                    <a:pt x="1979081" y="733218"/>
                  </a:lnTo>
                  <a:lnTo>
                    <a:pt x="1939619" y="752091"/>
                  </a:lnTo>
                  <a:lnTo>
                    <a:pt x="1897703" y="770053"/>
                  </a:lnTo>
                  <a:lnTo>
                    <a:pt x="1853438" y="787062"/>
                  </a:lnTo>
                  <a:lnTo>
                    <a:pt x="1806928" y="803075"/>
                  </a:lnTo>
                  <a:lnTo>
                    <a:pt x="1758278" y="818050"/>
                  </a:lnTo>
                  <a:lnTo>
                    <a:pt x="1707591" y="831945"/>
                  </a:lnTo>
                  <a:lnTo>
                    <a:pt x="1654971" y="844717"/>
                  </a:lnTo>
                  <a:lnTo>
                    <a:pt x="1600524" y="856324"/>
                  </a:lnTo>
                  <a:lnTo>
                    <a:pt x="1544353" y="866725"/>
                  </a:lnTo>
                  <a:lnTo>
                    <a:pt x="1486562" y="875876"/>
                  </a:lnTo>
                  <a:lnTo>
                    <a:pt x="1427256" y="883735"/>
                  </a:lnTo>
                  <a:lnTo>
                    <a:pt x="1366540" y="890260"/>
                  </a:lnTo>
                  <a:lnTo>
                    <a:pt x="1304516" y="895409"/>
                  </a:lnTo>
                  <a:lnTo>
                    <a:pt x="1241290" y="899139"/>
                  </a:lnTo>
                  <a:lnTo>
                    <a:pt x="1176966" y="901408"/>
                  </a:lnTo>
                  <a:lnTo>
                    <a:pt x="1111649" y="902174"/>
                  </a:lnTo>
                  <a:lnTo>
                    <a:pt x="1046331" y="901408"/>
                  </a:lnTo>
                  <a:lnTo>
                    <a:pt x="982007" y="899139"/>
                  </a:lnTo>
                  <a:lnTo>
                    <a:pt x="918781" y="895409"/>
                  </a:lnTo>
                  <a:lnTo>
                    <a:pt x="856758" y="890260"/>
                  </a:lnTo>
                  <a:lnTo>
                    <a:pt x="796041" y="883735"/>
                  </a:lnTo>
                  <a:lnTo>
                    <a:pt x="736735" y="875876"/>
                  </a:lnTo>
                  <a:lnTo>
                    <a:pt x="678945" y="866725"/>
                  </a:lnTo>
                  <a:lnTo>
                    <a:pt x="622773" y="856324"/>
                  </a:lnTo>
                  <a:lnTo>
                    <a:pt x="568326" y="844717"/>
                  </a:lnTo>
                  <a:lnTo>
                    <a:pt x="515707" y="831945"/>
                  </a:lnTo>
                  <a:lnTo>
                    <a:pt x="465019" y="818050"/>
                  </a:lnTo>
                  <a:lnTo>
                    <a:pt x="416369" y="803075"/>
                  </a:lnTo>
                  <a:lnTo>
                    <a:pt x="369859" y="787062"/>
                  </a:lnTo>
                  <a:lnTo>
                    <a:pt x="325594" y="770053"/>
                  </a:lnTo>
                  <a:lnTo>
                    <a:pt x="283678" y="752091"/>
                  </a:lnTo>
                  <a:lnTo>
                    <a:pt x="244216" y="733218"/>
                  </a:lnTo>
                  <a:lnTo>
                    <a:pt x="207312" y="713477"/>
                  </a:lnTo>
                  <a:lnTo>
                    <a:pt x="173070" y="692909"/>
                  </a:lnTo>
                  <a:lnTo>
                    <a:pt x="112989" y="649463"/>
                  </a:lnTo>
                  <a:lnTo>
                    <a:pt x="64807" y="603220"/>
                  </a:lnTo>
                  <a:lnTo>
                    <a:pt x="29359" y="554517"/>
                  </a:lnTo>
                  <a:lnTo>
                    <a:pt x="7478" y="503693"/>
                  </a:lnTo>
                  <a:lnTo>
                    <a:pt x="0" y="451087"/>
                  </a:lnTo>
                  <a:close/>
                </a:path>
              </a:pathLst>
            </a:custGeom>
            <a:ln w="25400">
              <a:solidFill>
                <a:srgbClr val="FF0000"/>
              </a:solidFill>
            </a:ln>
          </p:spPr>
          <p:txBody>
            <a:bodyPr wrap="square" lIns="0" tIns="0" rIns="0" bIns="0" rtlCol="0"/>
            <a:lstStyle/>
            <a:p>
              <a:endParaRPr/>
            </a:p>
          </p:txBody>
        </p:sp>
        <p:sp>
          <p:nvSpPr>
            <p:cNvPr id="12" name="object 12"/>
            <p:cNvSpPr/>
            <p:nvPr/>
          </p:nvSpPr>
          <p:spPr>
            <a:xfrm>
              <a:off x="1900786" y="4427218"/>
              <a:ext cx="1506855" cy="565150"/>
            </a:xfrm>
            <a:custGeom>
              <a:avLst/>
              <a:gdLst/>
              <a:ahLst/>
              <a:cxnLst/>
              <a:rect l="l" t="t" r="r" b="b"/>
              <a:pathLst>
                <a:path w="1506854" h="565150">
                  <a:moveTo>
                    <a:pt x="0" y="282455"/>
                  </a:moveTo>
                  <a:lnTo>
                    <a:pt x="12135" y="231683"/>
                  </a:lnTo>
                  <a:lnTo>
                    <a:pt x="47122" y="183897"/>
                  </a:lnTo>
                  <a:lnTo>
                    <a:pt x="102835" y="139894"/>
                  </a:lnTo>
                  <a:lnTo>
                    <a:pt x="137799" y="119561"/>
                  </a:lnTo>
                  <a:lnTo>
                    <a:pt x="177146" y="100472"/>
                  </a:lnTo>
                  <a:lnTo>
                    <a:pt x="220611" y="82729"/>
                  </a:lnTo>
                  <a:lnTo>
                    <a:pt x="267927" y="66429"/>
                  </a:lnTo>
                  <a:lnTo>
                    <a:pt x="318829" y="51674"/>
                  </a:lnTo>
                  <a:lnTo>
                    <a:pt x="373052" y="38563"/>
                  </a:lnTo>
                  <a:lnTo>
                    <a:pt x="430328" y="27195"/>
                  </a:lnTo>
                  <a:lnTo>
                    <a:pt x="490392" y="17671"/>
                  </a:lnTo>
                  <a:lnTo>
                    <a:pt x="552979" y="10089"/>
                  </a:lnTo>
                  <a:lnTo>
                    <a:pt x="617822" y="4550"/>
                  </a:lnTo>
                  <a:lnTo>
                    <a:pt x="684655" y="1154"/>
                  </a:lnTo>
                  <a:lnTo>
                    <a:pt x="753213" y="0"/>
                  </a:lnTo>
                  <a:lnTo>
                    <a:pt x="821771" y="1154"/>
                  </a:lnTo>
                  <a:lnTo>
                    <a:pt x="888604" y="4550"/>
                  </a:lnTo>
                  <a:lnTo>
                    <a:pt x="953447" y="10089"/>
                  </a:lnTo>
                  <a:lnTo>
                    <a:pt x="1016034" y="17671"/>
                  </a:lnTo>
                  <a:lnTo>
                    <a:pt x="1076098" y="27195"/>
                  </a:lnTo>
                  <a:lnTo>
                    <a:pt x="1133374" y="38563"/>
                  </a:lnTo>
                  <a:lnTo>
                    <a:pt x="1187597" y="51674"/>
                  </a:lnTo>
                  <a:lnTo>
                    <a:pt x="1238499" y="66429"/>
                  </a:lnTo>
                  <a:lnTo>
                    <a:pt x="1285815" y="82729"/>
                  </a:lnTo>
                  <a:lnTo>
                    <a:pt x="1329280" y="100472"/>
                  </a:lnTo>
                  <a:lnTo>
                    <a:pt x="1368627" y="119561"/>
                  </a:lnTo>
                  <a:lnTo>
                    <a:pt x="1403591" y="139894"/>
                  </a:lnTo>
                  <a:lnTo>
                    <a:pt x="1459304" y="183897"/>
                  </a:lnTo>
                  <a:lnTo>
                    <a:pt x="1494291" y="231683"/>
                  </a:lnTo>
                  <a:lnTo>
                    <a:pt x="1506427" y="282455"/>
                  </a:lnTo>
                  <a:lnTo>
                    <a:pt x="1503348" y="308164"/>
                  </a:lnTo>
                  <a:lnTo>
                    <a:pt x="1479521" y="357542"/>
                  </a:lnTo>
                  <a:lnTo>
                    <a:pt x="1433905" y="403536"/>
                  </a:lnTo>
                  <a:lnTo>
                    <a:pt x="1368627" y="445348"/>
                  </a:lnTo>
                  <a:lnTo>
                    <a:pt x="1329280" y="464437"/>
                  </a:lnTo>
                  <a:lnTo>
                    <a:pt x="1285815" y="482180"/>
                  </a:lnTo>
                  <a:lnTo>
                    <a:pt x="1238499" y="498480"/>
                  </a:lnTo>
                  <a:lnTo>
                    <a:pt x="1187597" y="513235"/>
                  </a:lnTo>
                  <a:lnTo>
                    <a:pt x="1133374" y="526346"/>
                  </a:lnTo>
                  <a:lnTo>
                    <a:pt x="1076098" y="537714"/>
                  </a:lnTo>
                  <a:lnTo>
                    <a:pt x="1016034" y="547238"/>
                  </a:lnTo>
                  <a:lnTo>
                    <a:pt x="953447" y="554820"/>
                  </a:lnTo>
                  <a:lnTo>
                    <a:pt x="888604" y="560359"/>
                  </a:lnTo>
                  <a:lnTo>
                    <a:pt x="821771" y="563755"/>
                  </a:lnTo>
                  <a:lnTo>
                    <a:pt x="753213" y="564910"/>
                  </a:lnTo>
                  <a:lnTo>
                    <a:pt x="684655" y="563755"/>
                  </a:lnTo>
                  <a:lnTo>
                    <a:pt x="617822" y="560359"/>
                  </a:lnTo>
                  <a:lnTo>
                    <a:pt x="552979" y="554820"/>
                  </a:lnTo>
                  <a:lnTo>
                    <a:pt x="490392" y="547238"/>
                  </a:lnTo>
                  <a:lnTo>
                    <a:pt x="430328" y="537714"/>
                  </a:lnTo>
                  <a:lnTo>
                    <a:pt x="373052" y="526346"/>
                  </a:lnTo>
                  <a:lnTo>
                    <a:pt x="318829" y="513235"/>
                  </a:lnTo>
                  <a:lnTo>
                    <a:pt x="267927" y="498480"/>
                  </a:lnTo>
                  <a:lnTo>
                    <a:pt x="220611" y="482180"/>
                  </a:lnTo>
                  <a:lnTo>
                    <a:pt x="177146" y="464437"/>
                  </a:lnTo>
                  <a:lnTo>
                    <a:pt x="137799" y="445348"/>
                  </a:lnTo>
                  <a:lnTo>
                    <a:pt x="102835" y="425015"/>
                  </a:lnTo>
                  <a:lnTo>
                    <a:pt x="47122" y="381012"/>
                  </a:lnTo>
                  <a:lnTo>
                    <a:pt x="12135" y="333226"/>
                  </a:lnTo>
                  <a:lnTo>
                    <a:pt x="0" y="282455"/>
                  </a:lnTo>
                  <a:close/>
                </a:path>
              </a:pathLst>
            </a:custGeom>
            <a:ln w="25400">
              <a:solidFill>
                <a:srgbClr val="E46C0A"/>
              </a:solidFill>
            </a:ln>
          </p:spPr>
          <p:txBody>
            <a:bodyPr wrap="square" lIns="0" tIns="0" rIns="0" bIns="0" rtlCol="0"/>
            <a:lstStyle/>
            <a:p>
              <a:endParaRPr/>
            </a:p>
          </p:txBody>
        </p:sp>
        <p:pic>
          <p:nvPicPr>
            <p:cNvPr id="13" name="object 13"/>
            <p:cNvPicPr/>
            <p:nvPr/>
          </p:nvPicPr>
          <p:blipFill>
            <a:blip r:embed="rId3" cstate="print"/>
            <a:stretch>
              <a:fillRect/>
            </a:stretch>
          </p:blipFill>
          <p:spPr>
            <a:xfrm>
              <a:off x="2658192" y="4673977"/>
              <a:ext cx="80598" cy="66797"/>
            </a:xfrm>
            <a:prstGeom prst="rect">
              <a:avLst/>
            </a:prstGeom>
          </p:spPr>
        </p:pic>
        <p:sp>
          <p:nvSpPr>
            <p:cNvPr id="14" name="object 14"/>
            <p:cNvSpPr/>
            <p:nvPr/>
          </p:nvSpPr>
          <p:spPr>
            <a:xfrm>
              <a:off x="2553685" y="3915635"/>
              <a:ext cx="1133475" cy="718820"/>
            </a:xfrm>
            <a:custGeom>
              <a:avLst/>
              <a:gdLst/>
              <a:ahLst/>
              <a:cxnLst/>
              <a:rect l="l" t="t" r="r" b="b"/>
              <a:pathLst>
                <a:path w="1133475" h="718820">
                  <a:moveTo>
                    <a:pt x="1133466" y="0"/>
                  </a:moveTo>
                  <a:lnTo>
                    <a:pt x="0" y="0"/>
                  </a:lnTo>
                  <a:lnTo>
                    <a:pt x="0" y="718531"/>
                  </a:lnTo>
                  <a:lnTo>
                    <a:pt x="1133466" y="718531"/>
                  </a:lnTo>
                  <a:lnTo>
                    <a:pt x="1133466" y="0"/>
                  </a:lnTo>
                  <a:close/>
                </a:path>
              </a:pathLst>
            </a:custGeom>
            <a:solidFill>
              <a:srgbClr val="D6D6D6">
                <a:alpha val="54899"/>
              </a:srgbClr>
            </a:solidFill>
          </p:spPr>
          <p:txBody>
            <a:bodyPr wrap="square" lIns="0" tIns="0" rIns="0" bIns="0" rtlCol="0"/>
            <a:lstStyle/>
            <a:p>
              <a:endParaRPr/>
            </a:p>
          </p:txBody>
        </p:sp>
        <p:sp>
          <p:nvSpPr>
            <p:cNvPr id="15" name="object 15"/>
            <p:cNvSpPr/>
            <p:nvPr/>
          </p:nvSpPr>
          <p:spPr>
            <a:xfrm>
              <a:off x="2553685" y="3915636"/>
              <a:ext cx="1133475" cy="718820"/>
            </a:xfrm>
            <a:custGeom>
              <a:avLst/>
              <a:gdLst/>
              <a:ahLst/>
              <a:cxnLst/>
              <a:rect l="l" t="t" r="r" b="b"/>
              <a:pathLst>
                <a:path w="1133475" h="718820">
                  <a:moveTo>
                    <a:pt x="0" y="0"/>
                  </a:moveTo>
                  <a:lnTo>
                    <a:pt x="1133467" y="0"/>
                  </a:lnTo>
                  <a:lnTo>
                    <a:pt x="1133467" y="718532"/>
                  </a:lnTo>
                  <a:lnTo>
                    <a:pt x="0" y="718532"/>
                  </a:lnTo>
                  <a:lnTo>
                    <a:pt x="0" y="0"/>
                  </a:lnTo>
                  <a:close/>
                </a:path>
              </a:pathLst>
            </a:custGeom>
            <a:ln w="25400">
              <a:solidFill>
                <a:srgbClr val="000000"/>
              </a:solidFill>
            </a:ln>
          </p:spPr>
          <p:txBody>
            <a:bodyPr wrap="square" lIns="0" tIns="0" rIns="0" bIns="0" rtlCol="0"/>
            <a:lstStyle/>
            <a:p>
              <a:endParaRPr/>
            </a:p>
          </p:txBody>
        </p:sp>
        <p:sp>
          <p:nvSpPr>
            <p:cNvPr id="16" name="object 16"/>
            <p:cNvSpPr/>
            <p:nvPr/>
          </p:nvSpPr>
          <p:spPr>
            <a:xfrm>
              <a:off x="1780105" y="3213911"/>
              <a:ext cx="2533650" cy="589280"/>
            </a:xfrm>
            <a:custGeom>
              <a:avLst/>
              <a:gdLst/>
              <a:ahLst/>
              <a:cxnLst/>
              <a:rect l="l" t="t" r="r" b="b"/>
              <a:pathLst>
                <a:path w="2533650" h="589279">
                  <a:moveTo>
                    <a:pt x="0" y="75035"/>
                  </a:moveTo>
                  <a:lnTo>
                    <a:pt x="5896" y="45828"/>
                  </a:lnTo>
                  <a:lnTo>
                    <a:pt x="21977" y="21977"/>
                  </a:lnTo>
                  <a:lnTo>
                    <a:pt x="45828" y="5896"/>
                  </a:lnTo>
                  <a:lnTo>
                    <a:pt x="75035" y="0"/>
                  </a:lnTo>
                  <a:lnTo>
                    <a:pt x="1477778" y="0"/>
                  </a:lnTo>
                  <a:lnTo>
                    <a:pt x="2111111" y="0"/>
                  </a:lnTo>
                  <a:lnTo>
                    <a:pt x="2458297" y="0"/>
                  </a:lnTo>
                  <a:lnTo>
                    <a:pt x="2487504" y="5896"/>
                  </a:lnTo>
                  <a:lnTo>
                    <a:pt x="2511355" y="21977"/>
                  </a:lnTo>
                  <a:lnTo>
                    <a:pt x="2527436" y="45828"/>
                  </a:lnTo>
                  <a:lnTo>
                    <a:pt x="2533333" y="75035"/>
                  </a:lnTo>
                  <a:lnTo>
                    <a:pt x="2533333" y="262617"/>
                  </a:lnTo>
                  <a:lnTo>
                    <a:pt x="2533333" y="375165"/>
                  </a:lnTo>
                  <a:lnTo>
                    <a:pt x="2527436" y="404370"/>
                  </a:lnTo>
                  <a:lnTo>
                    <a:pt x="2511355" y="428221"/>
                  </a:lnTo>
                  <a:lnTo>
                    <a:pt x="2487504" y="444302"/>
                  </a:lnTo>
                  <a:lnTo>
                    <a:pt x="2458297" y="450199"/>
                  </a:lnTo>
                  <a:lnTo>
                    <a:pt x="2111111" y="450199"/>
                  </a:lnTo>
                  <a:lnTo>
                    <a:pt x="1289138" y="589269"/>
                  </a:lnTo>
                  <a:lnTo>
                    <a:pt x="1477778" y="450199"/>
                  </a:lnTo>
                  <a:lnTo>
                    <a:pt x="75035" y="450199"/>
                  </a:lnTo>
                  <a:lnTo>
                    <a:pt x="45828" y="444302"/>
                  </a:lnTo>
                  <a:lnTo>
                    <a:pt x="21977" y="428221"/>
                  </a:lnTo>
                  <a:lnTo>
                    <a:pt x="5896" y="404370"/>
                  </a:lnTo>
                  <a:lnTo>
                    <a:pt x="0" y="375163"/>
                  </a:lnTo>
                  <a:lnTo>
                    <a:pt x="0" y="262617"/>
                  </a:lnTo>
                  <a:lnTo>
                    <a:pt x="0" y="75035"/>
                  </a:lnTo>
                  <a:close/>
                </a:path>
              </a:pathLst>
            </a:custGeom>
            <a:ln w="25400">
              <a:solidFill>
                <a:srgbClr val="000000"/>
              </a:solidFill>
            </a:ln>
          </p:spPr>
          <p:txBody>
            <a:bodyPr wrap="square" lIns="0" tIns="0" rIns="0" bIns="0" rtlCol="0"/>
            <a:lstStyle/>
            <a:p>
              <a:endParaRPr/>
            </a:p>
          </p:txBody>
        </p:sp>
      </p:grpSp>
      <p:sp>
        <p:nvSpPr>
          <p:cNvPr id="17" name="object 17"/>
          <p:cNvSpPr txBox="1"/>
          <p:nvPr/>
        </p:nvSpPr>
        <p:spPr>
          <a:xfrm>
            <a:off x="3404823" y="3280704"/>
            <a:ext cx="2318385" cy="299720"/>
          </a:xfrm>
          <a:prstGeom prst="rect">
            <a:avLst/>
          </a:prstGeom>
        </p:spPr>
        <p:txBody>
          <a:bodyPr vert="horz" wrap="square" lIns="0" tIns="12700" rIns="0" bIns="0" rtlCol="0">
            <a:spAutoFit/>
          </a:bodyPr>
          <a:lstStyle/>
          <a:p>
            <a:pPr marL="12700">
              <a:spcBef>
                <a:spcPts val="100"/>
              </a:spcBef>
            </a:pPr>
            <a:r>
              <a:rPr b="1" spc="-5" dirty="0">
                <a:latin typeface="Arial"/>
                <a:cs typeface="Arial"/>
              </a:rPr>
              <a:t>Constrained</a:t>
            </a:r>
            <a:r>
              <a:rPr b="1" spc="-25" dirty="0">
                <a:latin typeface="Arial"/>
                <a:cs typeface="Arial"/>
              </a:rPr>
              <a:t> </a:t>
            </a:r>
            <a:r>
              <a:rPr b="1" spc="-5" dirty="0">
                <a:latin typeface="Arial"/>
                <a:cs typeface="Arial"/>
              </a:rPr>
              <a:t>region</a:t>
            </a:r>
            <a:r>
              <a:rPr b="1" spc="-20" dirty="0">
                <a:latin typeface="Arial"/>
                <a:cs typeface="Arial"/>
              </a:rPr>
              <a:t> </a:t>
            </a:r>
            <a:r>
              <a:rPr sz="1750" spc="25" dirty="0">
                <a:latin typeface="Cambria Math"/>
                <a:cs typeface="Cambria Math"/>
              </a:rPr>
              <a:t>𝕊</a:t>
            </a:r>
            <a:endParaRPr sz="1750">
              <a:latin typeface="Cambria Math"/>
              <a:cs typeface="Cambria Math"/>
            </a:endParaRPr>
          </a:p>
        </p:txBody>
      </p:sp>
      <p:sp>
        <p:nvSpPr>
          <p:cNvPr id="18" name="object 18"/>
          <p:cNvSpPr/>
          <p:nvPr/>
        </p:nvSpPr>
        <p:spPr>
          <a:xfrm>
            <a:off x="4247732" y="4565935"/>
            <a:ext cx="408940" cy="843915"/>
          </a:xfrm>
          <a:custGeom>
            <a:avLst/>
            <a:gdLst/>
            <a:ahLst/>
            <a:cxnLst/>
            <a:rect l="l" t="t" r="r" b="b"/>
            <a:pathLst>
              <a:path w="408939" h="843914">
                <a:moveTo>
                  <a:pt x="57433" y="83667"/>
                </a:moveTo>
                <a:lnTo>
                  <a:pt x="25864" y="83667"/>
                </a:lnTo>
                <a:lnTo>
                  <a:pt x="42604" y="119312"/>
                </a:lnTo>
                <a:lnTo>
                  <a:pt x="68469" y="107166"/>
                </a:lnTo>
                <a:lnTo>
                  <a:pt x="57433" y="83667"/>
                </a:lnTo>
                <a:close/>
              </a:path>
              <a:path w="408939" h="843914">
                <a:moveTo>
                  <a:pt x="2358" y="0"/>
                </a:moveTo>
                <a:lnTo>
                  <a:pt x="0" y="95813"/>
                </a:lnTo>
                <a:lnTo>
                  <a:pt x="25864" y="83667"/>
                </a:lnTo>
                <a:lnTo>
                  <a:pt x="57433" y="83667"/>
                </a:lnTo>
                <a:lnTo>
                  <a:pt x="51729" y="71521"/>
                </a:lnTo>
                <a:lnTo>
                  <a:pt x="77594" y="59373"/>
                </a:lnTo>
                <a:lnTo>
                  <a:pt x="2358" y="0"/>
                </a:lnTo>
                <a:close/>
              </a:path>
              <a:path w="408939" h="843914">
                <a:moveTo>
                  <a:pt x="104909" y="184760"/>
                </a:moveTo>
                <a:lnTo>
                  <a:pt x="79044" y="196907"/>
                </a:lnTo>
                <a:lnTo>
                  <a:pt x="127631" y="300366"/>
                </a:lnTo>
                <a:lnTo>
                  <a:pt x="153496" y="288220"/>
                </a:lnTo>
                <a:lnTo>
                  <a:pt x="104909" y="184760"/>
                </a:lnTo>
                <a:close/>
              </a:path>
              <a:path w="408939" h="843914">
                <a:moveTo>
                  <a:pt x="189936" y="365814"/>
                </a:moveTo>
                <a:lnTo>
                  <a:pt x="164071" y="377960"/>
                </a:lnTo>
                <a:lnTo>
                  <a:pt x="212657" y="481421"/>
                </a:lnTo>
                <a:lnTo>
                  <a:pt x="238522" y="469273"/>
                </a:lnTo>
                <a:lnTo>
                  <a:pt x="189936" y="365814"/>
                </a:lnTo>
                <a:close/>
              </a:path>
              <a:path w="408939" h="843914">
                <a:moveTo>
                  <a:pt x="274961" y="546868"/>
                </a:moveTo>
                <a:lnTo>
                  <a:pt x="249096" y="559015"/>
                </a:lnTo>
                <a:lnTo>
                  <a:pt x="297682" y="662475"/>
                </a:lnTo>
                <a:lnTo>
                  <a:pt x="323547" y="650328"/>
                </a:lnTo>
                <a:lnTo>
                  <a:pt x="274961" y="546868"/>
                </a:lnTo>
                <a:close/>
              </a:path>
              <a:path w="408939" h="843914">
                <a:moveTo>
                  <a:pt x="359987" y="727923"/>
                </a:moveTo>
                <a:lnTo>
                  <a:pt x="334123" y="740069"/>
                </a:lnTo>
                <a:lnTo>
                  <a:pt x="382709" y="843528"/>
                </a:lnTo>
                <a:lnTo>
                  <a:pt x="408574" y="831382"/>
                </a:lnTo>
                <a:lnTo>
                  <a:pt x="359987" y="727923"/>
                </a:lnTo>
                <a:close/>
              </a:path>
            </a:pathLst>
          </a:custGeom>
          <a:solidFill>
            <a:srgbClr val="000000"/>
          </a:solidFill>
        </p:spPr>
        <p:txBody>
          <a:bodyPr wrap="square" lIns="0" tIns="0" rIns="0" bIns="0" rtlCol="0"/>
          <a:lstStyle/>
          <a:p>
            <a:endParaRPr/>
          </a:p>
        </p:txBody>
      </p:sp>
      <p:sp>
        <p:nvSpPr>
          <p:cNvPr id="19" name="object 19"/>
          <p:cNvSpPr txBox="1"/>
          <p:nvPr/>
        </p:nvSpPr>
        <p:spPr>
          <a:xfrm>
            <a:off x="4022031" y="5440209"/>
            <a:ext cx="1500505" cy="197490"/>
          </a:xfrm>
          <a:prstGeom prst="rect">
            <a:avLst/>
          </a:prstGeom>
        </p:spPr>
        <p:txBody>
          <a:bodyPr vert="horz" wrap="square" lIns="0" tIns="12700" rIns="0" bIns="0" rtlCol="0">
            <a:spAutoFit/>
          </a:bodyPr>
          <a:lstStyle/>
          <a:p>
            <a:pPr marL="12700">
              <a:spcBef>
                <a:spcPts val="100"/>
              </a:spcBef>
            </a:pPr>
            <a:r>
              <a:rPr sz="1200" b="1" spc="-5" dirty="0">
                <a:latin typeface="Arial"/>
                <a:cs typeface="Arial"/>
              </a:rPr>
              <a:t>Constrained</a:t>
            </a:r>
            <a:r>
              <a:rPr sz="1200" b="1" spc="-40" dirty="0">
                <a:latin typeface="Arial"/>
                <a:cs typeface="Arial"/>
              </a:rPr>
              <a:t> </a:t>
            </a:r>
            <a:r>
              <a:rPr sz="1200" b="1" spc="-5" dirty="0">
                <a:latin typeface="Arial"/>
                <a:cs typeface="Arial"/>
              </a:rPr>
              <a:t>optimal</a:t>
            </a:r>
            <a:endParaRPr sz="1200">
              <a:latin typeface="Arial"/>
              <a:cs typeface="Arial"/>
            </a:endParaRPr>
          </a:p>
        </p:txBody>
      </p:sp>
      <p:grpSp>
        <p:nvGrpSpPr>
          <p:cNvPr id="20" name="object 20"/>
          <p:cNvGrpSpPr/>
          <p:nvPr/>
        </p:nvGrpSpPr>
        <p:grpSpPr>
          <a:xfrm>
            <a:off x="5211152" y="3355956"/>
            <a:ext cx="4622165" cy="2487930"/>
            <a:chOff x="3687151" y="3355956"/>
            <a:chExt cx="4622165" cy="2487930"/>
          </a:xfrm>
        </p:grpSpPr>
        <p:pic>
          <p:nvPicPr>
            <p:cNvPr id="21" name="object 21"/>
            <p:cNvPicPr/>
            <p:nvPr/>
          </p:nvPicPr>
          <p:blipFill>
            <a:blip r:embed="rId4" cstate="print"/>
            <a:stretch>
              <a:fillRect/>
            </a:stretch>
          </p:blipFill>
          <p:spPr>
            <a:xfrm>
              <a:off x="6124403" y="4008518"/>
              <a:ext cx="1480275" cy="489243"/>
            </a:xfrm>
            <a:prstGeom prst="rect">
              <a:avLst/>
            </a:prstGeom>
          </p:spPr>
        </p:pic>
        <p:sp>
          <p:nvSpPr>
            <p:cNvPr id="22" name="object 22"/>
            <p:cNvSpPr/>
            <p:nvPr/>
          </p:nvSpPr>
          <p:spPr>
            <a:xfrm>
              <a:off x="3687140" y="3355962"/>
              <a:ext cx="4622165" cy="2487930"/>
            </a:xfrm>
            <a:custGeom>
              <a:avLst/>
              <a:gdLst/>
              <a:ahLst/>
              <a:cxnLst/>
              <a:rect l="l" t="t" r="r" b="b"/>
              <a:pathLst>
                <a:path w="4622165" h="2487929">
                  <a:moveTo>
                    <a:pt x="152400" y="899896"/>
                  </a:moveTo>
                  <a:lnTo>
                    <a:pt x="0" y="899896"/>
                  </a:lnTo>
                  <a:lnTo>
                    <a:pt x="0" y="937996"/>
                  </a:lnTo>
                  <a:lnTo>
                    <a:pt x="152400" y="937996"/>
                  </a:lnTo>
                  <a:lnTo>
                    <a:pt x="152400" y="899896"/>
                  </a:lnTo>
                  <a:close/>
                </a:path>
                <a:path w="4622165" h="2487929">
                  <a:moveTo>
                    <a:pt x="419100" y="899896"/>
                  </a:moveTo>
                  <a:lnTo>
                    <a:pt x="266700" y="899896"/>
                  </a:lnTo>
                  <a:lnTo>
                    <a:pt x="266700" y="937996"/>
                  </a:lnTo>
                  <a:lnTo>
                    <a:pt x="419100" y="937996"/>
                  </a:lnTo>
                  <a:lnTo>
                    <a:pt x="419100" y="899896"/>
                  </a:lnTo>
                  <a:close/>
                </a:path>
                <a:path w="4622165" h="2487929">
                  <a:moveTo>
                    <a:pt x="685800" y="899896"/>
                  </a:moveTo>
                  <a:lnTo>
                    <a:pt x="533400" y="899896"/>
                  </a:lnTo>
                  <a:lnTo>
                    <a:pt x="533400" y="937996"/>
                  </a:lnTo>
                  <a:lnTo>
                    <a:pt x="685800" y="937996"/>
                  </a:lnTo>
                  <a:lnTo>
                    <a:pt x="685800" y="899896"/>
                  </a:lnTo>
                  <a:close/>
                </a:path>
                <a:path w="4622165" h="2487929">
                  <a:moveTo>
                    <a:pt x="952500" y="899896"/>
                  </a:moveTo>
                  <a:lnTo>
                    <a:pt x="800100" y="899896"/>
                  </a:lnTo>
                  <a:lnTo>
                    <a:pt x="800100" y="937996"/>
                  </a:lnTo>
                  <a:lnTo>
                    <a:pt x="952500" y="937996"/>
                  </a:lnTo>
                  <a:lnTo>
                    <a:pt x="952500" y="899896"/>
                  </a:lnTo>
                  <a:close/>
                </a:path>
                <a:path w="4622165" h="2487929">
                  <a:moveTo>
                    <a:pt x="1237678" y="918375"/>
                  </a:moveTo>
                  <a:lnTo>
                    <a:pt x="1200150" y="918375"/>
                  </a:lnTo>
                  <a:lnTo>
                    <a:pt x="1218628" y="899896"/>
                  </a:lnTo>
                  <a:lnTo>
                    <a:pt x="1066800" y="899896"/>
                  </a:lnTo>
                  <a:lnTo>
                    <a:pt x="1066800" y="937996"/>
                  </a:lnTo>
                  <a:lnTo>
                    <a:pt x="1218628" y="937996"/>
                  </a:lnTo>
                  <a:lnTo>
                    <a:pt x="1226045" y="936498"/>
                  </a:lnTo>
                  <a:lnTo>
                    <a:pt x="1232103" y="932421"/>
                  </a:lnTo>
                  <a:lnTo>
                    <a:pt x="1236179" y="926363"/>
                  </a:lnTo>
                  <a:lnTo>
                    <a:pt x="1237678" y="918946"/>
                  </a:lnTo>
                  <a:lnTo>
                    <a:pt x="1237678" y="918375"/>
                  </a:lnTo>
                  <a:close/>
                </a:path>
                <a:path w="4622165" h="2487929">
                  <a:moveTo>
                    <a:pt x="1237678" y="651675"/>
                  </a:moveTo>
                  <a:lnTo>
                    <a:pt x="1199578" y="651675"/>
                  </a:lnTo>
                  <a:lnTo>
                    <a:pt x="1199578" y="804075"/>
                  </a:lnTo>
                  <a:lnTo>
                    <a:pt x="1237678" y="804075"/>
                  </a:lnTo>
                  <a:lnTo>
                    <a:pt x="1237678" y="651675"/>
                  </a:lnTo>
                  <a:close/>
                </a:path>
                <a:path w="4622165" h="2487929">
                  <a:moveTo>
                    <a:pt x="1237678" y="384975"/>
                  </a:moveTo>
                  <a:lnTo>
                    <a:pt x="1199578" y="384975"/>
                  </a:lnTo>
                  <a:lnTo>
                    <a:pt x="1199578" y="537375"/>
                  </a:lnTo>
                  <a:lnTo>
                    <a:pt x="1237678" y="537375"/>
                  </a:lnTo>
                  <a:lnTo>
                    <a:pt x="1237678" y="384975"/>
                  </a:lnTo>
                  <a:close/>
                </a:path>
                <a:path w="4622165" h="2487929">
                  <a:moveTo>
                    <a:pt x="1237678" y="118275"/>
                  </a:moveTo>
                  <a:lnTo>
                    <a:pt x="1199578" y="118275"/>
                  </a:lnTo>
                  <a:lnTo>
                    <a:pt x="1199578" y="270675"/>
                  </a:lnTo>
                  <a:lnTo>
                    <a:pt x="1237678" y="270675"/>
                  </a:lnTo>
                  <a:lnTo>
                    <a:pt x="1237678" y="118275"/>
                  </a:lnTo>
                  <a:close/>
                </a:path>
                <a:path w="4622165" h="2487929">
                  <a:moveTo>
                    <a:pt x="1386103" y="0"/>
                  </a:moveTo>
                  <a:lnTo>
                    <a:pt x="1233703" y="0"/>
                  </a:lnTo>
                  <a:lnTo>
                    <a:pt x="1233703" y="38100"/>
                  </a:lnTo>
                  <a:lnTo>
                    <a:pt x="1386103" y="38100"/>
                  </a:lnTo>
                  <a:lnTo>
                    <a:pt x="1386103" y="0"/>
                  </a:lnTo>
                  <a:close/>
                </a:path>
                <a:path w="4622165" h="2487929">
                  <a:moveTo>
                    <a:pt x="1652803" y="0"/>
                  </a:moveTo>
                  <a:lnTo>
                    <a:pt x="1500403" y="0"/>
                  </a:lnTo>
                  <a:lnTo>
                    <a:pt x="1500403" y="38100"/>
                  </a:lnTo>
                  <a:lnTo>
                    <a:pt x="1652803" y="38100"/>
                  </a:lnTo>
                  <a:lnTo>
                    <a:pt x="1652803" y="0"/>
                  </a:lnTo>
                  <a:close/>
                </a:path>
                <a:path w="4622165" h="2487929">
                  <a:moveTo>
                    <a:pt x="1919503" y="0"/>
                  </a:moveTo>
                  <a:lnTo>
                    <a:pt x="1767103" y="0"/>
                  </a:lnTo>
                  <a:lnTo>
                    <a:pt x="1767103" y="38100"/>
                  </a:lnTo>
                  <a:lnTo>
                    <a:pt x="1919503" y="38100"/>
                  </a:lnTo>
                  <a:lnTo>
                    <a:pt x="1919503" y="0"/>
                  </a:lnTo>
                  <a:close/>
                </a:path>
                <a:path w="4622165" h="2487929">
                  <a:moveTo>
                    <a:pt x="2186203" y="0"/>
                  </a:moveTo>
                  <a:lnTo>
                    <a:pt x="2033803" y="0"/>
                  </a:lnTo>
                  <a:lnTo>
                    <a:pt x="2033803" y="38100"/>
                  </a:lnTo>
                  <a:lnTo>
                    <a:pt x="2186203" y="38100"/>
                  </a:lnTo>
                  <a:lnTo>
                    <a:pt x="2186203" y="0"/>
                  </a:lnTo>
                  <a:close/>
                </a:path>
                <a:path w="4622165" h="2487929">
                  <a:moveTo>
                    <a:pt x="2452903" y="0"/>
                  </a:moveTo>
                  <a:lnTo>
                    <a:pt x="2300503" y="0"/>
                  </a:lnTo>
                  <a:lnTo>
                    <a:pt x="2300503" y="38100"/>
                  </a:lnTo>
                  <a:lnTo>
                    <a:pt x="2452903" y="38100"/>
                  </a:lnTo>
                  <a:lnTo>
                    <a:pt x="2452903" y="0"/>
                  </a:lnTo>
                  <a:close/>
                </a:path>
                <a:path w="4622165" h="2487929">
                  <a:moveTo>
                    <a:pt x="2719603" y="0"/>
                  </a:moveTo>
                  <a:lnTo>
                    <a:pt x="2567203" y="0"/>
                  </a:lnTo>
                  <a:lnTo>
                    <a:pt x="2567203" y="38100"/>
                  </a:lnTo>
                  <a:lnTo>
                    <a:pt x="2719603" y="38100"/>
                  </a:lnTo>
                  <a:lnTo>
                    <a:pt x="2719603" y="0"/>
                  </a:lnTo>
                  <a:close/>
                </a:path>
                <a:path w="4622165" h="2487929">
                  <a:moveTo>
                    <a:pt x="2986303" y="0"/>
                  </a:moveTo>
                  <a:lnTo>
                    <a:pt x="2833903" y="0"/>
                  </a:lnTo>
                  <a:lnTo>
                    <a:pt x="2833903" y="38100"/>
                  </a:lnTo>
                  <a:lnTo>
                    <a:pt x="2986303" y="38100"/>
                  </a:lnTo>
                  <a:lnTo>
                    <a:pt x="2986303" y="0"/>
                  </a:lnTo>
                  <a:close/>
                </a:path>
                <a:path w="4622165" h="2487929">
                  <a:moveTo>
                    <a:pt x="3196450" y="19050"/>
                  </a:moveTo>
                  <a:lnTo>
                    <a:pt x="3194951" y="11633"/>
                  </a:lnTo>
                  <a:lnTo>
                    <a:pt x="3190862" y="5575"/>
                  </a:lnTo>
                  <a:lnTo>
                    <a:pt x="3184804" y="1498"/>
                  </a:lnTo>
                  <a:lnTo>
                    <a:pt x="3177400" y="0"/>
                  </a:lnTo>
                  <a:lnTo>
                    <a:pt x="3100603" y="0"/>
                  </a:lnTo>
                  <a:lnTo>
                    <a:pt x="3100603" y="38100"/>
                  </a:lnTo>
                  <a:lnTo>
                    <a:pt x="3158350" y="38100"/>
                  </a:lnTo>
                  <a:lnTo>
                    <a:pt x="3158350" y="94665"/>
                  </a:lnTo>
                  <a:lnTo>
                    <a:pt x="3196450" y="94665"/>
                  </a:lnTo>
                  <a:lnTo>
                    <a:pt x="3196450" y="19050"/>
                  </a:lnTo>
                  <a:close/>
                </a:path>
                <a:path w="4622165" h="2487929">
                  <a:moveTo>
                    <a:pt x="3234550" y="111747"/>
                  </a:moveTo>
                  <a:lnTo>
                    <a:pt x="3120250" y="111747"/>
                  </a:lnTo>
                  <a:lnTo>
                    <a:pt x="3177400" y="226047"/>
                  </a:lnTo>
                  <a:lnTo>
                    <a:pt x="3234550" y="111747"/>
                  </a:lnTo>
                  <a:close/>
                </a:path>
                <a:path w="4622165" h="2487929">
                  <a:moveTo>
                    <a:pt x="4621733" y="2430322"/>
                  </a:moveTo>
                  <a:lnTo>
                    <a:pt x="4507357" y="2373325"/>
                  </a:lnTo>
                  <a:lnTo>
                    <a:pt x="4507408" y="2411425"/>
                  </a:lnTo>
                  <a:lnTo>
                    <a:pt x="1829714" y="2414892"/>
                  </a:lnTo>
                  <a:lnTo>
                    <a:pt x="1790890" y="339966"/>
                  </a:lnTo>
                  <a:lnTo>
                    <a:pt x="1828977" y="339255"/>
                  </a:lnTo>
                  <a:lnTo>
                    <a:pt x="1769706" y="226047"/>
                  </a:lnTo>
                  <a:lnTo>
                    <a:pt x="1714703" y="341388"/>
                  </a:lnTo>
                  <a:lnTo>
                    <a:pt x="1752790" y="340677"/>
                  </a:lnTo>
                  <a:lnTo>
                    <a:pt x="1791970" y="2434310"/>
                  </a:lnTo>
                  <a:lnTo>
                    <a:pt x="1817725" y="2433840"/>
                  </a:lnTo>
                  <a:lnTo>
                    <a:pt x="1817763" y="2453005"/>
                  </a:lnTo>
                  <a:lnTo>
                    <a:pt x="4507458" y="2449525"/>
                  </a:lnTo>
                  <a:lnTo>
                    <a:pt x="4507496" y="2487625"/>
                  </a:lnTo>
                  <a:lnTo>
                    <a:pt x="4621733" y="2430322"/>
                  </a:lnTo>
                  <a:close/>
                </a:path>
              </a:pathLst>
            </a:custGeom>
            <a:solidFill>
              <a:srgbClr val="000000"/>
            </a:solidFill>
          </p:spPr>
          <p:txBody>
            <a:bodyPr wrap="square" lIns="0" tIns="0" rIns="0" bIns="0" rtlCol="0"/>
            <a:lstStyle/>
            <a:p>
              <a:endParaRPr/>
            </a:p>
          </p:txBody>
        </p:sp>
      </p:grpSp>
      <p:sp>
        <p:nvSpPr>
          <p:cNvPr id="23" name="object 23"/>
          <p:cNvSpPr txBox="1"/>
          <p:nvPr/>
        </p:nvSpPr>
        <p:spPr>
          <a:xfrm>
            <a:off x="9429278" y="5810856"/>
            <a:ext cx="334010" cy="330200"/>
          </a:xfrm>
          <a:prstGeom prst="rect">
            <a:avLst/>
          </a:prstGeom>
        </p:spPr>
        <p:txBody>
          <a:bodyPr vert="horz" wrap="square" lIns="0" tIns="12700" rIns="0" bIns="0" rtlCol="0">
            <a:spAutoFit/>
          </a:bodyPr>
          <a:lstStyle/>
          <a:p>
            <a:pPr marL="38100">
              <a:spcBef>
                <a:spcPts val="100"/>
              </a:spcBef>
            </a:pPr>
            <a:r>
              <a:rPr sz="2000" dirty="0">
                <a:latin typeface="Cambria Math"/>
                <a:cs typeface="Cambria Math"/>
              </a:rPr>
              <a:t>𝒙</a:t>
            </a:r>
            <a:r>
              <a:rPr sz="2175" baseline="-15325" dirty="0">
                <a:latin typeface="Cambria Math"/>
                <a:cs typeface="Cambria Math"/>
              </a:rPr>
              <a:t>𝟏</a:t>
            </a:r>
            <a:endParaRPr sz="2175" baseline="-15325">
              <a:latin typeface="Cambria Math"/>
              <a:cs typeface="Cambria Math"/>
            </a:endParaRPr>
          </a:p>
        </p:txBody>
      </p:sp>
      <p:sp>
        <p:nvSpPr>
          <p:cNvPr id="25" name="object 25"/>
          <p:cNvSpPr txBox="1">
            <a:spLocks noGrp="1"/>
          </p:cNvSpPr>
          <p:nvPr>
            <p:ph type="ftr" sz="quarter" idx="5"/>
          </p:nvPr>
        </p:nvSpPr>
        <p:spPr>
          <a:xfrm>
            <a:off x="6193600" y="6541868"/>
            <a:ext cx="870584" cy="256540"/>
          </a:xfrm>
          <a:prstGeom prst="rect">
            <a:avLst/>
          </a:prstGeom>
        </p:spPr>
        <p:txBody>
          <a:bodyPr vert="horz" wrap="square" lIns="0" tIns="0" rIns="0" bIns="0" rtlCol="0">
            <a:spAutoFit/>
          </a:bodyPr>
          <a:lstStyle>
            <a:defPPr>
              <a:defRPr lang="en-US"/>
            </a:defPPr>
            <a:lvl1pPr marL="0" algn="l" defTabSz="914400" rtl="0" eaLnBrk="1" latinLnBrk="0" hangingPunct="1">
              <a:defRPr sz="1600" b="1" i="1" kern="1200">
                <a:solidFill>
                  <a:schemeClr val="bg1"/>
                </a:solidFill>
                <a:latin typeface="Georgia"/>
                <a:ea typeface="+mn-ea"/>
                <a:cs typeface="Georgi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885"/>
              </a:lnSpc>
            </a:pPr>
            <a:r>
              <a:rPr lang="en-IN" spc="-5"/>
              <a:t>InfoLab</a:t>
            </a:r>
            <a:endParaRPr spc="-5" dirty="0"/>
          </a:p>
        </p:txBody>
      </p:sp>
      <p:sp>
        <p:nvSpPr>
          <p:cNvPr id="26" name="object 26"/>
          <p:cNvSpPr txBox="1">
            <a:spLocks noGrp="1"/>
          </p:cNvSpPr>
          <p:nvPr>
            <p:ph type="sldNum" sz="quarter" idx="7"/>
          </p:nvPr>
        </p:nvSpPr>
        <p:spPr>
          <a:xfrm>
            <a:off x="4278138" y="6587087"/>
            <a:ext cx="273685" cy="203200"/>
          </a:xfrm>
          <a:prstGeom prst="rect">
            <a:avLst/>
          </a:prstGeom>
        </p:spPr>
        <p:txBody>
          <a:bodyPr vert="horz" wrap="square" lIns="0" tIns="0" rIns="0" bIns="0" rtlCol="0">
            <a:spAutoFit/>
          </a:bodyPr>
          <a:lstStyle>
            <a:defPPr>
              <a:defRPr lang="en-US"/>
            </a:defPPr>
            <a:lvl1pPr marL="0" algn="l" defTabSz="914400" rtl="0" eaLnBrk="1" latinLnBrk="0" hangingPunct="1">
              <a:defRPr sz="1400" b="1"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460"/>
              </a:lnSpc>
            </a:pPr>
            <a:fld id="{81D60167-4931-47E6-BA6A-407CBD079E47}" type="slidenum">
              <a:rPr lang="en-IN" smtClean="0"/>
              <a:pPr marL="38100">
                <a:lnSpc>
                  <a:spcPts val="1460"/>
                </a:lnSpc>
              </a:pPr>
              <a:t>77</a:t>
            </a:fld>
            <a:endParaRPr dirty="0"/>
          </a:p>
        </p:txBody>
      </p:sp>
      <p:sp>
        <p:nvSpPr>
          <p:cNvPr id="24" name="object 24"/>
          <p:cNvSpPr txBox="1"/>
          <p:nvPr/>
        </p:nvSpPr>
        <p:spPr>
          <a:xfrm>
            <a:off x="6570526" y="3606574"/>
            <a:ext cx="334010" cy="330200"/>
          </a:xfrm>
          <a:prstGeom prst="rect">
            <a:avLst/>
          </a:prstGeom>
        </p:spPr>
        <p:txBody>
          <a:bodyPr vert="horz" wrap="square" lIns="0" tIns="12700" rIns="0" bIns="0" rtlCol="0">
            <a:spAutoFit/>
          </a:bodyPr>
          <a:lstStyle/>
          <a:p>
            <a:pPr marL="38100">
              <a:spcBef>
                <a:spcPts val="100"/>
              </a:spcBef>
            </a:pPr>
            <a:r>
              <a:rPr sz="2000" dirty="0">
                <a:latin typeface="Cambria Math"/>
                <a:cs typeface="Cambria Math"/>
              </a:rPr>
              <a:t>𝒙</a:t>
            </a:r>
            <a:r>
              <a:rPr sz="2175" baseline="-15325" dirty="0">
                <a:latin typeface="Cambria Math"/>
                <a:cs typeface="Cambria Math"/>
              </a:rPr>
              <a:t>𝟐</a:t>
            </a:r>
            <a:endParaRPr sz="2175" baseline="-15325">
              <a:latin typeface="Cambria Math"/>
              <a:cs typeface="Cambria Math"/>
            </a:endParaRPr>
          </a:p>
        </p:txBody>
      </p:sp>
    </p:spTree>
    <p:extLst>
      <p:ext uri="{BB962C8B-B14F-4D97-AF65-F5344CB8AC3E}">
        <p14:creationId xmlns:p14="http://schemas.microsoft.com/office/powerpoint/2010/main" val="26645258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9064" y="1241212"/>
            <a:ext cx="170687" cy="177800"/>
          </a:xfrm>
          <a:prstGeom prst="rect">
            <a:avLst/>
          </a:prstGeom>
        </p:spPr>
      </p:pic>
      <p:sp>
        <p:nvSpPr>
          <p:cNvPr id="3" name="object 3"/>
          <p:cNvSpPr txBox="1"/>
          <p:nvPr/>
        </p:nvSpPr>
        <p:spPr>
          <a:xfrm>
            <a:off x="2210180" y="1039664"/>
            <a:ext cx="7584440" cy="3239135"/>
          </a:xfrm>
          <a:prstGeom prst="rect">
            <a:avLst/>
          </a:prstGeom>
        </p:spPr>
        <p:txBody>
          <a:bodyPr vert="horz" wrap="square" lIns="0" tIns="9525" rIns="0" bIns="0" rtlCol="0">
            <a:spAutoFit/>
          </a:bodyPr>
          <a:lstStyle/>
          <a:p>
            <a:pPr marL="12700" marR="5080">
              <a:lnSpc>
                <a:spcPct val="120000"/>
              </a:lnSpc>
              <a:spcBef>
                <a:spcPts val="75"/>
              </a:spcBef>
            </a:pPr>
            <a:r>
              <a:rPr sz="2400" b="1" dirty="0">
                <a:latin typeface="Arial"/>
                <a:cs typeface="Arial"/>
              </a:rPr>
              <a:t>A </a:t>
            </a:r>
            <a:r>
              <a:rPr sz="2400" b="1" spc="-5" dirty="0">
                <a:latin typeface="Arial"/>
                <a:cs typeface="Arial"/>
              </a:rPr>
              <a:t>possible approach is to design </a:t>
            </a:r>
            <a:r>
              <a:rPr sz="2400" b="1" dirty="0">
                <a:latin typeface="Arial"/>
                <a:cs typeface="Arial"/>
              </a:rPr>
              <a:t>a </a:t>
            </a:r>
            <a:r>
              <a:rPr sz="2400" b="1" spc="-5" dirty="0">
                <a:latin typeface="Arial"/>
                <a:cs typeface="Arial"/>
              </a:rPr>
              <a:t>different, </a:t>
            </a:r>
            <a:r>
              <a:rPr sz="2400" b="1" dirty="0">
                <a:latin typeface="Arial"/>
                <a:cs typeface="Arial"/>
              </a:rPr>
              <a:t> </a:t>
            </a:r>
            <a:r>
              <a:rPr sz="2400" b="1" spc="-5" dirty="0">
                <a:solidFill>
                  <a:srgbClr val="FF0000"/>
                </a:solidFill>
                <a:latin typeface="Arial"/>
                <a:cs typeface="Arial"/>
              </a:rPr>
              <a:t>unconstrained optimization problem </a:t>
            </a:r>
            <a:r>
              <a:rPr sz="2400" b="1" spc="-5" dirty="0">
                <a:latin typeface="Arial"/>
                <a:cs typeface="Arial"/>
              </a:rPr>
              <a:t>whose solution </a:t>
            </a:r>
            <a:r>
              <a:rPr sz="2400" b="1" spc="-655" dirty="0">
                <a:latin typeface="Arial"/>
                <a:cs typeface="Arial"/>
              </a:rPr>
              <a:t> </a:t>
            </a:r>
            <a:r>
              <a:rPr sz="2400" b="1" dirty="0">
                <a:solidFill>
                  <a:srgbClr val="FF0000"/>
                </a:solidFill>
                <a:latin typeface="Arial"/>
                <a:cs typeface="Arial"/>
              </a:rPr>
              <a:t>can </a:t>
            </a:r>
            <a:r>
              <a:rPr sz="2400" b="1" spc="-5" dirty="0">
                <a:solidFill>
                  <a:srgbClr val="FF0000"/>
                </a:solidFill>
                <a:latin typeface="Arial"/>
                <a:cs typeface="Arial"/>
              </a:rPr>
              <a:t>be converted </a:t>
            </a:r>
            <a:r>
              <a:rPr sz="2400" b="1" spc="-5" dirty="0">
                <a:latin typeface="Arial"/>
                <a:cs typeface="Arial"/>
              </a:rPr>
              <a:t>into </a:t>
            </a:r>
            <a:r>
              <a:rPr sz="2400" b="1" dirty="0">
                <a:latin typeface="Arial"/>
                <a:cs typeface="Arial"/>
              </a:rPr>
              <a:t>a </a:t>
            </a:r>
            <a:r>
              <a:rPr sz="2400" b="1" spc="-5" dirty="0">
                <a:latin typeface="Arial"/>
                <a:cs typeface="Arial"/>
              </a:rPr>
              <a:t>solution </a:t>
            </a:r>
            <a:r>
              <a:rPr sz="2400" b="1" dirty="0">
                <a:latin typeface="Arial"/>
                <a:cs typeface="Arial"/>
              </a:rPr>
              <a:t>to </a:t>
            </a:r>
            <a:r>
              <a:rPr sz="2400" b="1" spc="-5" dirty="0">
                <a:latin typeface="Arial"/>
                <a:cs typeface="Arial"/>
              </a:rPr>
              <a:t>the original </a:t>
            </a:r>
            <a:r>
              <a:rPr sz="2400" b="1" dirty="0">
                <a:latin typeface="Arial"/>
                <a:cs typeface="Arial"/>
              </a:rPr>
              <a:t> </a:t>
            </a:r>
            <a:r>
              <a:rPr sz="2400" b="1" spc="-5" dirty="0">
                <a:latin typeface="Arial"/>
                <a:cs typeface="Arial"/>
              </a:rPr>
              <a:t>constrained</a:t>
            </a:r>
            <a:r>
              <a:rPr sz="2400" b="1" spc="-15" dirty="0">
                <a:latin typeface="Arial"/>
                <a:cs typeface="Arial"/>
              </a:rPr>
              <a:t> </a:t>
            </a:r>
            <a:r>
              <a:rPr sz="2400" b="1" spc="-5" dirty="0">
                <a:latin typeface="Arial"/>
                <a:cs typeface="Arial"/>
              </a:rPr>
              <a:t>problem</a:t>
            </a:r>
            <a:endParaRPr sz="2400">
              <a:latin typeface="Arial"/>
              <a:cs typeface="Arial"/>
            </a:endParaRPr>
          </a:p>
          <a:p>
            <a:pPr>
              <a:lnSpc>
                <a:spcPct val="100000"/>
              </a:lnSpc>
            </a:pPr>
            <a:endParaRPr sz="2400">
              <a:latin typeface="Arial"/>
              <a:cs typeface="Arial"/>
            </a:endParaRPr>
          </a:p>
          <a:p>
            <a:pPr marL="12700" marR="392430">
              <a:lnSpc>
                <a:spcPct val="119200"/>
              </a:lnSpc>
              <a:spcBef>
                <a:spcPts val="1875"/>
              </a:spcBef>
            </a:pPr>
            <a:r>
              <a:rPr sz="2400" b="1" spc="-5" dirty="0">
                <a:latin typeface="Arial"/>
                <a:cs typeface="Arial"/>
              </a:rPr>
              <a:t>The unconstrained optimization function is called </a:t>
            </a:r>
            <a:r>
              <a:rPr sz="2400" b="1" spc="-655" dirty="0">
                <a:latin typeface="Arial"/>
                <a:cs typeface="Arial"/>
              </a:rPr>
              <a:t> </a:t>
            </a:r>
            <a:r>
              <a:rPr sz="2400" b="1" spc="-5" dirty="0">
                <a:latin typeface="Arial"/>
                <a:cs typeface="Arial"/>
              </a:rPr>
              <a:t>“Generalized</a:t>
            </a:r>
            <a:r>
              <a:rPr sz="2400" b="1" spc="-15" dirty="0">
                <a:latin typeface="Arial"/>
                <a:cs typeface="Arial"/>
              </a:rPr>
              <a:t> </a:t>
            </a:r>
            <a:r>
              <a:rPr sz="2400" b="1" spc="-5" dirty="0">
                <a:latin typeface="Arial"/>
                <a:cs typeface="Arial"/>
              </a:rPr>
              <a:t>Lagrange function”</a:t>
            </a:r>
            <a:endParaRPr sz="2400">
              <a:latin typeface="Arial"/>
              <a:cs typeface="Arial"/>
            </a:endParaRPr>
          </a:p>
        </p:txBody>
      </p:sp>
      <p:pic>
        <p:nvPicPr>
          <p:cNvPr id="4" name="object 4"/>
          <p:cNvPicPr/>
          <p:nvPr/>
        </p:nvPicPr>
        <p:blipFill>
          <a:blip r:embed="rId2" cstate="print"/>
          <a:stretch>
            <a:fillRect/>
          </a:stretch>
        </p:blipFill>
        <p:spPr>
          <a:xfrm>
            <a:off x="1909064" y="3582247"/>
            <a:ext cx="170687" cy="177800"/>
          </a:xfrm>
          <a:prstGeom prst="rect">
            <a:avLst/>
          </a:prstGeom>
        </p:spPr>
      </p:pic>
      <p:sp>
        <p:nvSpPr>
          <p:cNvPr id="6" name="object 6"/>
          <p:cNvSpPr txBox="1">
            <a:spLocks noGrp="1"/>
          </p:cNvSpPr>
          <p:nvPr>
            <p:ph type="title"/>
          </p:nvPr>
        </p:nvSpPr>
        <p:spPr>
          <a:xfrm>
            <a:off x="1785621" y="183388"/>
            <a:ext cx="5975985" cy="513080"/>
          </a:xfrm>
          <a:prstGeom prst="rect">
            <a:avLst/>
          </a:prstGeom>
        </p:spPr>
        <p:txBody>
          <a:bodyPr vert="horz" wrap="square" lIns="0" tIns="12700" rIns="0" bIns="0" rtlCol="0" anchor="ctr">
            <a:spAutoFit/>
          </a:bodyPr>
          <a:lstStyle/>
          <a:p>
            <a:pPr marL="12700">
              <a:lnSpc>
                <a:spcPct val="100000"/>
              </a:lnSpc>
              <a:spcBef>
                <a:spcPts val="100"/>
              </a:spcBef>
            </a:pPr>
            <a:r>
              <a:rPr sz="3200" spc="-5" dirty="0">
                <a:solidFill>
                  <a:srgbClr val="004990"/>
                </a:solidFill>
              </a:rPr>
              <a:t>Generalized</a:t>
            </a:r>
            <a:r>
              <a:rPr sz="3200" spc="-45" dirty="0">
                <a:solidFill>
                  <a:srgbClr val="004990"/>
                </a:solidFill>
              </a:rPr>
              <a:t> </a:t>
            </a:r>
            <a:r>
              <a:rPr sz="3200" spc="-5" dirty="0">
                <a:solidFill>
                  <a:srgbClr val="004990"/>
                </a:solidFill>
              </a:rPr>
              <a:t>Lagrange</a:t>
            </a:r>
            <a:r>
              <a:rPr sz="3200" spc="-40" dirty="0">
                <a:solidFill>
                  <a:srgbClr val="004990"/>
                </a:solidFill>
              </a:rPr>
              <a:t> </a:t>
            </a:r>
            <a:r>
              <a:rPr sz="3200" spc="-5" dirty="0">
                <a:solidFill>
                  <a:srgbClr val="004990"/>
                </a:solidFill>
              </a:rPr>
              <a:t>function</a:t>
            </a:r>
            <a:endParaRPr sz="3200"/>
          </a:p>
        </p:txBody>
      </p:sp>
      <p:sp>
        <p:nvSpPr>
          <p:cNvPr id="7" name="object 7"/>
          <p:cNvSpPr txBox="1">
            <a:spLocks noGrp="1"/>
          </p:cNvSpPr>
          <p:nvPr>
            <p:ph type="ftr" sz="quarter" idx="5"/>
          </p:nvPr>
        </p:nvSpPr>
        <p:spPr>
          <a:xfrm>
            <a:off x="6193600" y="6541868"/>
            <a:ext cx="870584" cy="256540"/>
          </a:xfrm>
          <a:prstGeom prst="rect">
            <a:avLst/>
          </a:prstGeom>
        </p:spPr>
        <p:txBody>
          <a:bodyPr vert="horz" wrap="square" lIns="0" tIns="0" rIns="0" bIns="0" rtlCol="0">
            <a:spAutoFit/>
          </a:bodyPr>
          <a:lstStyle>
            <a:defPPr>
              <a:defRPr lang="en-US"/>
            </a:defPPr>
            <a:lvl1pPr marL="0" algn="l" defTabSz="914400" rtl="0" eaLnBrk="1" latinLnBrk="0" hangingPunct="1">
              <a:defRPr sz="1600" b="1" i="1" kern="1200">
                <a:solidFill>
                  <a:schemeClr val="bg1"/>
                </a:solidFill>
                <a:latin typeface="Georgia"/>
                <a:ea typeface="+mn-ea"/>
                <a:cs typeface="Georgi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885"/>
              </a:lnSpc>
            </a:pPr>
            <a:r>
              <a:rPr lang="en-IN" spc="-5"/>
              <a:t>InfoLab</a:t>
            </a:r>
            <a:endParaRPr spc="-5" dirty="0"/>
          </a:p>
        </p:txBody>
      </p:sp>
      <p:sp>
        <p:nvSpPr>
          <p:cNvPr id="8" name="object 8"/>
          <p:cNvSpPr txBox="1">
            <a:spLocks noGrp="1"/>
          </p:cNvSpPr>
          <p:nvPr>
            <p:ph type="sldNum" sz="quarter" idx="7"/>
          </p:nvPr>
        </p:nvSpPr>
        <p:spPr>
          <a:xfrm>
            <a:off x="4278138" y="6587087"/>
            <a:ext cx="273685" cy="203200"/>
          </a:xfrm>
          <a:prstGeom prst="rect">
            <a:avLst/>
          </a:prstGeom>
        </p:spPr>
        <p:txBody>
          <a:bodyPr vert="horz" wrap="square" lIns="0" tIns="0" rIns="0" bIns="0" rtlCol="0">
            <a:spAutoFit/>
          </a:bodyPr>
          <a:lstStyle>
            <a:defPPr>
              <a:defRPr lang="en-US"/>
            </a:defPPr>
            <a:lvl1pPr marL="0" algn="l" defTabSz="914400" rtl="0" eaLnBrk="1" latinLnBrk="0" hangingPunct="1">
              <a:defRPr sz="1400" b="1"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460"/>
              </a:lnSpc>
            </a:pPr>
            <a:fld id="{81D60167-4931-47E6-BA6A-407CBD079E47}" type="slidenum">
              <a:rPr lang="en-IN" smtClean="0"/>
              <a:pPr marL="38100">
                <a:lnSpc>
                  <a:spcPts val="1460"/>
                </a:lnSpc>
              </a:pPr>
              <a:t>78</a:t>
            </a:fld>
            <a:endParaRPr dirty="0"/>
          </a:p>
        </p:txBody>
      </p:sp>
    </p:spTree>
    <p:extLst>
      <p:ext uri="{BB962C8B-B14F-4D97-AF65-F5344CB8AC3E}">
        <p14:creationId xmlns:p14="http://schemas.microsoft.com/office/powerpoint/2010/main" val="24356890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9064" y="1241212"/>
            <a:ext cx="170687" cy="177800"/>
          </a:xfrm>
          <a:prstGeom prst="rect">
            <a:avLst/>
          </a:prstGeom>
        </p:spPr>
      </p:pic>
      <p:sp>
        <p:nvSpPr>
          <p:cNvPr id="3" name="object 3"/>
          <p:cNvSpPr txBox="1"/>
          <p:nvPr/>
        </p:nvSpPr>
        <p:spPr>
          <a:xfrm>
            <a:off x="2210181" y="1109979"/>
            <a:ext cx="6523355" cy="391160"/>
          </a:xfrm>
          <a:prstGeom prst="rect">
            <a:avLst/>
          </a:prstGeom>
        </p:spPr>
        <p:txBody>
          <a:bodyPr vert="horz" wrap="square" lIns="0" tIns="12700" rIns="0" bIns="0" rtlCol="0">
            <a:spAutoFit/>
          </a:bodyPr>
          <a:lstStyle/>
          <a:p>
            <a:pPr marL="12700">
              <a:spcBef>
                <a:spcPts val="100"/>
              </a:spcBef>
            </a:pPr>
            <a:r>
              <a:rPr sz="2400" b="1" spc="-5" dirty="0">
                <a:latin typeface="Arial"/>
                <a:cs typeface="Arial"/>
              </a:rPr>
              <a:t>Generalized</a:t>
            </a:r>
            <a:r>
              <a:rPr sz="2400" b="1" spc="-10" dirty="0">
                <a:latin typeface="Arial"/>
                <a:cs typeface="Arial"/>
              </a:rPr>
              <a:t> </a:t>
            </a:r>
            <a:r>
              <a:rPr sz="2400" b="1" spc="-5" dirty="0">
                <a:latin typeface="Arial"/>
                <a:cs typeface="Arial"/>
              </a:rPr>
              <a:t>Lagrange function</a:t>
            </a:r>
            <a:r>
              <a:rPr sz="2400" b="1" spc="-10" dirty="0">
                <a:latin typeface="Arial"/>
                <a:cs typeface="Arial"/>
              </a:rPr>
              <a:t> </a:t>
            </a:r>
            <a:r>
              <a:rPr sz="2400" b="1" spc="-5" dirty="0">
                <a:latin typeface="Arial"/>
                <a:cs typeface="Arial"/>
              </a:rPr>
              <a:t>is defined</a:t>
            </a:r>
            <a:r>
              <a:rPr sz="2400" b="1" spc="-10" dirty="0">
                <a:latin typeface="Arial"/>
                <a:cs typeface="Arial"/>
              </a:rPr>
              <a:t> </a:t>
            </a:r>
            <a:r>
              <a:rPr sz="2400" b="1" dirty="0">
                <a:latin typeface="Arial"/>
                <a:cs typeface="Arial"/>
              </a:rPr>
              <a:t>as:</a:t>
            </a:r>
            <a:endParaRPr sz="2400">
              <a:latin typeface="Arial"/>
              <a:cs typeface="Arial"/>
            </a:endParaRPr>
          </a:p>
        </p:txBody>
      </p:sp>
      <p:pic>
        <p:nvPicPr>
          <p:cNvPr id="4" name="object 4"/>
          <p:cNvPicPr/>
          <p:nvPr/>
        </p:nvPicPr>
        <p:blipFill>
          <a:blip r:embed="rId2" cstate="print"/>
          <a:stretch>
            <a:fillRect/>
          </a:stretch>
        </p:blipFill>
        <p:spPr>
          <a:xfrm>
            <a:off x="1909064" y="2777912"/>
            <a:ext cx="170687" cy="177800"/>
          </a:xfrm>
          <a:prstGeom prst="rect">
            <a:avLst/>
          </a:prstGeom>
        </p:spPr>
      </p:pic>
      <p:pic>
        <p:nvPicPr>
          <p:cNvPr id="5" name="object 5"/>
          <p:cNvPicPr/>
          <p:nvPr/>
        </p:nvPicPr>
        <p:blipFill>
          <a:blip r:embed="rId2" cstate="print"/>
          <a:stretch>
            <a:fillRect/>
          </a:stretch>
        </p:blipFill>
        <p:spPr>
          <a:xfrm>
            <a:off x="1909064" y="4314612"/>
            <a:ext cx="170687" cy="177800"/>
          </a:xfrm>
          <a:prstGeom prst="rect">
            <a:avLst/>
          </a:prstGeom>
        </p:spPr>
      </p:pic>
      <p:sp>
        <p:nvSpPr>
          <p:cNvPr id="7" name="object 7"/>
          <p:cNvSpPr txBox="1">
            <a:spLocks noGrp="1"/>
          </p:cNvSpPr>
          <p:nvPr>
            <p:ph type="title"/>
          </p:nvPr>
        </p:nvSpPr>
        <p:spPr>
          <a:xfrm>
            <a:off x="1785621" y="183388"/>
            <a:ext cx="5975985" cy="513080"/>
          </a:xfrm>
          <a:prstGeom prst="rect">
            <a:avLst/>
          </a:prstGeom>
        </p:spPr>
        <p:txBody>
          <a:bodyPr vert="horz" wrap="square" lIns="0" tIns="12700" rIns="0" bIns="0" rtlCol="0" anchor="ctr">
            <a:spAutoFit/>
          </a:bodyPr>
          <a:lstStyle/>
          <a:p>
            <a:pPr marL="12700">
              <a:lnSpc>
                <a:spcPct val="100000"/>
              </a:lnSpc>
              <a:spcBef>
                <a:spcPts val="100"/>
              </a:spcBef>
            </a:pPr>
            <a:r>
              <a:rPr sz="3200" spc="-5" dirty="0">
                <a:solidFill>
                  <a:srgbClr val="004990"/>
                </a:solidFill>
              </a:rPr>
              <a:t>Generalized</a:t>
            </a:r>
            <a:r>
              <a:rPr sz="3200" spc="-45" dirty="0">
                <a:solidFill>
                  <a:srgbClr val="004990"/>
                </a:solidFill>
              </a:rPr>
              <a:t> </a:t>
            </a:r>
            <a:r>
              <a:rPr sz="3200" spc="-5" dirty="0">
                <a:solidFill>
                  <a:srgbClr val="004990"/>
                </a:solidFill>
              </a:rPr>
              <a:t>Lagrange</a:t>
            </a:r>
            <a:r>
              <a:rPr sz="3200" spc="-40" dirty="0">
                <a:solidFill>
                  <a:srgbClr val="004990"/>
                </a:solidFill>
              </a:rPr>
              <a:t> </a:t>
            </a:r>
            <a:r>
              <a:rPr sz="3200" spc="-5" dirty="0">
                <a:solidFill>
                  <a:srgbClr val="004990"/>
                </a:solidFill>
              </a:rPr>
              <a:t>function</a:t>
            </a:r>
            <a:endParaRPr sz="3200"/>
          </a:p>
        </p:txBody>
      </p:sp>
      <p:pic>
        <p:nvPicPr>
          <p:cNvPr id="8" name="object 8"/>
          <p:cNvPicPr/>
          <p:nvPr/>
        </p:nvPicPr>
        <p:blipFill>
          <a:blip r:embed="rId3" cstate="print"/>
          <a:stretch>
            <a:fillRect/>
          </a:stretch>
        </p:blipFill>
        <p:spPr>
          <a:xfrm>
            <a:off x="1941576" y="1770995"/>
            <a:ext cx="6858000" cy="762000"/>
          </a:xfrm>
          <a:prstGeom prst="rect">
            <a:avLst/>
          </a:prstGeom>
        </p:spPr>
      </p:pic>
      <p:pic>
        <p:nvPicPr>
          <p:cNvPr id="9" name="object 9"/>
          <p:cNvPicPr/>
          <p:nvPr/>
        </p:nvPicPr>
        <p:blipFill>
          <a:blip r:embed="rId4" cstate="print"/>
          <a:stretch>
            <a:fillRect/>
          </a:stretch>
        </p:blipFill>
        <p:spPr>
          <a:xfrm>
            <a:off x="3585641" y="3512344"/>
            <a:ext cx="228560" cy="207824"/>
          </a:xfrm>
          <a:prstGeom prst="rect">
            <a:avLst/>
          </a:prstGeom>
        </p:spPr>
      </p:pic>
      <p:sp>
        <p:nvSpPr>
          <p:cNvPr id="10" name="object 10"/>
          <p:cNvSpPr/>
          <p:nvPr/>
        </p:nvSpPr>
        <p:spPr>
          <a:xfrm>
            <a:off x="3872556" y="3563673"/>
            <a:ext cx="375920" cy="282575"/>
          </a:xfrm>
          <a:custGeom>
            <a:avLst/>
            <a:gdLst/>
            <a:ahLst/>
            <a:cxnLst/>
            <a:rect l="l" t="t" r="r" b="b"/>
            <a:pathLst>
              <a:path w="375919" h="282575">
                <a:moveTo>
                  <a:pt x="285588" y="0"/>
                </a:moveTo>
                <a:lnTo>
                  <a:pt x="281570" y="11459"/>
                </a:lnTo>
                <a:lnTo>
                  <a:pt x="297913" y="18552"/>
                </a:lnTo>
                <a:lnTo>
                  <a:pt x="311968" y="28370"/>
                </a:lnTo>
                <a:lnTo>
                  <a:pt x="340506" y="73878"/>
                </a:lnTo>
                <a:lnTo>
                  <a:pt x="348840" y="115662"/>
                </a:lnTo>
                <a:lnTo>
                  <a:pt x="349882" y="139749"/>
                </a:lnTo>
                <a:lnTo>
                  <a:pt x="348836" y="164649"/>
                </a:lnTo>
                <a:lnTo>
                  <a:pt x="340465" y="207586"/>
                </a:lnTo>
                <a:lnTo>
                  <a:pt x="311987" y="253825"/>
                </a:lnTo>
                <a:lnTo>
                  <a:pt x="282017" y="270866"/>
                </a:lnTo>
                <a:lnTo>
                  <a:pt x="285588" y="282326"/>
                </a:lnTo>
                <a:lnTo>
                  <a:pt x="324098" y="264262"/>
                </a:lnTo>
                <a:lnTo>
                  <a:pt x="352412" y="232990"/>
                </a:lnTo>
                <a:lnTo>
                  <a:pt x="369825" y="191113"/>
                </a:lnTo>
                <a:lnTo>
                  <a:pt x="375630" y="141236"/>
                </a:lnTo>
                <a:lnTo>
                  <a:pt x="374174" y="115354"/>
                </a:lnTo>
                <a:lnTo>
                  <a:pt x="362528" y="69478"/>
                </a:lnTo>
                <a:lnTo>
                  <a:pt x="339432" y="32131"/>
                </a:lnTo>
                <a:lnTo>
                  <a:pt x="306057" y="7389"/>
                </a:lnTo>
                <a:lnTo>
                  <a:pt x="285588" y="0"/>
                </a:lnTo>
                <a:close/>
              </a:path>
              <a:path w="375919" h="282575">
                <a:moveTo>
                  <a:pt x="90040" y="0"/>
                </a:moveTo>
                <a:lnTo>
                  <a:pt x="51624" y="18100"/>
                </a:lnTo>
                <a:lnTo>
                  <a:pt x="23291" y="49484"/>
                </a:lnTo>
                <a:lnTo>
                  <a:pt x="5822" y="91435"/>
                </a:lnTo>
                <a:lnTo>
                  <a:pt x="0" y="141236"/>
                </a:lnTo>
                <a:lnTo>
                  <a:pt x="1450" y="167175"/>
                </a:lnTo>
                <a:lnTo>
                  <a:pt x="13059" y="213051"/>
                </a:lnTo>
                <a:lnTo>
                  <a:pt x="36099" y="250277"/>
                </a:lnTo>
                <a:lnTo>
                  <a:pt x="69511" y="274945"/>
                </a:lnTo>
                <a:lnTo>
                  <a:pt x="90040" y="282326"/>
                </a:lnTo>
                <a:lnTo>
                  <a:pt x="93612" y="270866"/>
                </a:lnTo>
                <a:lnTo>
                  <a:pt x="77525" y="263741"/>
                </a:lnTo>
                <a:lnTo>
                  <a:pt x="63642" y="253825"/>
                </a:lnTo>
                <a:lnTo>
                  <a:pt x="35165" y="207586"/>
                </a:lnTo>
                <a:lnTo>
                  <a:pt x="26793" y="164649"/>
                </a:lnTo>
                <a:lnTo>
                  <a:pt x="25746" y="139749"/>
                </a:lnTo>
                <a:lnTo>
                  <a:pt x="26793" y="115662"/>
                </a:lnTo>
                <a:lnTo>
                  <a:pt x="35165" y="73878"/>
                </a:lnTo>
                <a:lnTo>
                  <a:pt x="63753" y="28370"/>
                </a:lnTo>
                <a:lnTo>
                  <a:pt x="94058" y="11459"/>
                </a:lnTo>
                <a:lnTo>
                  <a:pt x="90040" y="0"/>
                </a:lnTo>
                <a:close/>
              </a:path>
            </a:pathLst>
          </a:custGeom>
          <a:solidFill>
            <a:srgbClr val="000000"/>
          </a:solidFill>
        </p:spPr>
        <p:txBody>
          <a:bodyPr wrap="square" lIns="0" tIns="0" rIns="0" bIns="0" rtlCol="0"/>
          <a:lstStyle/>
          <a:p>
            <a:endParaRPr/>
          </a:p>
        </p:txBody>
      </p:sp>
      <p:pic>
        <p:nvPicPr>
          <p:cNvPr id="11" name="object 11"/>
          <p:cNvPicPr/>
          <p:nvPr/>
        </p:nvPicPr>
        <p:blipFill>
          <a:blip r:embed="rId5" cstate="print"/>
          <a:stretch>
            <a:fillRect/>
          </a:stretch>
        </p:blipFill>
        <p:spPr>
          <a:xfrm>
            <a:off x="6205462" y="3512344"/>
            <a:ext cx="233323" cy="207824"/>
          </a:xfrm>
          <a:prstGeom prst="rect">
            <a:avLst/>
          </a:prstGeom>
        </p:spPr>
      </p:pic>
      <p:sp>
        <p:nvSpPr>
          <p:cNvPr id="12" name="object 12"/>
          <p:cNvSpPr txBox="1"/>
          <p:nvPr/>
        </p:nvSpPr>
        <p:spPr>
          <a:xfrm>
            <a:off x="1888507" y="2646658"/>
            <a:ext cx="6824345" cy="1951816"/>
          </a:xfrm>
          <a:prstGeom prst="rect">
            <a:avLst/>
          </a:prstGeom>
        </p:spPr>
        <p:txBody>
          <a:bodyPr vert="horz" wrap="square" lIns="0" tIns="12700" rIns="0" bIns="0" rtlCol="0">
            <a:spAutoFit/>
          </a:bodyPr>
          <a:lstStyle/>
          <a:p>
            <a:pPr marL="334010">
              <a:spcBef>
                <a:spcPts val="100"/>
              </a:spcBef>
            </a:pPr>
            <a:r>
              <a:rPr sz="2400" b="1" spc="-5" dirty="0">
                <a:latin typeface="Arial"/>
                <a:cs typeface="Arial"/>
              </a:rPr>
              <a:t>Where</a:t>
            </a:r>
            <a:r>
              <a:rPr sz="2400" b="1" spc="-10" dirty="0">
                <a:latin typeface="Arial"/>
                <a:cs typeface="Arial"/>
              </a:rPr>
              <a:t> </a:t>
            </a:r>
            <a:r>
              <a:rPr sz="2400" b="1" spc="-5" dirty="0">
                <a:latin typeface="Arial"/>
                <a:cs typeface="Arial"/>
              </a:rPr>
              <a:t>the</a:t>
            </a:r>
            <a:r>
              <a:rPr sz="2400" b="1" spc="-10" dirty="0">
                <a:latin typeface="Arial"/>
                <a:cs typeface="Arial"/>
              </a:rPr>
              <a:t> </a:t>
            </a:r>
            <a:r>
              <a:rPr sz="2400" b="1" spc="-5" dirty="0">
                <a:latin typeface="Arial"/>
                <a:cs typeface="Arial"/>
              </a:rPr>
              <a:t>constrained</a:t>
            </a:r>
            <a:r>
              <a:rPr sz="2400" b="1" spc="-15" dirty="0">
                <a:latin typeface="Arial"/>
                <a:cs typeface="Arial"/>
              </a:rPr>
              <a:t> </a:t>
            </a:r>
            <a:r>
              <a:rPr sz="2400" b="1" spc="-5" dirty="0">
                <a:latin typeface="Arial"/>
                <a:cs typeface="Arial"/>
              </a:rPr>
              <a:t>region</a:t>
            </a:r>
            <a:r>
              <a:rPr sz="2400" b="1" spc="-15" dirty="0">
                <a:latin typeface="Arial"/>
                <a:cs typeface="Arial"/>
              </a:rPr>
              <a:t> </a:t>
            </a:r>
            <a:r>
              <a:rPr sz="2400" b="1" spc="-5" dirty="0">
                <a:latin typeface="Arial"/>
                <a:cs typeface="Arial"/>
              </a:rPr>
              <a:t>is:</a:t>
            </a:r>
            <a:endParaRPr sz="2400">
              <a:latin typeface="Arial"/>
              <a:cs typeface="Arial"/>
            </a:endParaRPr>
          </a:p>
          <a:p>
            <a:pPr>
              <a:spcBef>
                <a:spcPts val="15"/>
              </a:spcBef>
            </a:pPr>
            <a:endParaRPr sz="3150">
              <a:latin typeface="Arial"/>
              <a:cs typeface="Arial"/>
            </a:endParaRPr>
          </a:p>
          <a:p>
            <a:pPr marL="88900">
              <a:tabLst>
                <a:tab pos="2083435" algn="l"/>
                <a:tab pos="2470785" algn="l"/>
                <a:tab pos="4665980" algn="l"/>
              </a:tabLst>
            </a:pPr>
            <a:r>
              <a:rPr sz="2400" dirty="0">
                <a:latin typeface="Cambria Math"/>
                <a:cs typeface="Cambria Math"/>
              </a:rPr>
              <a:t>𝕊</a:t>
            </a:r>
            <a:r>
              <a:rPr sz="2400" spc="135" dirty="0">
                <a:latin typeface="Cambria Math"/>
                <a:cs typeface="Cambria Math"/>
              </a:rPr>
              <a:t> </a:t>
            </a:r>
            <a:r>
              <a:rPr sz="2400" dirty="0">
                <a:latin typeface="Cambria Math"/>
                <a:cs typeface="Cambria Math"/>
              </a:rPr>
              <a:t>=</a:t>
            </a:r>
            <a:r>
              <a:rPr sz="2400" spc="135" dirty="0">
                <a:latin typeface="Cambria Math"/>
                <a:cs typeface="Cambria Math"/>
              </a:rPr>
              <a:t> </a:t>
            </a:r>
            <a:r>
              <a:rPr sz="2400" spc="-5" dirty="0">
                <a:latin typeface="Cambria Math"/>
                <a:cs typeface="Cambria Math"/>
              </a:rPr>
              <a:t>{𝒙|∀𝒊,</a:t>
            </a:r>
            <a:r>
              <a:rPr sz="2400" spc="-135" dirty="0">
                <a:latin typeface="Cambria Math"/>
                <a:cs typeface="Cambria Math"/>
              </a:rPr>
              <a:t> </a:t>
            </a:r>
            <a:r>
              <a:rPr sz="2400" dirty="0">
                <a:latin typeface="Cambria Math"/>
                <a:cs typeface="Cambria Math"/>
              </a:rPr>
              <a:t>𝒈</a:t>
            </a:r>
            <a:r>
              <a:rPr sz="2400" spc="200" dirty="0">
                <a:latin typeface="Cambria Math"/>
                <a:cs typeface="Cambria Math"/>
              </a:rPr>
              <a:t> </a:t>
            </a:r>
            <a:r>
              <a:rPr sz="2625" spc="7" baseline="28571" dirty="0">
                <a:latin typeface="Cambria Math"/>
                <a:cs typeface="Cambria Math"/>
              </a:rPr>
              <a:t>𝒊	</a:t>
            </a:r>
            <a:r>
              <a:rPr sz="2400" dirty="0">
                <a:latin typeface="Cambria Math"/>
                <a:cs typeface="Cambria Math"/>
              </a:rPr>
              <a:t>𝒙	=</a:t>
            </a:r>
            <a:r>
              <a:rPr sz="2400" spc="130" dirty="0">
                <a:latin typeface="Cambria Math"/>
                <a:cs typeface="Cambria Math"/>
              </a:rPr>
              <a:t> </a:t>
            </a:r>
            <a:r>
              <a:rPr sz="2400" dirty="0">
                <a:latin typeface="Cambria Math"/>
                <a:cs typeface="Cambria Math"/>
              </a:rPr>
              <a:t>𝟎</a:t>
            </a:r>
            <a:r>
              <a:rPr sz="2400" spc="-5" dirty="0">
                <a:latin typeface="Cambria Math"/>
                <a:cs typeface="Cambria Math"/>
              </a:rPr>
              <a:t> 𝒂𝒏𝒅</a:t>
            </a:r>
            <a:r>
              <a:rPr sz="2400" spc="5" dirty="0">
                <a:latin typeface="Cambria Math"/>
                <a:cs typeface="Cambria Math"/>
              </a:rPr>
              <a:t> </a:t>
            </a:r>
            <a:r>
              <a:rPr sz="2400" dirty="0">
                <a:latin typeface="Cambria Math"/>
                <a:cs typeface="Cambria Math"/>
              </a:rPr>
              <a:t>∀𝒋,</a:t>
            </a:r>
            <a:r>
              <a:rPr sz="2400" spc="-135" dirty="0">
                <a:latin typeface="Cambria Math"/>
                <a:cs typeface="Cambria Math"/>
              </a:rPr>
              <a:t> </a:t>
            </a:r>
            <a:r>
              <a:rPr sz="2400" dirty="0">
                <a:latin typeface="Cambria Math"/>
                <a:cs typeface="Cambria Math"/>
              </a:rPr>
              <a:t>𝒉</a:t>
            </a:r>
            <a:r>
              <a:rPr sz="2400" spc="190" dirty="0">
                <a:latin typeface="Cambria Math"/>
                <a:cs typeface="Cambria Math"/>
              </a:rPr>
              <a:t> </a:t>
            </a:r>
            <a:r>
              <a:rPr sz="2625" spc="7" baseline="28571" dirty="0">
                <a:latin typeface="Cambria Math"/>
                <a:cs typeface="Cambria Math"/>
              </a:rPr>
              <a:t>𝒋	</a:t>
            </a:r>
            <a:r>
              <a:rPr sz="2400" dirty="0">
                <a:latin typeface="Cambria Math"/>
                <a:cs typeface="Cambria Math"/>
              </a:rPr>
              <a:t>≤</a:t>
            </a:r>
            <a:r>
              <a:rPr sz="2400" spc="95" dirty="0">
                <a:latin typeface="Cambria Math"/>
                <a:cs typeface="Cambria Math"/>
              </a:rPr>
              <a:t> </a:t>
            </a:r>
            <a:r>
              <a:rPr sz="2400" dirty="0">
                <a:latin typeface="Cambria Math"/>
                <a:cs typeface="Cambria Math"/>
              </a:rPr>
              <a:t>𝟎}</a:t>
            </a:r>
            <a:endParaRPr sz="2400">
              <a:latin typeface="Cambria Math"/>
              <a:cs typeface="Cambria Math"/>
            </a:endParaRPr>
          </a:p>
          <a:p>
            <a:pPr marL="334010">
              <a:spcBef>
                <a:spcPts val="2700"/>
              </a:spcBef>
            </a:pPr>
            <a:r>
              <a:rPr sz="2400" b="1" spc="-25" dirty="0">
                <a:latin typeface="Arial"/>
                <a:cs typeface="Arial"/>
              </a:rPr>
              <a:t>We</a:t>
            </a:r>
            <a:r>
              <a:rPr sz="2400" b="1" spc="-10" dirty="0">
                <a:latin typeface="Arial"/>
                <a:cs typeface="Arial"/>
              </a:rPr>
              <a:t> </a:t>
            </a:r>
            <a:r>
              <a:rPr sz="2400" b="1" dirty="0">
                <a:latin typeface="Arial"/>
                <a:cs typeface="Arial"/>
              </a:rPr>
              <a:t>can</a:t>
            </a:r>
            <a:r>
              <a:rPr sz="2400" b="1" spc="-15" dirty="0">
                <a:latin typeface="Arial"/>
                <a:cs typeface="Arial"/>
              </a:rPr>
              <a:t> </a:t>
            </a:r>
            <a:r>
              <a:rPr sz="2400" b="1" spc="-5" dirty="0">
                <a:latin typeface="Arial"/>
                <a:cs typeface="Arial"/>
              </a:rPr>
              <a:t>find</a:t>
            </a:r>
            <a:r>
              <a:rPr sz="2400" b="1" spc="-15" dirty="0">
                <a:latin typeface="Arial"/>
                <a:cs typeface="Arial"/>
              </a:rPr>
              <a:t> </a:t>
            </a:r>
            <a:r>
              <a:rPr sz="2400" b="1" spc="-5" dirty="0">
                <a:latin typeface="Arial"/>
                <a:cs typeface="Arial"/>
              </a:rPr>
              <a:t>optimal</a:t>
            </a:r>
            <a:r>
              <a:rPr sz="2400" b="1" spc="-20" dirty="0">
                <a:latin typeface="Arial"/>
                <a:cs typeface="Arial"/>
              </a:rPr>
              <a:t> </a:t>
            </a:r>
            <a:r>
              <a:rPr sz="2400" dirty="0">
                <a:latin typeface="Cambria Math"/>
                <a:cs typeface="Cambria Math"/>
              </a:rPr>
              <a:t>𝒙</a:t>
            </a:r>
            <a:r>
              <a:rPr sz="2400" spc="130" dirty="0">
                <a:latin typeface="Cambria Math"/>
                <a:cs typeface="Cambria Math"/>
              </a:rPr>
              <a:t> </a:t>
            </a:r>
            <a:r>
              <a:rPr sz="2400" b="1" spc="-5" dirty="0">
                <a:latin typeface="Arial"/>
                <a:cs typeface="Arial"/>
              </a:rPr>
              <a:t>in</a:t>
            </a:r>
            <a:r>
              <a:rPr sz="2400" b="1" spc="-10" dirty="0">
                <a:latin typeface="Arial"/>
                <a:cs typeface="Arial"/>
              </a:rPr>
              <a:t> </a:t>
            </a:r>
            <a:r>
              <a:rPr sz="2400" b="1" spc="-5" dirty="0">
                <a:latin typeface="Arial"/>
                <a:cs typeface="Arial"/>
              </a:rPr>
              <a:t>region</a:t>
            </a:r>
            <a:r>
              <a:rPr sz="2400" b="1" spc="-15" dirty="0">
                <a:latin typeface="Arial"/>
                <a:cs typeface="Arial"/>
              </a:rPr>
              <a:t> </a:t>
            </a:r>
            <a:r>
              <a:rPr sz="2400" dirty="0">
                <a:latin typeface="Cambria Math"/>
                <a:cs typeface="Cambria Math"/>
              </a:rPr>
              <a:t>𝕊</a:t>
            </a:r>
            <a:r>
              <a:rPr sz="2400" spc="125" dirty="0">
                <a:latin typeface="Cambria Math"/>
                <a:cs typeface="Cambria Math"/>
              </a:rPr>
              <a:t> </a:t>
            </a:r>
            <a:r>
              <a:rPr sz="2400" b="1" spc="-5" dirty="0">
                <a:latin typeface="Arial"/>
                <a:cs typeface="Arial"/>
              </a:rPr>
              <a:t>by solving:</a:t>
            </a:r>
            <a:endParaRPr sz="2400">
              <a:latin typeface="Arial"/>
              <a:cs typeface="Arial"/>
            </a:endParaRPr>
          </a:p>
        </p:txBody>
      </p:sp>
      <p:pic>
        <p:nvPicPr>
          <p:cNvPr id="13" name="object 13"/>
          <p:cNvPicPr/>
          <p:nvPr/>
        </p:nvPicPr>
        <p:blipFill>
          <a:blip r:embed="rId6" cstate="print"/>
          <a:stretch>
            <a:fillRect/>
          </a:stretch>
        </p:blipFill>
        <p:spPr>
          <a:xfrm>
            <a:off x="1979676" y="4955385"/>
            <a:ext cx="3543300" cy="508000"/>
          </a:xfrm>
          <a:prstGeom prst="rect">
            <a:avLst/>
          </a:prstGeom>
        </p:spPr>
      </p:pic>
      <p:sp>
        <p:nvSpPr>
          <p:cNvPr id="14" name="object 14"/>
          <p:cNvSpPr txBox="1">
            <a:spLocks noGrp="1"/>
          </p:cNvSpPr>
          <p:nvPr>
            <p:ph type="ftr" sz="quarter" idx="5"/>
          </p:nvPr>
        </p:nvSpPr>
        <p:spPr>
          <a:xfrm>
            <a:off x="6193600" y="6541868"/>
            <a:ext cx="870584" cy="256540"/>
          </a:xfrm>
          <a:prstGeom prst="rect">
            <a:avLst/>
          </a:prstGeom>
        </p:spPr>
        <p:txBody>
          <a:bodyPr vert="horz" wrap="square" lIns="0" tIns="0" rIns="0" bIns="0" rtlCol="0">
            <a:spAutoFit/>
          </a:bodyPr>
          <a:lstStyle>
            <a:defPPr>
              <a:defRPr lang="en-US"/>
            </a:defPPr>
            <a:lvl1pPr marL="0" algn="l" defTabSz="914400" rtl="0" eaLnBrk="1" latinLnBrk="0" hangingPunct="1">
              <a:defRPr sz="1600" b="1" i="1" kern="1200">
                <a:solidFill>
                  <a:schemeClr val="bg1"/>
                </a:solidFill>
                <a:latin typeface="Georgia"/>
                <a:ea typeface="+mn-ea"/>
                <a:cs typeface="Georgi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885"/>
              </a:lnSpc>
            </a:pPr>
            <a:r>
              <a:rPr lang="en-IN" spc="-5"/>
              <a:t>InfoLab</a:t>
            </a:r>
            <a:endParaRPr spc="-5" dirty="0"/>
          </a:p>
        </p:txBody>
      </p:sp>
      <p:sp>
        <p:nvSpPr>
          <p:cNvPr id="15" name="object 15"/>
          <p:cNvSpPr txBox="1">
            <a:spLocks noGrp="1"/>
          </p:cNvSpPr>
          <p:nvPr>
            <p:ph type="sldNum" sz="quarter" idx="7"/>
          </p:nvPr>
        </p:nvSpPr>
        <p:spPr>
          <a:xfrm>
            <a:off x="4278138" y="6587087"/>
            <a:ext cx="273685" cy="203200"/>
          </a:xfrm>
          <a:prstGeom prst="rect">
            <a:avLst/>
          </a:prstGeom>
        </p:spPr>
        <p:txBody>
          <a:bodyPr vert="horz" wrap="square" lIns="0" tIns="0" rIns="0" bIns="0" rtlCol="0">
            <a:spAutoFit/>
          </a:bodyPr>
          <a:lstStyle>
            <a:defPPr>
              <a:defRPr lang="en-US"/>
            </a:defPPr>
            <a:lvl1pPr marL="0" algn="l" defTabSz="914400" rtl="0" eaLnBrk="1" latinLnBrk="0" hangingPunct="1">
              <a:defRPr sz="1400" b="1"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460"/>
              </a:lnSpc>
            </a:pPr>
            <a:fld id="{81D60167-4931-47E6-BA6A-407CBD079E47}" type="slidenum">
              <a:rPr lang="en-IN" smtClean="0"/>
              <a:pPr marL="38100">
                <a:lnSpc>
                  <a:spcPts val="1460"/>
                </a:lnSpc>
              </a:pPr>
              <a:t>79</a:t>
            </a:fld>
            <a:endParaRPr dirty="0"/>
          </a:p>
        </p:txBody>
      </p:sp>
    </p:spTree>
    <p:extLst>
      <p:ext uri="{BB962C8B-B14F-4D97-AF65-F5344CB8AC3E}">
        <p14:creationId xmlns:p14="http://schemas.microsoft.com/office/powerpoint/2010/main" val="3672043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91701" y="266256"/>
            <a:ext cx="3366770" cy="513080"/>
          </a:xfrm>
          <a:prstGeom prst="rect">
            <a:avLst/>
          </a:prstGeom>
        </p:spPr>
        <p:txBody>
          <a:bodyPr vert="horz" wrap="square" lIns="0" tIns="12700" rIns="0" bIns="0" rtlCol="0" anchor="ctr">
            <a:spAutoFit/>
          </a:bodyPr>
          <a:lstStyle/>
          <a:p>
            <a:pPr marL="12700">
              <a:lnSpc>
                <a:spcPct val="100000"/>
              </a:lnSpc>
              <a:spcBef>
                <a:spcPts val="100"/>
              </a:spcBef>
            </a:pPr>
            <a:r>
              <a:rPr sz="3200" spc="-5" dirty="0">
                <a:solidFill>
                  <a:srgbClr val="004990"/>
                </a:solidFill>
              </a:rPr>
              <a:t>Norms</a:t>
            </a:r>
            <a:r>
              <a:rPr sz="3200" spc="-70" dirty="0">
                <a:solidFill>
                  <a:srgbClr val="004990"/>
                </a:solidFill>
              </a:rPr>
              <a:t> </a:t>
            </a:r>
            <a:r>
              <a:rPr sz="3200" spc="-5" dirty="0">
                <a:solidFill>
                  <a:srgbClr val="004990"/>
                </a:solidFill>
              </a:rPr>
              <a:t>(Example)</a:t>
            </a:r>
            <a:endParaRPr sz="3200" dirty="0"/>
          </a:p>
        </p:txBody>
      </p:sp>
      <p:grpSp>
        <p:nvGrpSpPr>
          <p:cNvPr id="15" name="object 15"/>
          <p:cNvGrpSpPr/>
          <p:nvPr/>
        </p:nvGrpSpPr>
        <p:grpSpPr>
          <a:xfrm>
            <a:off x="4450415" y="1572149"/>
            <a:ext cx="3204845" cy="2715260"/>
            <a:chOff x="2926414" y="1572149"/>
            <a:chExt cx="3204845" cy="2715260"/>
          </a:xfrm>
        </p:grpSpPr>
        <p:sp>
          <p:nvSpPr>
            <p:cNvPr id="16" name="object 16"/>
            <p:cNvSpPr/>
            <p:nvPr/>
          </p:nvSpPr>
          <p:spPr>
            <a:xfrm>
              <a:off x="2926410" y="1795322"/>
              <a:ext cx="3204845" cy="2491740"/>
            </a:xfrm>
            <a:custGeom>
              <a:avLst/>
              <a:gdLst/>
              <a:ahLst/>
              <a:cxnLst/>
              <a:rect l="l" t="t" r="r" b="b"/>
              <a:pathLst>
                <a:path w="3204845" h="2491740">
                  <a:moveTo>
                    <a:pt x="3204756" y="2434399"/>
                  </a:moveTo>
                  <a:lnTo>
                    <a:pt x="3090380" y="2377402"/>
                  </a:lnTo>
                  <a:lnTo>
                    <a:pt x="3090430" y="2415502"/>
                  </a:lnTo>
                  <a:lnTo>
                    <a:pt x="119316" y="2419337"/>
                  </a:lnTo>
                  <a:lnTo>
                    <a:pt x="76187" y="113931"/>
                  </a:lnTo>
                  <a:lnTo>
                    <a:pt x="114274" y="113220"/>
                  </a:lnTo>
                  <a:lnTo>
                    <a:pt x="55003" y="0"/>
                  </a:lnTo>
                  <a:lnTo>
                    <a:pt x="0" y="115354"/>
                  </a:lnTo>
                  <a:lnTo>
                    <a:pt x="38087" y="114642"/>
                  </a:lnTo>
                  <a:lnTo>
                    <a:pt x="81584" y="2438768"/>
                  </a:lnTo>
                  <a:lnTo>
                    <a:pt x="108038" y="2438273"/>
                  </a:lnTo>
                  <a:lnTo>
                    <a:pt x="108077" y="2457450"/>
                  </a:lnTo>
                  <a:lnTo>
                    <a:pt x="3090481" y="2453602"/>
                  </a:lnTo>
                  <a:lnTo>
                    <a:pt x="3090532" y="2491702"/>
                  </a:lnTo>
                  <a:lnTo>
                    <a:pt x="3204756" y="2434399"/>
                  </a:lnTo>
                  <a:close/>
                </a:path>
              </a:pathLst>
            </a:custGeom>
            <a:solidFill>
              <a:srgbClr val="000000"/>
            </a:solidFill>
          </p:spPr>
          <p:txBody>
            <a:bodyPr wrap="square" lIns="0" tIns="0" rIns="0" bIns="0" rtlCol="0"/>
            <a:lstStyle/>
            <a:p>
              <a:endParaRPr/>
            </a:p>
          </p:txBody>
        </p:sp>
        <p:sp>
          <p:nvSpPr>
            <p:cNvPr id="17" name="object 17"/>
            <p:cNvSpPr/>
            <p:nvPr/>
          </p:nvSpPr>
          <p:spPr>
            <a:xfrm>
              <a:off x="3009646" y="2043600"/>
              <a:ext cx="2207260" cy="2212975"/>
            </a:xfrm>
            <a:custGeom>
              <a:avLst/>
              <a:gdLst/>
              <a:ahLst/>
              <a:cxnLst/>
              <a:rect l="l" t="t" r="r" b="b"/>
              <a:pathLst>
                <a:path w="2207260" h="2212975">
                  <a:moveTo>
                    <a:pt x="2207093" y="0"/>
                  </a:moveTo>
                  <a:lnTo>
                    <a:pt x="2025322" y="60852"/>
                  </a:lnTo>
                  <a:lnTo>
                    <a:pt x="2065785" y="101211"/>
                  </a:lnTo>
                  <a:lnTo>
                    <a:pt x="0" y="2172351"/>
                  </a:lnTo>
                  <a:lnTo>
                    <a:pt x="40462" y="2212710"/>
                  </a:lnTo>
                  <a:lnTo>
                    <a:pt x="2106249" y="141569"/>
                  </a:lnTo>
                  <a:lnTo>
                    <a:pt x="2146712" y="181928"/>
                  </a:lnTo>
                  <a:lnTo>
                    <a:pt x="2207093" y="0"/>
                  </a:lnTo>
                  <a:close/>
                </a:path>
              </a:pathLst>
            </a:custGeom>
            <a:solidFill>
              <a:srgbClr val="FF0000"/>
            </a:solidFill>
          </p:spPr>
          <p:txBody>
            <a:bodyPr wrap="square" lIns="0" tIns="0" rIns="0" bIns="0" rtlCol="0"/>
            <a:lstStyle/>
            <a:p>
              <a:endParaRPr/>
            </a:p>
          </p:txBody>
        </p:sp>
        <p:sp>
          <p:nvSpPr>
            <p:cNvPr id="18" name="object 18"/>
            <p:cNvSpPr/>
            <p:nvPr/>
          </p:nvSpPr>
          <p:spPr>
            <a:xfrm>
              <a:off x="3034470" y="4229714"/>
              <a:ext cx="2185670" cy="6985"/>
            </a:xfrm>
            <a:custGeom>
              <a:avLst/>
              <a:gdLst/>
              <a:ahLst/>
              <a:cxnLst/>
              <a:rect l="l" t="t" r="r" b="b"/>
              <a:pathLst>
                <a:path w="2185670" h="6985">
                  <a:moveTo>
                    <a:pt x="0" y="0"/>
                  </a:moveTo>
                  <a:lnTo>
                    <a:pt x="2185103" y="6416"/>
                  </a:lnTo>
                </a:path>
              </a:pathLst>
            </a:custGeom>
            <a:ln w="57150">
              <a:solidFill>
                <a:srgbClr val="00B050"/>
              </a:solidFill>
            </a:ln>
          </p:spPr>
          <p:txBody>
            <a:bodyPr wrap="square" lIns="0" tIns="0" rIns="0" bIns="0" rtlCol="0"/>
            <a:lstStyle/>
            <a:p>
              <a:endParaRPr/>
            </a:p>
          </p:txBody>
        </p:sp>
        <p:sp>
          <p:nvSpPr>
            <p:cNvPr id="19" name="object 19"/>
            <p:cNvSpPr/>
            <p:nvPr/>
          </p:nvSpPr>
          <p:spPr>
            <a:xfrm>
              <a:off x="5219574" y="2049304"/>
              <a:ext cx="0" cy="2178050"/>
            </a:xfrm>
            <a:custGeom>
              <a:avLst/>
              <a:gdLst/>
              <a:ahLst/>
              <a:cxnLst/>
              <a:rect l="l" t="t" r="r" b="b"/>
              <a:pathLst>
                <a:path h="2178050">
                  <a:moveTo>
                    <a:pt x="0" y="2178001"/>
                  </a:moveTo>
                  <a:lnTo>
                    <a:pt x="1" y="0"/>
                  </a:lnTo>
                </a:path>
              </a:pathLst>
            </a:custGeom>
            <a:ln w="57150">
              <a:solidFill>
                <a:srgbClr val="00B050"/>
              </a:solidFill>
            </a:ln>
          </p:spPr>
          <p:txBody>
            <a:bodyPr wrap="square" lIns="0" tIns="0" rIns="0" bIns="0" rtlCol="0"/>
            <a:lstStyle/>
            <a:p>
              <a:endParaRPr/>
            </a:p>
          </p:txBody>
        </p:sp>
        <p:sp>
          <p:nvSpPr>
            <p:cNvPr id="20" name="object 20"/>
            <p:cNvSpPr/>
            <p:nvPr/>
          </p:nvSpPr>
          <p:spPr>
            <a:xfrm>
              <a:off x="4182714" y="1572149"/>
              <a:ext cx="822960" cy="453390"/>
            </a:xfrm>
            <a:custGeom>
              <a:avLst/>
              <a:gdLst/>
              <a:ahLst/>
              <a:cxnLst/>
              <a:rect l="l" t="t" r="r" b="b"/>
              <a:pathLst>
                <a:path w="822960" h="453389">
                  <a:moveTo>
                    <a:pt x="156467" y="0"/>
                  </a:moveTo>
                  <a:lnTo>
                    <a:pt x="125511" y="0"/>
                  </a:lnTo>
                  <a:lnTo>
                    <a:pt x="84236" y="417214"/>
                  </a:lnTo>
                  <a:lnTo>
                    <a:pt x="34428" y="325039"/>
                  </a:lnTo>
                  <a:lnTo>
                    <a:pt x="0" y="343197"/>
                  </a:lnTo>
                  <a:lnTo>
                    <a:pt x="3869" y="350241"/>
                  </a:lnTo>
                  <a:lnTo>
                    <a:pt x="22025" y="340716"/>
                  </a:lnTo>
                  <a:lnTo>
                    <a:pt x="83244" y="453231"/>
                  </a:lnTo>
                  <a:lnTo>
                    <a:pt x="92471" y="453231"/>
                  </a:lnTo>
                  <a:lnTo>
                    <a:pt x="136624" y="13195"/>
                  </a:lnTo>
                  <a:lnTo>
                    <a:pt x="149456" y="13195"/>
                  </a:lnTo>
                  <a:lnTo>
                    <a:pt x="149456" y="14465"/>
                  </a:lnTo>
                  <a:lnTo>
                    <a:pt x="822556" y="14465"/>
                  </a:lnTo>
                  <a:lnTo>
                    <a:pt x="822556" y="1765"/>
                  </a:lnTo>
                  <a:lnTo>
                    <a:pt x="156467" y="1765"/>
                  </a:lnTo>
                  <a:lnTo>
                    <a:pt x="156467" y="0"/>
                  </a:lnTo>
                  <a:close/>
                </a:path>
              </a:pathLst>
            </a:custGeom>
            <a:solidFill>
              <a:srgbClr val="000000"/>
            </a:solidFill>
          </p:spPr>
          <p:txBody>
            <a:bodyPr wrap="square" lIns="0" tIns="0" rIns="0" bIns="0" rtlCol="0"/>
            <a:lstStyle/>
            <a:p>
              <a:endParaRPr/>
            </a:p>
          </p:txBody>
        </p:sp>
      </p:grpSp>
      <p:sp>
        <p:nvSpPr>
          <p:cNvPr id="21" name="object 21"/>
          <p:cNvSpPr txBox="1"/>
          <p:nvPr/>
        </p:nvSpPr>
        <p:spPr>
          <a:xfrm>
            <a:off x="4095394" y="1819897"/>
            <a:ext cx="172085" cy="330200"/>
          </a:xfrm>
          <a:prstGeom prst="rect">
            <a:avLst/>
          </a:prstGeom>
        </p:spPr>
        <p:txBody>
          <a:bodyPr vert="horz" wrap="square" lIns="0" tIns="12700" rIns="0" bIns="0" rtlCol="0">
            <a:spAutoFit/>
          </a:bodyPr>
          <a:lstStyle/>
          <a:p>
            <a:pPr marL="12700">
              <a:spcBef>
                <a:spcPts val="100"/>
              </a:spcBef>
            </a:pPr>
            <a:r>
              <a:rPr sz="2000" dirty="0">
                <a:latin typeface="Cambria Math"/>
                <a:cs typeface="Cambria Math"/>
              </a:rPr>
              <a:t>𝒙</a:t>
            </a:r>
            <a:endParaRPr sz="2000">
              <a:latin typeface="Cambria Math"/>
              <a:cs typeface="Cambria Math"/>
            </a:endParaRPr>
          </a:p>
        </p:txBody>
      </p:sp>
      <p:sp>
        <p:nvSpPr>
          <p:cNvPr id="22" name="object 22"/>
          <p:cNvSpPr txBox="1"/>
          <p:nvPr/>
        </p:nvSpPr>
        <p:spPr>
          <a:xfrm>
            <a:off x="4241443" y="1877306"/>
            <a:ext cx="137160" cy="544830"/>
          </a:xfrm>
          <a:prstGeom prst="rect">
            <a:avLst/>
          </a:prstGeom>
        </p:spPr>
        <p:txBody>
          <a:bodyPr vert="horz" wrap="square" lIns="0" tIns="76835" rIns="0" bIns="0" rtlCol="0">
            <a:spAutoFit/>
          </a:bodyPr>
          <a:lstStyle/>
          <a:p>
            <a:pPr marL="12700">
              <a:spcBef>
                <a:spcPts val="605"/>
              </a:spcBef>
            </a:pPr>
            <a:r>
              <a:rPr sz="1450" spc="15" dirty="0">
                <a:latin typeface="Cambria Math"/>
                <a:cs typeface="Cambria Math"/>
              </a:rPr>
              <a:t>𝟐</a:t>
            </a:r>
            <a:endParaRPr sz="1450">
              <a:latin typeface="Cambria Math"/>
              <a:cs typeface="Cambria Math"/>
            </a:endParaRPr>
          </a:p>
          <a:p>
            <a:pPr marL="16510">
              <a:spcBef>
                <a:spcPts val="405"/>
              </a:spcBef>
            </a:pPr>
            <a:r>
              <a:rPr sz="1200" b="1" dirty="0">
                <a:latin typeface="Arial"/>
                <a:cs typeface="Arial"/>
              </a:rPr>
              <a:t>1</a:t>
            </a:r>
            <a:endParaRPr sz="1200">
              <a:latin typeface="Arial"/>
              <a:cs typeface="Arial"/>
            </a:endParaRPr>
          </a:p>
        </p:txBody>
      </p:sp>
      <p:sp>
        <p:nvSpPr>
          <p:cNvPr id="23" name="object 23"/>
          <p:cNvSpPr txBox="1"/>
          <p:nvPr/>
        </p:nvSpPr>
        <p:spPr>
          <a:xfrm>
            <a:off x="4793603" y="1656464"/>
            <a:ext cx="1776730" cy="313690"/>
          </a:xfrm>
          <a:prstGeom prst="rect">
            <a:avLst/>
          </a:prstGeom>
        </p:spPr>
        <p:txBody>
          <a:bodyPr vert="horz" wrap="square" lIns="0" tIns="12700" rIns="0" bIns="0" rtlCol="0">
            <a:spAutoFit/>
          </a:bodyPr>
          <a:lstStyle/>
          <a:p>
            <a:pPr marL="50800">
              <a:lnSpc>
                <a:spcPts val="1400"/>
              </a:lnSpc>
              <a:spcBef>
                <a:spcPts val="100"/>
              </a:spcBef>
              <a:tabLst>
                <a:tab pos="1061720" algn="l"/>
              </a:tabLst>
            </a:pPr>
            <a:r>
              <a:rPr sz="1600" b="1" spc="-5" dirty="0">
                <a:latin typeface="Arial"/>
                <a:cs typeface="Arial"/>
              </a:rPr>
              <a:t>L2</a:t>
            </a:r>
            <a:r>
              <a:rPr sz="1600" b="1" dirty="0">
                <a:latin typeface="Arial"/>
                <a:cs typeface="Arial"/>
              </a:rPr>
              <a:t> </a:t>
            </a:r>
            <a:r>
              <a:rPr sz="1600" b="1" spc="-5" dirty="0">
                <a:latin typeface="Arial"/>
                <a:cs typeface="Arial"/>
              </a:rPr>
              <a:t>norm	</a:t>
            </a:r>
            <a:r>
              <a:rPr sz="1600" spc="5" dirty="0">
                <a:latin typeface="Cambria Math"/>
                <a:cs typeface="Cambria Math"/>
              </a:rPr>
              <a:t>𝒙</a:t>
            </a:r>
            <a:r>
              <a:rPr sz="1725" spc="7" baseline="28985" dirty="0">
                <a:latin typeface="Cambria Math"/>
                <a:cs typeface="Cambria Math"/>
              </a:rPr>
              <a:t>𝟐</a:t>
            </a:r>
            <a:r>
              <a:rPr sz="1725" spc="172" baseline="28985" dirty="0">
                <a:latin typeface="Cambria Math"/>
                <a:cs typeface="Cambria Math"/>
              </a:rPr>
              <a:t> </a:t>
            </a:r>
            <a:r>
              <a:rPr sz="1600" dirty="0">
                <a:latin typeface="Cambria Math"/>
                <a:cs typeface="Cambria Math"/>
              </a:rPr>
              <a:t>+</a:t>
            </a:r>
            <a:r>
              <a:rPr sz="1600" spc="-40" dirty="0">
                <a:latin typeface="Cambria Math"/>
                <a:cs typeface="Cambria Math"/>
              </a:rPr>
              <a:t> </a:t>
            </a:r>
            <a:r>
              <a:rPr sz="1600" spc="5" dirty="0">
                <a:latin typeface="Cambria Math"/>
                <a:cs typeface="Cambria Math"/>
              </a:rPr>
              <a:t>𝒙</a:t>
            </a:r>
            <a:r>
              <a:rPr sz="1725" spc="7" baseline="28985" dirty="0">
                <a:latin typeface="Cambria Math"/>
                <a:cs typeface="Cambria Math"/>
              </a:rPr>
              <a:t>𝟐</a:t>
            </a:r>
            <a:endParaRPr sz="1725" baseline="28985">
              <a:latin typeface="Cambria Math"/>
              <a:cs typeface="Cambria Math"/>
            </a:endParaRPr>
          </a:p>
          <a:p>
            <a:pPr marL="1179195">
              <a:lnSpc>
                <a:spcPts val="860"/>
              </a:lnSpc>
              <a:tabLst>
                <a:tab pos="1637030" algn="l"/>
              </a:tabLst>
            </a:pPr>
            <a:r>
              <a:rPr sz="1150" spc="10" dirty="0">
                <a:latin typeface="Cambria Math"/>
                <a:cs typeface="Cambria Math"/>
              </a:rPr>
              <a:t>𝟏	𝟐</a:t>
            </a:r>
            <a:endParaRPr sz="1150">
              <a:latin typeface="Cambria Math"/>
              <a:cs typeface="Cambria Math"/>
            </a:endParaRPr>
          </a:p>
        </p:txBody>
      </p:sp>
      <p:sp>
        <p:nvSpPr>
          <p:cNvPr id="24" name="object 24"/>
          <p:cNvSpPr/>
          <p:nvPr/>
        </p:nvSpPr>
        <p:spPr>
          <a:xfrm>
            <a:off x="5691111" y="2077186"/>
            <a:ext cx="2148840" cy="2075814"/>
          </a:xfrm>
          <a:custGeom>
            <a:avLst/>
            <a:gdLst/>
            <a:ahLst/>
            <a:cxnLst/>
            <a:rect l="l" t="t" r="r" b="b"/>
            <a:pathLst>
              <a:path w="2148840" h="2075814">
                <a:moveTo>
                  <a:pt x="76200" y="266700"/>
                </a:moveTo>
                <a:lnTo>
                  <a:pt x="38100" y="266700"/>
                </a:lnTo>
                <a:lnTo>
                  <a:pt x="38100" y="419100"/>
                </a:lnTo>
                <a:lnTo>
                  <a:pt x="76200" y="419100"/>
                </a:lnTo>
                <a:lnTo>
                  <a:pt x="76200" y="266700"/>
                </a:lnTo>
                <a:close/>
              </a:path>
              <a:path w="2148840" h="2075814">
                <a:moveTo>
                  <a:pt x="76200" y="0"/>
                </a:moveTo>
                <a:lnTo>
                  <a:pt x="38100" y="0"/>
                </a:lnTo>
                <a:lnTo>
                  <a:pt x="38100" y="152400"/>
                </a:lnTo>
                <a:lnTo>
                  <a:pt x="76200" y="152400"/>
                </a:lnTo>
                <a:lnTo>
                  <a:pt x="76200" y="0"/>
                </a:lnTo>
                <a:close/>
              </a:path>
              <a:path w="2148840" h="2075814">
                <a:moveTo>
                  <a:pt x="114300" y="668947"/>
                </a:moveTo>
                <a:lnTo>
                  <a:pt x="76200" y="668947"/>
                </a:lnTo>
                <a:lnTo>
                  <a:pt x="76200" y="533400"/>
                </a:lnTo>
                <a:lnTo>
                  <a:pt x="38100" y="533400"/>
                </a:lnTo>
                <a:lnTo>
                  <a:pt x="38100" y="668947"/>
                </a:lnTo>
                <a:lnTo>
                  <a:pt x="0" y="668947"/>
                </a:lnTo>
                <a:lnTo>
                  <a:pt x="57150" y="783247"/>
                </a:lnTo>
                <a:lnTo>
                  <a:pt x="114300" y="668947"/>
                </a:lnTo>
                <a:close/>
              </a:path>
              <a:path w="2148840" h="2075814">
                <a:moveTo>
                  <a:pt x="818934" y="2036699"/>
                </a:moveTo>
                <a:lnTo>
                  <a:pt x="815835" y="1999767"/>
                </a:lnTo>
                <a:lnTo>
                  <a:pt x="815759" y="1998726"/>
                </a:lnTo>
                <a:lnTo>
                  <a:pt x="803300" y="1999767"/>
                </a:lnTo>
                <a:lnTo>
                  <a:pt x="800125" y="1961794"/>
                </a:lnTo>
                <a:lnTo>
                  <a:pt x="690981" y="2028266"/>
                </a:lnTo>
                <a:lnTo>
                  <a:pt x="809650" y="2075700"/>
                </a:lnTo>
                <a:lnTo>
                  <a:pt x="806475" y="2037740"/>
                </a:lnTo>
                <a:lnTo>
                  <a:pt x="818934" y="2036699"/>
                </a:lnTo>
                <a:close/>
              </a:path>
              <a:path w="2148840" h="2075814">
                <a:moveTo>
                  <a:pt x="1084707" y="2014474"/>
                </a:moveTo>
                <a:lnTo>
                  <a:pt x="1081532" y="1976513"/>
                </a:lnTo>
                <a:lnTo>
                  <a:pt x="929652" y="1989201"/>
                </a:lnTo>
                <a:lnTo>
                  <a:pt x="932827" y="2027174"/>
                </a:lnTo>
                <a:lnTo>
                  <a:pt x="1084707" y="2014474"/>
                </a:lnTo>
                <a:close/>
              </a:path>
              <a:path w="2148840" h="2075814">
                <a:moveTo>
                  <a:pt x="1350479" y="1992261"/>
                </a:moveTo>
                <a:lnTo>
                  <a:pt x="1347304" y="1954301"/>
                </a:lnTo>
                <a:lnTo>
                  <a:pt x="1195425" y="1966988"/>
                </a:lnTo>
                <a:lnTo>
                  <a:pt x="1198600" y="2004961"/>
                </a:lnTo>
                <a:lnTo>
                  <a:pt x="1350479" y="1992261"/>
                </a:lnTo>
                <a:close/>
              </a:path>
              <a:path w="2148840" h="2075814">
                <a:moveTo>
                  <a:pt x="1616252" y="1970049"/>
                </a:moveTo>
                <a:lnTo>
                  <a:pt x="1613077" y="1932089"/>
                </a:lnTo>
                <a:lnTo>
                  <a:pt x="1461198" y="1944776"/>
                </a:lnTo>
                <a:lnTo>
                  <a:pt x="1464373" y="1982749"/>
                </a:lnTo>
                <a:lnTo>
                  <a:pt x="1616252" y="1970049"/>
                </a:lnTo>
                <a:close/>
              </a:path>
              <a:path w="2148840" h="2075814">
                <a:moveTo>
                  <a:pt x="1617903" y="1714258"/>
                </a:moveTo>
                <a:lnTo>
                  <a:pt x="1506689" y="1702295"/>
                </a:lnTo>
                <a:lnTo>
                  <a:pt x="1510766" y="1664423"/>
                </a:lnTo>
                <a:lnTo>
                  <a:pt x="1391018" y="1709026"/>
                </a:lnTo>
                <a:lnTo>
                  <a:pt x="1498549" y="1778063"/>
                </a:lnTo>
                <a:lnTo>
                  <a:pt x="1502625" y="1740179"/>
                </a:lnTo>
                <a:lnTo>
                  <a:pt x="1613827" y="1752142"/>
                </a:lnTo>
                <a:lnTo>
                  <a:pt x="1615109" y="1740179"/>
                </a:lnTo>
                <a:lnTo>
                  <a:pt x="1617903" y="1714258"/>
                </a:lnTo>
                <a:close/>
              </a:path>
              <a:path w="2148840" h="2075814">
                <a:moveTo>
                  <a:pt x="1882025" y="1947837"/>
                </a:moveTo>
                <a:lnTo>
                  <a:pt x="1878850" y="1909864"/>
                </a:lnTo>
                <a:lnTo>
                  <a:pt x="1726984" y="1922564"/>
                </a:lnTo>
                <a:lnTo>
                  <a:pt x="1730146" y="1960524"/>
                </a:lnTo>
                <a:lnTo>
                  <a:pt x="1882025" y="1947837"/>
                </a:lnTo>
                <a:close/>
              </a:path>
              <a:path w="2148840" h="2075814">
                <a:moveTo>
                  <a:pt x="1883067" y="1742757"/>
                </a:moveTo>
                <a:lnTo>
                  <a:pt x="1731543" y="1726476"/>
                </a:lnTo>
                <a:lnTo>
                  <a:pt x="1727479" y="1764360"/>
                </a:lnTo>
                <a:lnTo>
                  <a:pt x="1879003" y="1780641"/>
                </a:lnTo>
                <a:lnTo>
                  <a:pt x="1883067" y="1742757"/>
                </a:lnTo>
                <a:close/>
              </a:path>
              <a:path w="2148840" h="2075814">
                <a:moveTo>
                  <a:pt x="2147798" y="1925624"/>
                </a:moveTo>
                <a:lnTo>
                  <a:pt x="2144623" y="1887651"/>
                </a:lnTo>
                <a:lnTo>
                  <a:pt x="1992757" y="1900351"/>
                </a:lnTo>
                <a:lnTo>
                  <a:pt x="1995919" y="1938312"/>
                </a:lnTo>
                <a:lnTo>
                  <a:pt x="2147798" y="1925624"/>
                </a:lnTo>
                <a:close/>
              </a:path>
              <a:path w="2148840" h="2075814">
                <a:moveTo>
                  <a:pt x="2148243" y="1771269"/>
                </a:moveTo>
                <a:lnTo>
                  <a:pt x="1996719" y="1754974"/>
                </a:lnTo>
                <a:lnTo>
                  <a:pt x="1992642" y="1792859"/>
                </a:lnTo>
                <a:lnTo>
                  <a:pt x="2144166" y="1809153"/>
                </a:lnTo>
                <a:lnTo>
                  <a:pt x="2148243" y="1771269"/>
                </a:lnTo>
                <a:close/>
              </a:path>
            </a:pathLst>
          </a:custGeom>
          <a:solidFill>
            <a:srgbClr val="000000"/>
          </a:solidFill>
        </p:spPr>
        <p:txBody>
          <a:bodyPr wrap="square" lIns="0" tIns="0" rIns="0" bIns="0" rtlCol="0"/>
          <a:lstStyle/>
          <a:p>
            <a:endParaRPr/>
          </a:p>
        </p:txBody>
      </p:sp>
      <p:sp>
        <p:nvSpPr>
          <p:cNvPr id="25" name="object 25"/>
          <p:cNvSpPr txBox="1"/>
          <p:nvPr/>
        </p:nvSpPr>
        <p:spPr>
          <a:xfrm>
            <a:off x="5621467" y="3874127"/>
            <a:ext cx="282575" cy="269240"/>
          </a:xfrm>
          <a:prstGeom prst="rect">
            <a:avLst/>
          </a:prstGeom>
        </p:spPr>
        <p:txBody>
          <a:bodyPr vert="horz" wrap="square" lIns="0" tIns="12700" rIns="0" bIns="0" rtlCol="0">
            <a:spAutoFit/>
          </a:bodyPr>
          <a:lstStyle/>
          <a:p>
            <a:pPr marL="38100">
              <a:spcBef>
                <a:spcPts val="100"/>
              </a:spcBef>
            </a:pPr>
            <a:r>
              <a:rPr sz="1600" spc="5" dirty="0">
                <a:latin typeface="Cambria Math"/>
                <a:cs typeface="Cambria Math"/>
              </a:rPr>
              <a:t>𝒙</a:t>
            </a:r>
            <a:r>
              <a:rPr sz="1725" spc="7" baseline="-16908" dirty="0">
                <a:latin typeface="Cambria Math"/>
                <a:cs typeface="Cambria Math"/>
              </a:rPr>
              <a:t>𝟏</a:t>
            </a:r>
            <a:endParaRPr sz="1725" baseline="-16908">
              <a:latin typeface="Cambria Math"/>
              <a:cs typeface="Cambria Math"/>
            </a:endParaRPr>
          </a:p>
        </p:txBody>
      </p:sp>
      <p:sp>
        <p:nvSpPr>
          <p:cNvPr id="26" name="object 26"/>
          <p:cNvSpPr txBox="1"/>
          <p:nvPr/>
        </p:nvSpPr>
        <p:spPr>
          <a:xfrm>
            <a:off x="6829158" y="3043288"/>
            <a:ext cx="282575" cy="269240"/>
          </a:xfrm>
          <a:prstGeom prst="rect">
            <a:avLst/>
          </a:prstGeom>
        </p:spPr>
        <p:txBody>
          <a:bodyPr vert="horz" wrap="square" lIns="0" tIns="12700" rIns="0" bIns="0" rtlCol="0">
            <a:spAutoFit/>
          </a:bodyPr>
          <a:lstStyle/>
          <a:p>
            <a:pPr marL="38100">
              <a:spcBef>
                <a:spcPts val="100"/>
              </a:spcBef>
            </a:pPr>
            <a:r>
              <a:rPr sz="1600" spc="5" dirty="0">
                <a:latin typeface="Cambria Math"/>
                <a:cs typeface="Cambria Math"/>
              </a:rPr>
              <a:t>𝒙</a:t>
            </a:r>
            <a:r>
              <a:rPr sz="1725" spc="7" baseline="-16908" dirty="0">
                <a:latin typeface="Cambria Math"/>
                <a:cs typeface="Cambria Math"/>
              </a:rPr>
              <a:t>𝟐</a:t>
            </a:r>
            <a:endParaRPr sz="1725" baseline="-16908">
              <a:latin typeface="Cambria Math"/>
              <a:cs typeface="Cambria Math"/>
            </a:endParaRPr>
          </a:p>
        </p:txBody>
      </p:sp>
      <p:sp>
        <p:nvSpPr>
          <p:cNvPr id="27" name="object 27"/>
          <p:cNvSpPr txBox="1"/>
          <p:nvPr/>
        </p:nvSpPr>
        <p:spPr>
          <a:xfrm>
            <a:off x="6827201" y="4227382"/>
            <a:ext cx="746760" cy="556260"/>
          </a:xfrm>
          <a:prstGeom prst="rect">
            <a:avLst/>
          </a:prstGeom>
        </p:spPr>
        <p:txBody>
          <a:bodyPr vert="horz" wrap="square" lIns="0" tIns="39370" rIns="0" bIns="0" rtlCol="0">
            <a:spAutoFit/>
          </a:bodyPr>
          <a:lstStyle/>
          <a:p>
            <a:pPr marL="437515">
              <a:spcBef>
                <a:spcPts val="310"/>
              </a:spcBef>
            </a:pPr>
            <a:r>
              <a:rPr sz="2000" dirty="0">
                <a:latin typeface="Cambria Math"/>
                <a:cs typeface="Cambria Math"/>
              </a:rPr>
              <a:t>𝒙</a:t>
            </a:r>
            <a:r>
              <a:rPr sz="2175" baseline="-15325" dirty="0">
                <a:latin typeface="Cambria Math"/>
                <a:cs typeface="Cambria Math"/>
              </a:rPr>
              <a:t>𝟏</a:t>
            </a:r>
            <a:endParaRPr sz="2175" baseline="-15325">
              <a:latin typeface="Cambria Math"/>
              <a:cs typeface="Cambria Math"/>
            </a:endParaRPr>
          </a:p>
          <a:p>
            <a:pPr marL="25400">
              <a:spcBef>
                <a:spcPts val="125"/>
              </a:spcBef>
            </a:pPr>
            <a:r>
              <a:rPr sz="1200" b="1" dirty="0">
                <a:latin typeface="Arial"/>
                <a:cs typeface="Arial"/>
              </a:rPr>
              <a:t>1</a:t>
            </a:r>
            <a:endParaRPr sz="1200">
              <a:latin typeface="Arial"/>
              <a:cs typeface="Arial"/>
            </a:endParaRPr>
          </a:p>
        </p:txBody>
      </p:sp>
      <p:sp>
        <p:nvSpPr>
          <p:cNvPr id="28" name="object 28"/>
          <p:cNvSpPr txBox="1"/>
          <p:nvPr/>
        </p:nvSpPr>
        <p:spPr>
          <a:xfrm>
            <a:off x="8011343" y="3795664"/>
            <a:ext cx="827405" cy="269240"/>
          </a:xfrm>
          <a:prstGeom prst="rect">
            <a:avLst/>
          </a:prstGeom>
        </p:spPr>
        <p:txBody>
          <a:bodyPr vert="horz" wrap="square" lIns="0" tIns="12700" rIns="0" bIns="0" rtlCol="0">
            <a:spAutoFit/>
          </a:bodyPr>
          <a:lstStyle/>
          <a:p>
            <a:pPr marL="12700">
              <a:spcBef>
                <a:spcPts val="100"/>
              </a:spcBef>
            </a:pPr>
            <a:r>
              <a:rPr sz="1600" b="1" spc="-5" dirty="0">
                <a:latin typeface="Arial"/>
                <a:cs typeface="Arial"/>
              </a:rPr>
              <a:t>L1</a:t>
            </a:r>
            <a:r>
              <a:rPr sz="1600" b="1" spc="-70" dirty="0">
                <a:latin typeface="Arial"/>
                <a:cs typeface="Arial"/>
              </a:rPr>
              <a:t> </a:t>
            </a:r>
            <a:r>
              <a:rPr sz="1600" b="1" spc="-5" dirty="0">
                <a:latin typeface="Arial"/>
                <a:cs typeface="Arial"/>
              </a:rPr>
              <a:t>norm</a:t>
            </a:r>
            <a:endParaRPr sz="1600">
              <a:latin typeface="Arial"/>
              <a:cs typeface="Arial"/>
            </a:endParaRPr>
          </a:p>
        </p:txBody>
      </p:sp>
      <p:sp>
        <p:nvSpPr>
          <p:cNvPr id="29" name="object 29"/>
          <p:cNvSpPr/>
          <p:nvPr/>
        </p:nvSpPr>
        <p:spPr>
          <a:xfrm>
            <a:off x="9186534" y="3861200"/>
            <a:ext cx="15875" cy="184785"/>
          </a:xfrm>
          <a:custGeom>
            <a:avLst/>
            <a:gdLst/>
            <a:ahLst/>
            <a:cxnLst/>
            <a:rect l="l" t="t" r="r" b="b"/>
            <a:pathLst>
              <a:path w="15875" h="184785">
                <a:moveTo>
                  <a:pt x="15279" y="0"/>
                </a:moveTo>
                <a:lnTo>
                  <a:pt x="0" y="0"/>
                </a:lnTo>
                <a:lnTo>
                  <a:pt x="0" y="184645"/>
                </a:lnTo>
                <a:lnTo>
                  <a:pt x="15279" y="184645"/>
                </a:lnTo>
                <a:lnTo>
                  <a:pt x="15279" y="0"/>
                </a:lnTo>
                <a:close/>
              </a:path>
            </a:pathLst>
          </a:custGeom>
          <a:solidFill>
            <a:srgbClr val="000000"/>
          </a:solidFill>
        </p:spPr>
        <p:txBody>
          <a:bodyPr wrap="square" lIns="0" tIns="0" rIns="0" bIns="0" rtlCol="0"/>
          <a:lstStyle/>
          <a:p>
            <a:endParaRPr/>
          </a:p>
        </p:txBody>
      </p:sp>
      <p:sp>
        <p:nvSpPr>
          <p:cNvPr id="30" name="object 30"/>
          <p:cNvSpPr/>
          <p:nvPr/>
        </p:nvSpPr>
        <p:spPr>
          <a:xfrm>
            <a:off x="8907388" y="3861200"/>
            <a:ext cx="15875" cy="184785"/>
          </a:xfrm>
          <a:custGeom>
            <a:avLst/>
            <a:gdLst/>
            <a:ahLst/>
            <a:cxnLst/>
            <a:rect l="l" t="t" r="r" b="b"/>
            <a:pathLst>
              <a:path w="15875" h="184785">
                <a:moveTo>
                  <a:pt x="15279" y="0"/>
                </a:moveTo>
                <a:lnTo>
                  <a:pt x="0" y="0"/>
                </a:lnTo>
                <a:lnTo>
                  <a:pt x="0" y="184645"/>
                </a:lnTo>
                <a:lnTo>
                  <a:pt x="15279" y="184645"/>
                </a:lnTo>
                <a:lnTo>
                  <a:pt x="15279" y="0"/>
                </a:lnTo>
                <a:close/>
              </a:path>
            </a:pathLst>
          </a:custGeom>
          <a:solidFill>
            <a:srgbClr val="000000"/>
          </a:solidFill>
        </p:spPr>
        <p:txBody>
          <a:bodyPr wrap="square" lIns="0" tIns="0" rIns="0" bIns="0" rtlCol="0"/>
          <a:lstStyle/>
          <a:p>
            <a:endParaRPr/>
          </a:p>
        </p:txBody>
      </p:sp>
      <p:sp>
        <p:nvSpPr>
          <p:cNvPr id="31" name="object 31"/>
          <p:cNvSpPr txBox="1"/>
          <p:nvPr/>
        </p:nvSpPr>
        <p:spPr>
          <a:xfrm>
            <a:off x="8909106" y="3795664"/>
            <a:ext cx="282575" cy="269240"/>
          </a:xfrm>
          <a:prstGeom prst="rect">
            <a:avLst/>
          </a:prstGeom>
        </p:spPr>
        <p:txBody>
          <a:bodyPr vert="horz" wrap="square" lIns="0" tIns="12700" rIns="0" bIns="0" rtlCol="0">
            <a:spAutoFit/>
          </a:bodyPr>
          <a:lstStyle/>
          <a:p>
            <a:pPr marL="38100">
              <a:spcBef>
                <a:spcPts val="100"/>
              </a:spcBef>
            </a:pPr>
            <a:r>
              <a:rPr sz="1600" spc="5" dirty="0">
                <a:latin typeface="Cambria Math"/>
                <a:cs typeface="Cambria Math"/>
              </a:rPr>
              <a:t>𝒙</a:t>
            </a:r>
            <a:r>
              <a:rPr sz="1725" spc="7" baseline="-16908" dirty="0">
                <a:latin typeface="Cambria Math"/>
                <a:cs typeface="Cambria Math"/>
              </a:rPr>
              <a:t>𝟏</a:t>
            </a:r>
            <a:endParaRPr sz="1725" baseline="-16908">
              <a:latin typeface="Cambria Math"/>
              <a:cs typeface="Cambria Math"/>
            </a:endParaRPr>
          </a:p>
        </p:txBody>
      </p:sp>
      <p:sp>
        <p:nvSpPr>
          <p:cNvPr id="32" name="object 32"/>
          <p:cNvSpPr txBox="1"/>
          <p:nvPr/>
        </p:nvSpPr>
        <p:spPr>
          <a:xfrm>
            <a:off x="9233400" y="3795664"/>
            <a:ext cx="618490" cy="269240"/>
          </a:xfrm>
          <a:prstGeom prst="rect">
            <a:avLst/>
          </a:prstGeom>
        </p:spPr>
        <p:txBody>
          <a:bodyPr vert="horz" wrap="square" lIns="0" tIns="12700" rIns="0" bIns="0" rtlCol="0">
            <a:spAutoFit/>
          </a:bodyPr>
          <a:lstStyle/>
          <a:p>
            <a:pPr marL="38100">
              <a:spcBef>
                <a:spcPts val="100"/>
              </a:spcBef>
            </a:pPr>
            <a:r>
              <a:rPr sz="1600" dirty="0">
                <a:latin typeface="Cambria Math"/>
                <a:cs typeface="Cambria Math"/>
              </a:rPr>
              <a:t>+</a:t>
            </a:r>
            <a:r>
              <a:rPr sz="1600" spc="-50" dirty="0">
                <a:latin typeface="Cambria Math"/>
                <a:cs typeface="Cambria Math"/>
              </a:rPr>
              <a:t> </a:t>
            </a:r>
            <a:r>
              <a:rPr sz="1600" spc="20" dirty="0">
                <a:latin typeface="Cambria Math"/>
                <a:cs typeface="Cambria Math"/>
              </a:rPr>
              <a:t>|𝒙</a:t>
            </a:r>
            <a:r>
              <a:rPr sz="1725" spc="30" baseline="-16908" dirty="0">
                <a:latin typeface="Cambria Math"/>
                <a:cs typeface="Cambria Math"/>
              </a:rPr>
              <a:t>𝟐</a:t>
            </a:r>
            <a:r>
              <a:rPr sz="1600" spc="20" dirty="0">
                <a:latin typeface="Cambria Math"/>
                <a:cs typeface="Cambria Math"/>
              </a:rPr>
              <a:t>|</a:t>
            </a:r>
            <a:endParaRPr sz="1600">
              <a:latin typeface="Cambria Math"/>
              <a:cs typeface="Cambria Math"/>
            </a:endParaRPr>
          </a:p>
        </p:txBody>
      </p:sp>
      <p:pic>
        <p:nvPicPr>
          <p:cNvPr id="33" name="object 33"/>
          <p:cNvPicPr/>
          <p:nvPr/>
        </p:nvPicPr>
        <p:blipFill>
          <a:blip r:embed="rId2" cstate="print"/>
          <a:stretch>
            <a:fillRect/>
          </a:stretch>
        </p:blipFill>
        <p:spPr>
          <a:xfrm>
            <a:off x="1909064" y="1249681"/>
            <a:ext cx="170687" cy="177800"/>
          </a:xfrm>
          <a:prstGeom prst="rect">
            <a:avLst/>
          </a:prstGeom>
        </p:spPr>
      </p:pic>
      <p:sp>
        <p:nvSpPr>
          <p:cNvPr id="34" name="object 34"/>
          <p:cNvSpPr txBox="1"/>
          <p:nvPr/>
        </p:nvSpPr>
        <p:spPr>
          <a:xfrm>
            <a:off x="2184780" y="1114235"/>
            <a:ext cx="1490980" cy="391160"/>
          </a:xfrm>
          <a:prstGeom prst="rect">
            <a:avLst/>
          </a:prstGeom>
        </p:spPr>
        <p:txBody>
          <a:bodyPr vert="horz" wrap="square" lIns="0" tIns="12700" rIns="0" bIns="0" rtlCol="0">
            <a:spAutoFit/>
          </a:bodyPr>
          <a:lstStyle/>
          <a:p>
            <a:pPr marL="38100">
              <a:spcBef>
                <a:spcPts val="100"/>
              </a:spcBef>
            </a:pPr>
            <a:r>
              <a:rPr sz="2400" dirty="0">
                <a:latin typeface="Cambria Math"/>
                <a:cs typeface="Cambria Math"/>
              </a:rPr>
              <a:t>𝒙</a:t>
            </a:r>
            <a:r>
              <a:rPr sz="2625" spc="22" baseline="28571" dirty="0">
                <a:latin typeface="Cambria Math"/>
                <a:cs typeface="Cambria Math"/>
              </a:rPr>
              <a:t>𝑻 </a:t>
            </a:r>
            <a:r>
              <a:rPr sz="2625" spc="-30" baseline="28571" dirty="0">
                <a:latin typeface="Cambria Math"/>
                <a:cs typeface="Cambria Math"/>
              </a:rPr>
              <a:t> </a:t>
            </a:r>
            <a:r>
              <a:rPr sz="2400" dirty="0">
                <a:latin typeface="Cambria Math"/>
                <a:cs typeface="Cambria Math"/>
              </a:rPr>
              <a:t>=</a:t>
            </a:r>
            <a:r>
              <a:rPr sz="2400" spc="130" dirty="0">
                <a:latin typeface="Cambria Math"/>
                <a:cs typeface="Cambria Math"/>
              </a:rPr>
              <a:t> </a:t>
            </a:r>
            <a:r>
              <a:rPr sz="2400" spc="-5" dirty="0">
                <a:latin typeface="Cambria Math"/>
                <a:cs typeface="Cambria Math"/>
              </a:rPr>
              <a:t>[</a:t>
            </a:r>
            <a:r>
              <a:rPr sz="2400" dirty="0">
                <a:latin typeface="Cambria Math"/>
                <a:cs typeface="Cambria Math"/>
              </a:rPr>
              <a:t>𝟏,</a:t>
            </a:r>
            <a:r>
              <a:rPr sz="2400" spc="-135" dirty="0">
                <a:latin typeface="Cambria Math"/>
                <a:cs typeface="Cambria Math"/>
              </a:rPr>
              <a:t> </a:t>
            </a:r>
            <a:r>
              <a:rPr sz="2400" dirty="0">
                <a:latin typeface="Cambria Math"/>
                <a:cs typeface="Cambria Math"/>
              </a:rPr>
              <a:t>𝟏]</a:t>
            </a:r>
            <a:endParaRPr sz="2400">
              <a:latin typeface="Cambria Math"/>
              <a:cs typeface="Cambria Math"/>
            </a:endParaRPr>
          </a:p>
        </p:txBody>
      </p:sp>
      <p:sp>
        <p:nvSpPr>
          <p:cNvPr id="35" name="object 35"/>
          <p:cNvSpPr txBox="1">
            <a:spLocks noGrp="1"/>
          </p:cNvSpPr>
          <p:nvPr>
            <p:ph type="ftr" sz="quarter" idx="5"/>
          </p:nvPr>
        </p:nvSpPr>
        <p:spPr>
          <a:xfrm>
            <a:off x="6193600" y="6541868"/>
            <a:ext cx="870584" cy="256540"/>
          </a:xfrm>
          <a:prstGeom prst="rect">
            <a:avLst/>
          </a:prstGeom>
        </p:spPr>
        <p:txBody>
          <a:bodyPr vert="horz" wrap="square" lIns="0" tIns="0" rIns="0" bIns="0" rtlCol="0">
            <a:spAutoFit/>
          </a:bodyPr>
          <a:lstStyle>
            <a:defPPr>
              <a:defRPr lang="en-US"/>
            </a:defPPr>
            <a:lvl1pPr marL="0" algn="l" defTabSz="914400" rtl="0" eaLnBrk="1" latinLnBrk="0" hangingPunct="1">
              <a:defRPr sz="1600" b="1" i="1" kern="1200">
                <a:solidFill>
                  <a:schemeClr val="bg1"/>
                </a:solidFill>
                <a:latin typeface="Georgia"/>
                <a:ea typeface="+mn-ea"/>
                <a:cs typeface="Georgi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885"/>
              </a:lnSpc>
            </a:pPr>
            <a:r>
              <a:rPr lang="en-IN" spc="-5"/>
              <a:t>InfoLab</a:t>
            </a:r>
            <a:endParaRPr spc="-5" dirty="0"/>
          </a:p>
        </p:txBody>
      </p:sp>
      <p:sp>
        <p:nvSpPr>
          <p:cNvPr id="36" name="object 36"/>
          <p:cNvSpPr txBox="1">
            <a:spLocks noGrp="1"/>
          </p:cNvSpPr>
          <p:nvPr>
            <p:ph type="sldNum" sz="quarter" idx="7"/>
          </p:nvPr>
        </p:nvSpPr>
        <p:spPr>
          <a:xfrm>
            <a:off x="4278138" y="6587087"/>
            <a:ext cx="273685" cy="203200"/>
          </a:xfrm>
          <a:prstGeom prst="rect">
            <a:avLst/>
          </a:prstGeom>
        </p:spPr>
        <p:txBody>
          <a:bodyPr vert="horz" wrap="square" lIns="0" tIns="0" rIns="0" bIns="0" rtlCol="0">
            <a:spAutoFit/>
          </a:bodyPr>
          <a:lstStyle>
            <a:defPPr>
              <a:defRPr lang="en-US"/>
            </a:defPPr>
            <a:lvl1pPr marL="0" algn="l" defTabSz="914400" rtl="0" eaLnBrk="1" latinLnBrk="0" hangingPunct="1">
              <a:defRPr sz="1400" b="1"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460"/>
              </a:lnSpc>
            </a:pPr>
            <a:fld id="{81D60167-4931-47E6-BA6A-407CBD079E47}" type="slidenum">
              <a:rPr lang="en-IN" smtClean="0"/>
              <a:pPr marL="38100">
                <a:lnSpc>
                  <a:spcPts val="1460"/>
                </a:lnSpc>
              </a:pPr>
              <a:t>8</a:t>
            </a:fld>
            <a:endParaRPr dirty="0"/>
          </a:p>
        </p:txBody>
      </p:sp>
      <p:pic>
        <p:nvPicPr>
          <p:cNvPr id="38" name="Picture 37">
            <a:extLst>
              <a:ext uri="{FF2B5EF4-FFF2-40B4-BE49-F238E27FC236}">
                <a16:creationId xmlns:a16="http://schemas.microsoft.com/office/drawing/2014/main" id="{4A22EEAF-E10A-424F-B074-702639675D55}"/>
              </a:ext>
            </a:extLst>
          </p:cNvPr>
          <p:cNvPicPr>
            <a:picLocks noChangeAspect="1"/>
          </p:cNvPicPr>
          <p:nvPr/>
        </p:nvPicPr>
        <p:blipFill>
          <a:blip r:embed="rId3"/>
          <a:stretch>
            <a:fillRect/>
          </a:stretch>
        </p:blipFill>
        <p:spPr>
          <a:xfrm>
            <a:off x="2299626" y="5016338"/>
            <a:ext cx="6619741" cy="1251626"/>
          </a:xfrm>
          <a:prstGeom prst="rect">
            <a:avLst/>
          </a:prstGeom>
        </p:spPr>
      </p:pic>
    </p:spTree>
    <p:extLst>
      <p:ext uri="{BB962C8B-B14F-4D97-AF65-F5344CB8AC3E}">
        <p14:creationId xmlns:p14="http://schemas.microsoft.com/office/powerpoint/2010/main" val="17437094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9064" y="1241212"/>
            <a:ext cx="170687" cy="177800"/>
          </a:xfrm>
          <a:prstGeom prst="rect">
            <a:avLst/>
          </a:prstGeom>
        </p:spPr>
      </p:pic>
      <p:sp>
        <p:nvSpPr>
          <p:cNvPr id="3" name="object 3"/>
          <p:cNvSpPr txBox="1"/>
          <p:nvPr/>
        </p:nvSpPr>
        <p:spPr>
          <a:xfrm>
            <a:off x="2210180" y="1109979"/>
            <a:ext cx="7948930" cy="391160"/>
          </a:xfrm>
          <a:prstGeom prst="rect">
            <a:avLst/>
          </a:prstGeom>
        </p:spPr>
        <p:txBody>
          <a:bodyPr vert="horz" wrap="square" lIns="0" tIns="12700" rIns="0" bIns="0" rtlCol="0">
            <a:spAutoFit/>
          </a:bodyPr>
          <a:lstStyle/>
          <a:p>
            <a:pPr marL="12700">
              <a:spcBef>
                <a:spcPts val="100"/>
              </a:spcBef>
            </a:pPr>
            <a:r>
              <a:rPr sz="2400" b="1" spc="-5" dirty="0">
                <a:latin typeface="Arial"/>
                <a:cs typeface="Arial"/>
              </a:rPr>
              <a:t>Cost</a:t>
            </a:r>
            <a:r>
              <a:rPr sz="2400" b="1" dirty="0">
                <a:latin typeface="Arial"/>
                <a:cs typeface="Arial"/>
              </a:rPr>
              <a:t> </a:t>
            </a:r>
            <a:r>
              <a:rPr sz="2400" b="1" spc="-5" dirty="0">
                <a:latin typeface="Arial"/>
                <a:cs typeface="Arial"/>
              </a:rPr>
              <a:t>function regularized by</a:t>
            </a:r>
            <a:r>
              <a:rPr sz="2400" b="1" dirty="0">
                <a:latin typeface="Arial"/>
                <a:cs typeface="Arial"/>
              </a:rPr>
              <a:t> a </a:t>
            </a:r>
            <a:r>
              <a:rPr sz="2400" b="1" spc="-5" dirty="0">
                <a:latin typeface="Arial"/>
                <a:cs typeface="Arial"/>
              </a:rPr>
              <a:t>parameter</a:t>
            </a:r>
            <a:r>
              <a:rPr sz="2400" b="1" dirty="0">
                <a:latin typeface="Arial"/>
                <a:cs typeface="Arial"/>
              </a:rPr>
              <a:t> </a:t>
            </a:r>
            <a:r>
              <a:rPr sz="2400" b="1" spc="-5" dirty="0">
                <a:latin typeface="Arial"/>
                <a:cs typeface="Arial"/>
              </a:rPr>
              <a:t>norm</a:t>
            </a:r>
            <a:r>
              <a:rPr sz="2400" b="1" dirty="0">
                <a:latin typeface="Arial"/>
                <a:cs typeface="Arial"/>
              </a:rPr>
              <a:t> </a:t>
            </a:r>
            <a:r>
              <a:rPr sz="2400" b="1" spc="-5" dirty="0">
                <a:latin typeface="Arial"/>
                <a:cs typeface="Arial"/>
              </a:rPr>
              <a:t>penalty</a:t>
            </a:r>
            <a:endParaRPr sz="2400">
              <a:latin typeface="Arial"/>
              <a:cs typeface="Arial"/>
            </a:endParaRPr>
          </a:p>
        </p:txBody>
      </p:sp>
      <p:pic>
        <p:nvPicPr>
          <p:cNvPr id="4" name="object 4"/>
          <p:cNvPicPr/>
          <p:nvPr/>
        </p:nvPicPr>
        <p:blipFill>
          <a:blip r:embed="rId2" cstate="print"/>
          <a:stretch>
            <a:fillRect/>
          </a:stretch>
        </p:blipFill>
        <p:spPr>
          <a:xfrm>
            <a:off x="1909064" y="3290147"/>
            <a:ext cx="170687" cy="177800"/>
          </a:xfrm>
          <a:prstGeom prst="rect">
            <a:avLst/>
          </a:prstGeom>
        </p:spPr>
      </p:pic>
      <p:sp>
        <p:nvSpPr>
          <p:cNvPr id="5" name="object 5"/>
          <p:cNvSpPr txBox="1"/>
          <p:nvPr/>
        </p:nvSpPr>
        <p:spPr>
          <a:xfrm>
            <a:off x="2210181" y="3088747"/>
            <a:ext cx="7978775" cy="1337945"/>
          </a:xfrm>
          <a:prstGeom prst="rect">
            <a:avLst/>
          </a:prstGeom>
        </p:spPr>
        <p:txBody>
          <a:bodyPr vert="horz" wrap="square" lIns="0" tIns="10160" rIns="0" bIns="0" rtlCol="0">
            <a:spAutoFit/>
          </a:bodyPr>
          <a:lstStyle/>
          <a:p>
            <a:pPr marL="12700" marR="5080">
              <a:lnSpc>
                <a:spcPct val="119800"/>
              </a:lnSpc>
              <a:spcBef>
                <a:spcPts val="80"/>
              </a:spcBef>
            </a:pPr>
            <a:r>
              <a:rPr sz="2400" b="1" spc="-5" dirty="0">
                <a:latin typeface="Arial"/>
                <a:cs typeface="Arial"/>
              </a:rPr>
              <a:t>If we wanted</a:t>
            </a:r>
            <a:r>
              <a:rPr sz="2400" b="1" spc="-10" dirty="0">
                <a:latin typeface="Arial"/>
                <a:cs typeface="Arial"/>
              </a:rPr>
              <a:t> </a:t>
            </a:r>
            <a:r>
              <a:rPr sz="2400" b="1" dirty="0">
                <a:latin typeface="Arial"/>
                <a:cs typeface="Arial"/>
              </a:rPr>
              <a:t>to</a:t>
            </a:r>
            <a:r>
              <a:rPr sz="2400" b="1" spc="-5" dirty="0">
                <a:latin typeface="Arial"/>
                <a:cs typeface="Arial"/>
              </a:rPr>
              <a:t> constrain </a:t>
            </a:r>
            <a:r>
              <a:rPr sz="2400" spc="-5" dirty="0">
                <a:latin typeface="Cambria Math"/>
                <a:cs typeface="Cambria Math"/>
              </a:rPr>
              <a:t>𝛀(𝜽)</a:t>
            </a:r>
            <a:r>
              <a:rPr sz="2400" spc="135" dirty="0">
                <a:latin typeface="Cambria Math"/>
                <a:cs typeface="Cambria Math"/>
              </a:rPr>
              <a:t> </a:t>
            </a:r>
            <a:r>
              <a:rPr sz="2400" b="1" dirty="0">
                <a:latin typeface="Arial"/>
                <a:cs typeface="Arial"/>
              </a:rPr>
              <a:t>to</a:t>
            </a:r>
            <a:r>
              <a:rPr sz="2400" b="1" spc="-5" dirty="0">
                <a:latin typeface="Arial"/>
                <a:cs typeface="Arial"/>
              </a:rPr>
              <a:t> be less than some </a:t>
            </a:r>
            <a:r>
              <a:rPr sz="2400" b="1" dirty="0">
                <a:latin typeface="Arial"/>
                <a:cs typeface="Arial"/>
              </a:rPr>
              <a:t> </a:t>
            </a:r>
            <a:r>
              <a:rPr sz="2400" b="1" spc="-5" dirty="0">
                <a:latin typeface="Arial"/>
                <a:cs typeface="Arial"/>
              </a:rPr>
              <a:t>constant </a:t>
            </a:r>
            <a:r>
              <a:rPr sz="2400" spc="-5" dirty="0">
                <a:latin typeface="Cambria Math"/>
                <a:cs typeface="Cambria Math"/>
              </a:rPr>
              <a:t>𝒌</a:t>
            </a:r>
            <a:r>
              <a:rPr sz="2400" b="1" spc="-5" dirty="0">
                <a:latin typeface="Arial"/>
                <a:cs typeface="Arial"/>
              </a:rPr>
              <a:t>, we</a:t>
            </a:r>
            <a:r>
              <a:rPr sz="2400" b="1" dirty="0">
                <a:latin typeface="Arial"/>
                <a:cs typeface="Arial"/>
              </a:rPr>
              <a:t> </a:t>
            </a:r>
            <a:r>
              <a:rPr sz="2400" b="1" spc="-5" dirty="0">
                <a:latin typeface="Arial"/>
                <a:cs typeface="Arial"/>
              </a:rPr>
              <a:t>could</a:t>
            </a:r>
            <a:r>
              <a:rPr sz="2400" b="1" spc="-10" dirty="0">
                <a:latin typeface="Arial"/>
                <a:cs typeface="Arial"/>
              </a:rPr>
              <a:t> </a:t>
            </a:r>
            <a:r>
              <a:rPr sz="2400" b="1" spc="-5" dirty="0">
                <a:latin typeface="Arial"/>
                <a:cs typeface="Arial"/>
              </a:rPr>
              <a:t>construct</a:t>
            </a:r>
            <a:r>
              <a:rPr sz="2400" b="1" dirty="0">
                <a:latin typeface="Arial"/>
                <a:cs typeface="Arial"/>
              </a:rPr>
              <a:t> a </a:t>
            </a:r>
            <a:r>
              <a:rPr sz="2400" b="1" spc="-5" dirty="0">
                <a:latin typeface="Arial"/>
                <a:cs typeface="Arial"/>
              </a:rPr>
              <a:t>generalized</a:t>
            </a:r>
            <a:r>
              <a:rPr sz="2400" b="1" spc="-10" dirty="0">
                <a:latin typeface="Arial"/>
                <a:cs typeface="Arial"/>
              </a:rPr>
              <a:t> </a:t>
            </a:r>
            <a:r>
              <a:rPr sz="2400" b="1" spc="-5" dirty="0">
                <a:latin typeface="Arial"/>
                <a:cs typeface="Arial"/>
              </a:rPr>
              <a:t>Lagrange </a:t>
            </a:r>
            <a:r>
              <a:rPr sz="2400" b="1" spc="-650" dirty="0">
                <a:latin typeface="Arial"/>
                <a:cs typeface="Arial"/>
              </a:rPr>
              <a:t> </a:t>
            </a:r>
            <a:r>
              <a:rPr sz="2400" b="1" spc="-5" dirty="0">
                <a:latin typeface="Arial"/>
                <a:cs typeface="Arial"/>
              </a:rPr>
              <a:t>function</a:t>
            </a:r>
            <a:endParaRPr sz="2400">
              <a:latin typeface="Arial"/>
              <a:cs typeface="Arial"/>
            </a:endParaRPr>
          </a:p>
        </p:txBody>
      </p:sp>
      <p:sp>
        <p:nvSpPr>
          <p:cNvPr id="6" name="object 6"/>
          <p:cNvSpPr txBox="1">
            <a:spLocks noGrp="1"/>
          </p:cNvSpPr>
          <p:nvPr>
            <p:ph type="title"/>
          </p:nvPr>
        </p:nvSpPr>
        <p:spPr>
          <a:xfrm>
            <a:off x="1785620" y="248602"/>
            <a:ext cx="8268334" cy="391160"/>
          </a:xfrm>
          <a:prstGeom prst="rect">
            <a:avLst/>
          </a:prstGeom>
        </p:spPr>
        <p:txBody>
          <a:bodyPr vert="horz" wrap="square" lIns="0" tIns="12700" rIns="0" bIns="0" rtlCol="0" anchor="ctr">
            <a:spAutoFit/>
          </a:bodyPr>
          <a:lstStyle/>
          <a:p>
            <a:pPr marL="12700">
              <a:lnSpc>
                <a:spcPct val="100000"/>
              </a:lnSpc>
              <a:spcBef>
                <a:spcPts val="100"/>
              </a:spcBef>
            </a:pPr>
            <a:r>
              <a:rPr sz="2400" spc="-5" dirty="0">
                <a:solidFill>
                  <a:srgbClr val="004990"/>
                </a:solidFill>
              </a:rPr>
              <a:t>Norm</a:t>
            </a:r>
            <a:r>
              <a:rPr sz="2400" dirty="0">
                <a:solidFill>
                  <a:srgbClr val="004990"/>
                </a:solidFill>
              </a:rPr>
              <a:t> </a:t>
            </a:r>
            <a:r>
              <a:rPr sz="2400" spc="-5" dirty="0">
                <a:solidFill>
                  <a:srgbClr val="004990"/>
                </a:solidFill>
              </a:rPr>
              <a:t>Penalties with respect </a:t>
            </a:r>
            <a:r>
              <a:rPr sz="2400" dirty="0">
                <a:solidFill>
                  <a:srgbClr val="004990"/>
                </a:solidFill>
              </a:rPr>
              <a:t>to</a:t>
            </a:r>
            <a:r>
              <a:rPr sz="2400" spc="-15" dirty="0">
                <a:solidFill>
                  <a:srgbClr val="004990"/>
                </a:solidFill>
              </a:rPr>
              <a:t> </a:t>
            </a:r>
            <a:r>
              <a:rPr sz="2400" spc="-5" dirty="0">
                <a:solidFill>
                  <a:srgbClr val="004990"/>
                </a:solidFill>
              </a:rPr>
              <a:t>Constrained Optimization</a:t>
            </a:r>
            <a:endParaRPr sz="2400"/>
          </a:p>
        </p:txBody>
      </p:sp>
      <p:grpSp>
        <p:nvGrpSpPr>
          <p:cNvPr id="7" name="object 7"/>
          <p:cNvGrpSpPr/>
          <p:nvPr/>
        </p:nvGrpSpPr>
        <p:grpSpPr>
          <a:xfrm>
            <a:off x="2965282" y="2014220"/>
            <a:ext cx="4648200" cy="433070"/>
            <a:chOff x="1441282" y="2014220"/>
            <a:chExt cx="4648200" cy="433070"/>
          </a:xfrm>
        </p:grpSpPr>
        <p:pic>
          <p:nvPicPr>
            <p:cNvPr id="8" name="object 8"/>
            <p:cNvPicPr/>
            <p:nvPr/>
          </p:nvPicPr>
          <p:blipFill>
            <a:blip r:embed="rId3" cstate="print"/>
            <a:stretch>
              <a:fillRect/>
            </a:stretch>
          </p:blipFill>
          <p:spPr>
            <a:xfrm>
              <a:off x="1441282" y="2014220"/>
              <a:ext cx="4648200" cy="393700"/>
            </a:xfrm>
            <a:prstGeom prst="rect">
              <a:avLst/>
            </a:prstGeom>
          </p:spPr>
        </p:pic>
        <p:sp>
          <p:nvSpPr>
            <p:cNvPr id="9" name="object 9"/>
            <p:cNvSpPr/>
            <p:nvPr/>
          </p:nvSpPr>
          <p:spPr>
            <a:xfrm>
              <a:off x="3308182" y="2428240"/>
              <a:ext cx="1412240" cy="0"/>
            </a:xfrm>
            <a:custGeom>
              <a:avLst/>
              <a:gdLst/>
              <a:ahLst/>
              <a:cxnLst/>
              <a:rect l="l" t="t" r="r" b="b"/>
              <a:pathLst>
                <a:path w="1412239">
                  <a:moveTo>
                    <a:pt x="0" y="0"/>
                  </a:moveTo>
                  <a:lnTo>
                    <a:pt x="1412240" y="1"/>
                  </a:lnTo>
                </a:path>
              </a:pathLst>
            </a:custGeom>
            <a:ln w="38100">
              <a:solidFill>
                <a:srgbClr val="00B050"/>
              </a:solidFill>
            </a:ln>
          </p:spPr>
          <p:txBody>
            <a:bodyPr wrap="square" lIns="0" tIns="0" rIns="0" bIns="0" rtlCol="0"/>
            <a:lstStyle/>
            <a:p>
              <a:endParaRPr/>
            </a:p>
          </p:txBody>
        </p:sp>
        <p:sp>
          <p:nvSpPr>
            <p:cNvPr id="10" name="object 10"/>
            <p:cNvSpPr/>
            <p:nvPr/>
          </p:nvSpPr>
          <p:spPr>
            <a:xfrm>
              <a:off x="5147142" y="2428240"/>
              <a:ext cx="873760" cy="0"/>
            </a:xfrm>
            <a:custGeom>
              <a:avLst/>
              <a:gdLst/>
              <a:ahLst/>
              <a:cxnLst/>
              <a:rect l="l" t="t" r="r" b="b"/>
              <a:pathLst>
                <a:path w="873760">
                  <a:moveTo>
                    <a:pt x="0" y="0"/>
                  </a:moveTo>
                  <a:lnTo>
                    <a:pt x="873760" y="1"/>
                  </a:lnTo>
                </a:path>
              </a:pathLst>
            </a:custGeom>
            <a:ln w="38100">
              <a:solidFill>
                <a:srgbClr val="E46C0A"/>
              </a:solidFill>
            </a:ln>
          </p:spPr>
          <p:txBody>
            <a:bodyPr wrap="square" lIns="0" tIns="0" rIns="0" bIns="0" rtlCol="0"/>
            <a:lstStyle/>
            <a:p>
              <a:endParaRPr/>
            </a:p>
          </p:txBody>
        </p:sp>
      </p:grpSp>
      <p:sp>
        <p:nvSpPr>
          <p:cNvPr id="11" name="object 11"/>
          <p:cNvSpPr txBox="1"/>
          <p:nvPr/>
        </p:nvSpPr>
        <p:spPr>
          <a:xfrm>
            <a:off x="4393098" y="2457005"/>
            <a:ext cx="1855470" cy="228268"/>
          </a:xfrm>
          <a:prstGeom prst="rect">
            <a:avLst/>
          </a:prstGeom>
        </p:spPr>
        <p:txBody>
          <a:bodyPr vert="horz" wrap="square" lIns="0" tIns="12700" rIns="0" bIns="0" rtlCol="0">
            <a:spAutoFit/>
          </a:bodyPr>
          <a:lstStyle/>
          <a:p>
            <a:pPr marL="12700">
              <a:spcBef>
                <a:spcPts val="100"/>
              </a:spcBef>
            </a:pPr>
            <a:r>
              <a:rPr sz="1400" b="1" spc="-5" dirty="0">
                <a:solidFill>
                  <a:srgbClr val="00B050"/>
                </a:solidFill>
                <a:latin typeface="Arial"/>
                <a:cs typeface="Arial"/>
              </a:rPr>
              <a:t>Original</a:t>
            </a:r>
            <a:r>
              <a:rPr sz="1400" b="1" spc="-35" dirty="0">
                <a:solidFill>
                  <a:srgbClr val="00B050"/>
                </a:solidFill>
                <a:latin typeface="Arial"/>
                <a:cs typeface="Arial"/>
              </a:rPr>
              <a:t> </a:t>
            </a:r>
            <a:r>
              <a:rPr sz="1400" b="1" spc="-5" dirty="0">
                <a:solidFill>
                  <a:srgbClr val="00B050"/>
                </a:solidFill>
                <a:latin typeface="Arial"/>
                <a:cs typeface="Arial"/>
              </a:rPr>
              <a:t>cost</a:t>
            </a:r>
            <a:r>
              <a:rPr sz="1400" b="1" spc="-30" dirty="0">
                <a:solidFill>
                  <a:srgbClr val="00B050"/>
                </a:solidFill>
                <a:latin typeface="Arial"/>
                <a:cs typeface="Arial"/>
              </a:rPr>
              <a:t> </a:t>
            </a:r>
            <a:r>
              <a:rPr sz="1400" b="1" spc="-10" dirty="0">
                <a:solidFill>
                  <a:srgbClr val="00B050"/>
                </a:solidFill>
                <a:latin typeface="Arial"/>
                <a:cs typeface="Arial"/>
              </a:rPr>
              <a:t>function</a:t>
            </a:r>
            <a:endParaRPr sz="1400">
              <a:latin typeface="Arial"/>
              <a:cs typeface="Arial"/>
            </a:endParaRPr>
          </a:p>
        </p:txBody>
      </p:sp>
      <p:sp>
        <p:nvSpPr>
          <p:cNvPr id="12" name="object 12"/>
          <p:cNvSpPr txBox="1"/>
          <p:nvPr/>
        </p:nvSpPr>
        <p:spPr>
          <a:xfrm>
            <a:off x="6648960" y="2457005"/>
            <a:ext cx="2663190" cy="228268"/>
          </a:xfrm>
          <a:prstGeom prst="rect">
            <a:avLst/>
          </a:prstGeom>
        </p:spPr>
        <p:txBody>
          <a:bodyPr vert="horz" wrap="square" lIns="0" tIns="12700" rIns="0" bIns="0" rtlCol="0">
            <a:spAutoFit/>
          </a:bodyPr>
          <a:lstStyle/>
          <a:p>
            <a:pPr marL="12700">
              <a:spcBef>
                <a:spcPts val="100"/>
              </a:spcBef>
            </a:pPr>
            <a:r>
              <a:rPr sz="1400" b="1" spc="-5" dirty="0">
                <a:solidFill>
                  <a:srgbClr val="E46C0A"/>
                </a:solidFill>
                <a:latin typeface="Arial"/>
                <a:cs typeface="Arial"/>
              </a:rPr>
              <a:t>norm</a:t>
            </a:r>
            <a:r>
              <a:rPr sz="1400" b="1" spc="-25" dirty="0">
                <a:solidFill>
                  <a:srgbClr val="E46C0A"/>
                </a:solidFill>
                <a:latin typeface="Arial"/>
                <a:cs typeface="Arial"/>
              </a:rPr>
              <a:t> </a:t>
            </a:r>
            <a:r>
              <a:rPr sz="1400" b="1" spc="-20" dirty="0">
                <a:solidFill>
                  <a:srgbClr val="E46C0A"/>
                </a:solidFill>
                <a:latin typeface="Arial"/>
                <a:cs typeface="Arial"/>
              </a:rPr>
              <a:t>penalty,</a:t>
            </a:r>
            <a:r>
              <a:rPr sz="1400" b="1" spc="-25" dirty="0">
                <a:solidFill>
                  <a:srgbClr val="E46C0A"/>
                </a:solidFill>
                <a:latin typeface="Arial"/>
                <a:cs typeface="Arial"/>
              </a:rPr>
              <a:t> </a:t>
            </a:r>
            <a:r>
              <a:rPr sz="1400" b="1" spc="-5" dirty="0">
                <a:solidFill>
                  <a:srgbClr val="E46C0A"/>
                </a:solidFill>
                <a:latin typeface="Arial"/>
                <a:cs typeface="Arial"/>
              </a:rPr>
              <a:t>constrained</a:t>
            </a:r>
            <a:r>
              <a:rPr sz="1400" b="1" spc="-30" dirty="0">
                <a:solidFill>
                  <a:srgbClr val="E46C0A"/>
                </a:solidFill>
                <a:latin typeface="Arial"/>
                <a:cs typeface="Arial"/>
              </a:rPr>
              <a:t> </a:t>
            </a:r>
            <a:r>
              <a:rPr sz="1400" b="1" spc="-5" dirty="0">
                <a:solidFill>
                  <a:srgbClr val="E46C0A"/>
                </a:solidFill>
                <a:latin typeface="Arial"/>
                <a:cs typeface="Arial"/>
              </a:rPr>
              <a:t>term</a:t>
            </a:r>
            <a:endParaRPr sz="1400">
              <a:latin typeface="Arial"/>
              <a:cs typeface="Arial"/>
            </a:endParaRPr>
          </a:p>
        </p:txBody>
      </p:sp>
      <p:pic>
        <p:nvPicPr>
          <p:cNvPr id="13" name="object 13"/>
          <p:cNvPicPr/>
          <p:nvPr/>
        </p:nvPicPr>
        <p:blipFill>
          <a:blip r:embed="rId4" cstate="print"/>
          <a:stretch>
            <a:fillRect/>
          </a:stretch>
        </p:blipFill>
        <p:spPr>
          <a:xfrm>
            <a:off x="2979563" y="4727378"/>
            <a:ext cx="5854700" cy="330200"/>
          </a:xfrm>
          <a:prstGeom prst="rect">
            <a:avLst/>
          </a:prstGeom>
        </p:spPr>
      </p:pic>
      <p:sp>
        <p:nvSpPr>
          <p:cNvPr id="14" name="object 14"/>
          <p:cNvSpPr txBox="1">
            <a:spLocks noGrp="1"/>
          </p:cNvSpPr>
          <p:nvPr>
            <p:ph type="ftr" sz="quarter" idx="5"/>
          </p:nvPr>
        </p:nvSpPr>
        <p:spPr>
          <a:xfrm>
            <a:off x="6193600" y="6541868"/>
            <a:ext cx="870584" cy="256540"/>
          </a:xfrm>
          <a:prstGeom prst="rect">
            <a:avLst/>
          </a:prstGeom>
        </p:spPr>
        <p:txBody>
          <a:bodyPr vert="horz" wrap="square" lIns="0" tIns="0" rIns="0" bIns="0" rtlCol="0">
            <a:spAutoFit/>
          </a:bodyPr>
          <a:lstStyle>
            <a:defPPr>
              <a:defRPr lang="en-US"/>
            </a:defPPr>
            <a:lvl1pPr marL="0" algn="l" defTabSz="914400" rtl="0" eaLnBrk="1" latinLnBrk="0" hangingPunct="1">
              <a:defRPr sz="1600" b="1" i="1" kern="1200">
                <a:solidFill>
                  <a:schemeClr val="bg1"/>
                </a:solidFill>
                <a:latin typeface="Georgia"/>
                <a:ea typeface="+mn-ea"/>
                <a:cs typeface="Georgi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885"/>
              </a:lnSpc>
            </a:pPr>
            <a:r>
              <a:rPr lang="en-IN" spc="-5"/>
              <a:t>InfoLab</a:t>
            </a:r>
            <a:endParaRPr spc="-5" dirty="0"/>
          </a:p>
        </p:txBody>
      </p:sp>
      <p:sp>
        <p:nvSpPr>
          <p:cNvPr id="15" name="object 15"/>
          <p:cNvSpPr txBox="1">
            <a:spLocks noGrp="1"/>
          </p:cNvSpPr>
          <p:nvPr>
            <p:ph type="sldNum" sz="quarter" idx="7"/>
          </p:nvPr>
        </p:nvSpPr>
        <p:spPr>
          <a:xfrm>
            <a:off x="4278138" y="6587087"/>
            <a:ext cx="273685" cy="203200"/>
          </a:xfrm>
          <a:prstGeom prst="rect">
            <a:avLst/>
          </a:prstGeom>
        </p:spPr>
        <p:txBody>
          <a:bodyPr vert="horz" wrap="square" lIns="0" tIns="0" rIns="0" bIns="0" rtlCol="0">
            <a:spAutoFit/>
          </a:bodyPr>
          <a:lstStyle>
            <a:defPPr>
              <a:defRPr lang="en-US"/>
            </a:defPPr>
            <a:lvl1pPr marL="0" algn="l" defTabSz="914400" rtl="0" eaLnBrk="1" latinLnBrk="0" hangingPunct="1">
              <a:defRPr sz="1400" b="1"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460"/>
              </a:lnSpc>
            </a:pPr>
            <a:fld id="{81D60167-4931-47E6-BA6A-407CBD079E47}" type="slidenum">
              <a:rPr lang="en-IN" smtClean="0"/>
              <a:pPr marL="38100">
                <a:lnSpc>
                  <a:spcPts val="1460"/>
                </a:lnSpc>
              </a:pPr>
              <a:t>80</a:t>
            </a:fld>
            <a:endParaRPr dirty="0"/>
          </a:p>
        </p:txBody>
      </p:sp>
    </p:spTree>
    <p:extLst>
      <p:ext uri="{BB962C8B-B14F-4D97-AF65-F5344CB8AC3E}">
        <p14:creationId xmlns:p14="http://schemas.microsoft.com/office/powerpoint/2010/main" val="11202588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775459" y="502603"/>
            <a:ext cx="8268334" cy="998855"/>
          </a:xfrm>
          <a:prstGeom prst="rect">
            <a:avLst/>
          </a:prstGeom>
        </p:spPr>
        <p:txBody>
          <a:bodyPr vert="horz" wrap="square" lIns="0" tIns="12700" rIns="0" bIns="0" rtlCol="0">
            <a:spAutoFit/>
          </a:bodyPr>
          <a:lstStyle/>
          <a:p>
            <a:pPr marL="12700">
              <a:spcBef>
                <a:spcPts val="100"/>
              </a:spcBef>
            </a:pPr>
            <a:r>
              <a:rPr sz="2400" b="1" spc="-5" dirty="0">
                <a:solidFill>
                  <a:srgbClr val="004990"/>
                </a:solidFill>
                <a:latin typeface="Arial"/>
                <a:cs typeface="Arial"/>
              </a:rPr>
              <a:t>Norm</a:t>
            </a:r>
            <a:r>
              <a:rPr sz="2400" b="1" dirty="0">
                <a:solidFill>
                  <a:srgbClr val="004990"/>
                </a:solidFill>
                <a:latin typeface="Arial"/>
                <a:cs typeface="Arial"/>
              </a:rPr>
              <a:t> </a:t>
            </a:r>
            <a:r>
              <a:rPr sz="2400" b="1" spc="-5" dirty="0">
                <a:solidFill>
                  <a:srgbClr val="004990"/>
                </a:solidFill>
                <a:latin typeface="Arial"/>
                <a:cs typeface="Arial"/>
              </a:rPr>
              <a:t>Penalties</a:t>
            </a:r>
            <a:r>
              <a:rPr sz="2400" b="1" dirty="0">
                <a:solidFill>
                  <a:srgbClr val="004990"/>
                </a:solidFill>
                <a:latin typeface="Arial"/>
                <a:cs typeface="Arial"/>
              </a:rPr>
              <a:t> </a:t>
            </a:r>
            <a:r>
              <a:rPr sz="2400" b="1" spc="-5" dirty="0">
                <a:solidFill>
                  <a:srgbClr val="004990"/>
                </a:solidFill>
                <a:latin typeface="Arial"/>
                <a:cs typeface="Arial"/>
              </a:rPr>
              <a:t>with</a:t>
            </a:r>
            <a:r>
              <a:rPr sz="2400" b="1" dirty="0">
                <a:solidFill>
                  <a:srgbClr val="004990"/>
                </a:solidFill>
                <a:latin typeface="Arial"/>
                <a:cs typeface="Arial"/>
              </a:rPr>
              <a:t> </a:t>
            </a:r>
            <a:r>
              <a:rPr sz="2400" b="1" spc="-5" dirty="0">
                <a:solidFill>
                  <a:srgbClr val="004990"/>
                </a:solidFill>
                <a:latin typeface="Arial"/>
                <a:cs typeface="Arial"/>
              </a:rPr>
              <a:t>respect</a:t>
            </a:r>
            <a:r>
              <a:rPr sz="2400" b="1" dirty="0">
                <a:solidFill>
                  <a:srgbClr val="004990"/>
                </a:solidFill>
                <a:latin typeface="Arial"/>
                <a:cs typeface="Arial"/>
              </a:rPr>
              <a:t> to </a:t>
            </a:r>
            <a:r>
              <a:rPr sz="2400" b="1" spc="-5" dirty="0">
                <a:solidFill>
                  <a:srgbClr val="004990"/>
                </a:solidFill>
                <a:latin typeface="Arial"/>
                <a:cs typeface="Arial"/>
              </a:rPr>
              <a:t>Constrained Optimization</a:t>
            </a:r>
            <a:endParaRPr sz="2400">
              <a:latin typeface="Arial"/>
              <a:cs typeface="Arial"/>
            </a:endParaRPr>
          </a:p>
          <a:p>
            <a:pPr marL="447040">
              <a:spcBef>
                <a:spcPts val="1900"/>
              </a:spcBef>
            </a:pPr>
            <a:r>
              <a:rPr sz="2400" b="1" spc="-5" dirty="0">
                <a:latin typeface="Arial"/>
                <a:cs typeface="Arial"/>
              </a:rPr>
              <a:t>Generalized</a:t>
            </a:r>
            <a:r>
              <a:rPr sz="2400" b="1" spc="-20" dirty="0">
                <a:latin typeface="Arial"/>
                <a:cs typeface="Arial"/>
              </a:rPr>
              <a:t> </a:t>
            </a:r>
            <a:r>
              <a:rPr sz="2400" b="1" spc="-5" dirty="0">
                <a:latin typeface="Arial"/>
                <a:cs typeface="Arial"/>
              </a:rPr>
              <a:t>Lagrange</a:t>
            </a:r>
            <a:r>
              <a:rPr sz="2400" b="1" spc="-15" dirty="0">
                <a:latin typeface="Arial"/>
                <a:cs typeface="Arial"/>
              </a:rPr>
              <a:t> </a:t>
            </a:r>
            <a:r>
              <a:rPr sz="2400" b="1" spc="-5" dirty="0">
                <a:latin typeface="Arial"/>
                <a:cs typeface="Arial"/>
              </a:rPr>
              <a:t>function</a:t>
            </a:r>
            <a:endParaRPr sz="2400">
              <a:latin typeface="Arial"/>
              <a:cs typeface="Arial"/>
            </a:endParaRPr>
          </a:p>
        </p:txBody>
      </p:sp>
      <p:pic>
        <p:nvPicPr>
          <p:cNvPr id="3" name="object 3"/>
          <p:cNvPicPr/>
          <p:nvPr/>
        </p:nvPicPr>
        <p:blipFill>
          <a:blip r:embed="rId2" cstate="print"/>
          <a:stretch>
            <a:fillRect/>
          </a:stretch>
        </p:blipFill>
        <p:spPr>
          <a:xfrm>
            <a:off x="1909064" y="2777912"/>
            <a:ext cx="170687" cy="177800"/>
          </a:xfrm>
          <a:prstGeom prst="rect">
            <a:avLst/>
          </a:prstGeom>
        </p:spPr>
      </p:pic>
      <p:sp>
        <p:nvSpPr>
          <p:cNvPr id="4" name="object 4"/>
          <p:cNvSpPr txBox="1"/>
          <p:nvPr/>
        </p:nvSpPr>
        <p:spPr>
          <a:xfrm>
            <a:off x="2210180" y="2646658"/>
            <a:ext cx="7500620" cy="391160"/>
          </a:xfrm>
          <a:prstGeom prst="rect">
            <a:avLst/>
          </a:prstGeom>
        </p:spPr>
        <p:txBody>
          <a:bodyPr vert="horz" wrap="square" lIns="0" tIns="12700" rIns="0" bIns="0" rtlCol="0">
            <a:spAutoFit/>
          </a:bodyPr>
          <a:lstStyle/>
          <a:p>
            <a:pPr marL="12700">
              <a:spcBef>
                <a:spcPts val="100"/>
              </a:spcBef>
            </a:pPr>
            <a:r>
              <a:rPr sz="2400" b="1" spc="-5" dirty="0">
                <a:latin typeface="Arial"/>
                <a:cs typeface="Arial"/>
              </a:rPr>
              <a:t>The solution</a:t>
            </a:r>
            <a:r>
              <a:rPr sz="2400" b="1" spc="-10" dirty="0">
                <a:latin typeface="Arial"/>
                <a:cs typeface="Arial"/>
              </a:rPr>
              <a:t> </a:t>
            </a:r>
            <a:r>
              <a:rPr sz="2400" b="1" dirty="0">
                <a:latin typeface="Arial"/>
                <a:cs typeface="Arial"/>
              </a:rPr>
              <a:t>to</a:t>
            </a:r>
            <a:r>
              <a:rPr sz="2400" b="1" spc="-10" dirty="0">
                <a:latin typeface="Arial"/>
                <a:cs typeface="Arial"/>
              </a:rPr>
              <a:t> </a:t>
            </a:r>
            <a:r>
              <a:rPr sz="2400" b="1" spc="-5" dirty="0">
                <a:latin typeface="Arial"/>
                <a:cs typeface="Arial"/>
              </a:rPr>
              <a:t>the constrained</a:t>
            </a:r>
            <a:r>
              <a:rPr sz="2400" b="1" spc="-10" dirty="0">
                <a:latin typeface="Arial"/>
                <a:cs typeface="Arial"/>
              </a:rPr>
              <a:t> </a:t>
            </a:r>
            <a:r>
              <a:rPr sz="2400" b="1" spc="-5" dirty="0">
                <a:latin typeface="Arial"/>
                <a:cs typeface="Arial"/>
              </a:rPr>
              <a:t>problem is given</a:t>
            </a:r>
            <a:r>
              <a:rPr sz="2400" b="1" spc="-10" dirty="0">
                <a:latin typeface="Arial"/>
                <a:cs typeface="Arial"/>
              </a:rPr>
              <a:t> </a:t>
            </a:r>
            <a:r>
              <a:rPr sz="2400" b="1" spc="-5" dirty="0">
                <a:latin typeface="Arial"/>
                <a:cs typeface="Arial"/>
              </a:rPr>
              <a:t>by</a:t>
            </a:r>
            <a:endParaRPr sz="2400">
              <a:latin typeface="Arial"/>
              <a:cs typeface="Arial"/>
            </a:endParaRPr>
          </a:p>
        </p:txBody>
      </p:sp>
      <p:pic>
        <p:nvPicPr>
          <p:cNvPr id="5" name="object 5"/>
          <p:cNvPicPr/>
          <p:nvPr/>
        </p:nvPicPr>
        <p:blipFill>
          <a:blip r:embed="rId2" cstate="print"/>
          <a:stretch>
            <a:fillRect/>
          </a:stretch>
        </p:blipFill>
        <p:spPr>
          <a:xfrm>
            <a:off x="1909064" y="4318847"/>
            <a:ext cx="170687" cy="177800"/>
          </a:xfrm>
          <a:prstGeom prst="rect">
            <a:avLst/>
          </a:prstGeom>
        </p:spPr>
      </p:pic>
      <p:sp>
        <p:nvSpPr>
          <p:cNvPr id="6" name="object 6"/>
          <p:cNvSpPr txBox="1"/>
          <p:nvPr/>
        </p:nvSpPr>
        <p:spPr>
          <a:xfrm>
            <a:off x="2210181" y="4113106"/>
            <a:ext cx="7225665" cy="851965"/>
          </a:xfrm>
          <a:prstGeom prst="rect">
            <a:avLst/>
          </a:prstGeom>
        </p:spPr>
        <p:txBody>
          <a:bodyPr vert="horz" wrap="square" lIns="0" tIns="12700" rIns="0" bIns="0" rtlCol="0">
            <a:spAutoFit/>
          </a:bodyPr>
          <a:lstStyle/>
          <a:p>
            <a:pPr marL="12700" marR="5080">
              <a:lnSpc>
                <a:spcPct val="119200"/>
              </a:lnSpc>
              <a:spcBef>
                <a:spcPts val="100"/>
              </a:spcBef>
              <a:tabLst>
                <a:tab pos="2635885" algn="l"/>
              </a:tabLst>
            </a:pPr>
            <a:r>
              <a:rPr sz="2400" spc="270" dirty="0">
                <a:latin typeface="Cambria Math"/>
                <a:cs typeface="Cambria Math"/>
              </a:rPr>
              <a:t>𝑎</a:t>
            </a:r>
            <a:r>
              <a:rPr sz="2400" spc="135" dirty="0">
                <a:latin typeface="Cambria Math"/>
                <a:cs typeface="Cambria Math"/>
              </a:rPr>
              <a:t> </a:t>
            </a:r>
            <a:r>
              <a:rPr sz="2400" b="1" spc="-5" dirty="0">
                <a:latin typeface="Arial"/>
                <a:cs typeface="Arial"/>
              </a:rPr>
              <a:t>must</a:t>
            </a:r>
            <a:r>
              <a:rPr sz="2400" b="1" dirty="0">
                <a:latin typeface="Arial"/>
                <a:cs typeface="Arial"/>
              </a:rPr>
              <a:t> </a:t>
            </a:r>
            <a:r>
              <a:rPr sz="2400" b="1" spc="-5" dirty="0">
                <a:latin typeface="Arial"/>
                <a:cs typeface="Arial"/>
              </a:rPr>
              <a:t>increase whenever</a:t>
            </a:r>
            <a:r>
              <a:rPr sz="2400" b="1" dirty="0">
                <a:latin typeface="Arial"/>
                <a:cs typeface="Arial"/>
              </a:rPr>
              <a:t> </a:t>
            </a:r>
            <a:r>
              <a:rPr sz="2400" spc="-5" dirty="0">
                <a:latin typeface="Cambria Math"/>
                <a:cs typeface="Cambria Math"/>
              </a:rPr>
              <a:t>𝛀(𝜽)</a:t>
            </a:r>
            <a:r>
              <a:rPr sz="2400" spc="140" dirty="0">
                <a:latin typeface="Cambria Math"/>
                <a:cs typeface="Cambria Math"/>
              </a:rPr>
              <a:t> </a:t>
            </a:r>
            <a:r>
              <a:rPr sz="2400" dirty="0">
                <a:latin typeface="Cambria Math"/>
                <a:cs typeface="Cambria Math"/>
              </a:rPr>
              <a:t>&gt;</a:t>
            </a:r>
            <a:r>
              <a:rPr sz="2400" spc="145" dirty="0">
                <a:latin typeface="Cambria Math"/>
                <a:cs typeface="Cambria Math"/>
              </a:rPr>
              <a:t> </a:t>
            </a:r>
            <a:r>
              <a:rPr sz="2400" dirty="0">
                <a:latin typeface="Cambria Math"/>
                <a:cs typeface="Cambria Math"/>
              </a:rPr>
              <a:t>𝒌</a:t>
            </a:r>
            <a:r>
              <a:rPr sz="2400" spc="130" dirty="0">
                <a:latin typeface="Cambria Math"/>
                <a:cs typeface="Cambria Math"/>
              </a:rPr>
              <a:t> </a:t>
            </a:r>
            <a:r>
              <a:rPr sz="2400" b="1" spc="-5" dirty="0">
                <a:latin typeface="Arial"/>
                <a:cs typeface="Arial"/>
              </a:rPr>
              <a:t>and</a:t>
            </a:r>
            <a:r>
              <a:rPr sz="2400" b="1" spc="-10" dirty="0">
                <a:latin typeface="Arial"/>
                <a:cs typeface="Arial"/>
              </a:rPr>
              <a:t> </a:t>
            </a:r>
            <a:r>
              <a:rPr sz="2400" b="1" spc="-5" dirty="0">
                <a:latin typeface="Arial"/>
                <a:cs typeface="Arial"/>
              </a:rPr>
              <a:t>decrease </a:t>
            </a:r>
            <a:r>
              <a:rPr sz="2400" b="1" spc="-650" dirty="0">
                <a:latin typeface="Arial"/>
                <a:cs typeface="Arial"/>
              </a:rPr>
              <a:t> </a:t>
            </a:r>
            <a:r>
              <a:rPr sz="2400" b="1" spc="-5" dirty="0">
                <a:latin typeface="Arial"/>
                <a:cs typeface="Arial"/>
              </a:rPr>
              <a:t>whenever</a:t>
            </a:r>
            <a:r>
              <a:rPr sz="2400" b="1" spc="10" dirty="0">
                <a:latin typeface="Arial"/>
                <a:cs typeface="Arial"/>
              </a:rPr>
              <a:t> </a:t>
            </a:r>
            <a:r>
              <a:rPr sz="2400" spc="-5" dirty="0">
                <a:latin typeface="Cambria Math"/>
                <a:cs typeface="Cambria Math"/>
              </a:rPr>
              <a:t>𝛀(𝜽)</a:t>
            </a:r>
            <a:r>
              <a:rPr sz="2400" spc="150" dirty="0">
                <a:latin typeface="Cambria Math"/>
                <a:cs typeface="Cambria Math"/>
              </a:rPr>
              <a:t> </a:t>
            </a:r>
            <a:r>
              <a:rPr sz="2400" dirty="0">
                <a:latin typeface="Cambria Math"/>
                <a:cs typeface="Cambria Math"/>
              </a:rPr>
              <a:t>&lt;	𝒌</a:t>
            </a:r>
            <a:endParaRPr sz="2400">
              <a:latin typeface="Cambria Math"/>
              <a:cs typeface="Cambria Math"/>
            </a:endParaRPr>
          </a:p>
        </p:txBody>
      </p:sp>
      <p:pic>
        <p:nvPicPr>
          <p:cNvPr id="7" name="object 7"/>
          <p:cNvPicPr/>
          <p:nvPr/>
        </p:nvPicPr>
        <p:blipFill>
          <a:blip r:embed="rId3" cstate="print"/>
          <a:stretch>
            <a:fillRect/>
          </a:stretch>
        </p:blipFill>
        <p:spPr>
          <a:xfrm>
            <a:off x="2226309" y="3379332"/>
            <a:ext cx="3644900" cy="520699"/>
          </a:xfrm>
          <a:prstGeom prst="rect">
            <a:avLst/>
          </a:prstGeom>
        </p:spPr>
      </p:pic>
      <p:pic>
        <p:nvPicPr>
          <p:cNvPr id="8" name="object 8"/>
          <p:cNvPicPr/>
          <p:nvPr/>
        </p:nvPicPr>
        <p:blipFill>
          <a:blip r:embed="rId4" cstate="print"/>
          <a:stretch>
            <a:fillRect/>
          </a:stretch>
        </p:blipFill>
        <p:spPr>
          <a:xfrm>
            <a:off x="2061210" y="1895971"/>
            <a:ext cx="5854699" cy="330200"/>
          </a:xfrm>
          <a:prstGeom prst="rect">
            <a:avLst/>
          </a:prstGeom>
        </p:spPr>
      </p:pic>
      <p:sp>
        <p:nvSpPr>
          <p:cNvPr id="9" name="object 9"/>
          <p:cNvSpPr txBox="1">
            <a:spLocks noGrp="1"/>
          </p:cNvSpPr>
          <p:nvPr>
            <p:ph type="ftr" sz="quarter" idx="5"/>
          </p:nvPr>
        </p:nvSpPr>
        <p:spPr>
          <a:xfrm>
            <a:off x="6193600" y="6541868"/>
            <a:ext cx="870584" cy="256540"/>
          </a:xfrm>
          <a:prstGeom prst="rect">
            <a:avLst/>
          </a:prstGeom>
        </p:spPr>
        <p:txBody>
          <a:bodyPr vert="horz" wrap="square" lIns="0" tIns="0" rIns="0" bIns="0" rtlCol="0">
            <a:spAutoFit/>
          </a:bodyPr>
          <a:lstStyle>
            <a:defPPr>
              <a:defRPr lang="en-US"/>
            </a:defPPr>
            <a:lvl1pPr marL="0" algn="l" defTabSz="914400" rtl="0" eaLnBrk="1" latinLnBrk="0" hangingPunct="1">
              <a:defRPr sz="1600" b="1" i="1" kern="1200">
                <a:solidFill>
                  <a:schemeClr val="bg1"/>
                </a:solidFill>
                <a:latin typeface="Georgia"/>
                <a:ea typeface="+mn-ea"/>
                <a:cs typeface="Georgi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885"/>
              </a:lnSpc>
            </a:pPr>
            <a:r>
              <a:rPr lang="en-IN" spc="-5"/>
              <a:t>InfoLab</a:t>
            </a:r>
            <a:endParaRPr spc="-5" dirty="0"/>
          </a:p>
        </p:txBody>
      </p:sp>
      <p:sp>
        <p:nvSpPr>
          <p:cNvPr id="10" name="object 10"/>
          <p:cNvSpPr txBox="1">
            <a:spLocks noGrp="1"/>
          </p:cNvSpPr>
          <p:nvPr>
            <p:ph type="sldNum" sz="quarter" idx="7"/>
          </p:nvPr>
        </p:nvSpPr>
        <p:spPr>
          <a:xfrm>
            <a:off x="4278138" y="6587087"/>
            <a:ext cx="273685" cy="203200"/>
          </a:xfrm>
          <a:prstGeom prst="rect">
            <a:avLst/>
          </a:prstGeom>
        </p:spPr>
        <p:txBody>
          <a:bodyPr vert="horz" wrap="square" lIns="0" tIns="0" rIns="0" bIns="0" rtlCol="0">
            <a:spAutoFit/>
          </a:bodyPr>
          <a:lstStyle>
            <a:defPPr>
              <a:defRPr lang="en-US"/>
            </a:defPPr>
            <a:lvl1pPr marL="0" algn="l" defTabSz="914400" rtl="0" eaLnBrk="1" latinLnBrk="0" hangingPunct="1">
              <a:defRPr sz="1400" b="1"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460"/>
              </a:lnSpc>
            </a:pPr>
            <a:fld id="{81D60167-4931-47E6-BA6A-407CBD079E47}" type="slidenum">
              <a:rPr lang="en-IN" smtClean="0"/>
              <a:pPr marL="38100">
                <a:lnSpc>
                  <a:spcPts val="1460"/>
                </a:lnSpc>
              </a:pPr>
              <a:t>81</a:t>
            </a:fld>
            <a:endParaRPr dirty="0"/>
          </a:p>
        </p:txBody>
      </p:sp>
    </p:spTree>
    <p:extLst>
      <p:ext uri="{BB962C8B-B14F-4D97-AF65-F5344CB8AC3E}">
        <p14:creationId xmlns:p14="http://schemas.microsoft.com/office/powerpoint/2010/main" val="12024286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9064" y="3726179"/>
            <a:ext cx="170687" cy="177800"/>
          </a:xfrm>
          <a:prstGeom prst="rect">
            <a:avLst/>
          </a:prstGeom>
        </p:spPr>
      </p:pic>
      <p:sp>
        <p:nvSpPr>
          <p:cNvPr id="3" name="object 3"/>
          <p:cNvSpPr/>
          <p:nvPr/>
        </p:nvSpPr>
        <p:spPr>
          <a:xfrm>
            <a:off x="4534146" y="2444739"/>
            <a:ext cx="828040" cy="282575"/>
          </a:xfrm>
          <a:custGeom>
            <a:avLst/>
            <a:gdLst/>
            <a:ahLst/>
            <a:cxnLst/>
            <a:rect l="l" t="t" r="r" b="b"/>
            <a:pathLst>
              <a:path w="828039" h="282575">
                <a:moveTo>
                  <a:pt x="737962" y="0"/>
                </a:moveTo>
                <a:lnTo>
                  <a:pt x="733944" y="11459"/>
                </a:lnTo>
                <a:lnTo>
                  <a:pt x="750287" y="18552"/>
                </a:lnTo>
                <a:lnTo>
                  <a:pt x="764342" y="28370"/>
                </a:lnTo>
                <a:lnTo>
                  <a:pt x="792880" y="73878"/>
                </a:lnTo>
                <a:lnTo>
                  <a:pt x="801214" y="115662"/>
                </a:lnTo>
                <a:lnTo>
                  <a:pt x="802256" y="139749"/>
                </a:lnTo>
                <a:lnTo>
                  <a:pt x="801210" y="164650"/>
                </a:lnTo>
                <a:lnTo>
                  <a:pt x="792838" y="207587"/>
                </a:lnTo>
                <a:lnTo>
                  <a:pt x="764360" y="253826"/>
                </a:lnTo>
                <a:lnTo>
                  <a:pt x="734391" y="270866"/>
                </a:lnTo>
                <a:lnTo>
                  <a:pt x="737962" y="282327"/>
                </a:lnTo>
                <a:lnTo>
                  <a:pt x="776472" y="264263"/>
                </a:lnTo>
                <a:lnTo>
                  <a:pt x="804786" y="232990"/>
                </a:lnTo>
                <a:lnTo>
                  <a:pt x="822199" y="191113"/>
                </a:lnTo>
                <a:lnTo>
                  <a:pt x="828004" y="141237"/>
                </a:lnTo>
                <a:lnTo>
                  <a:pt x="826548" y="115355"/>
                </a:lnTo>
                <a:lnTo>
                  <a:pt x="814902" y="69479"/>
                </a:lnTo>
                <a:lnTo>
                  <a:pt x="791806" y="32133"/>
                </a:lnTo>
                <a:lnTo>
                  <a:pt x="758431" y="7390"/>
                </a:lnTo>
                <a:lnTo>
                  <a:pt x="737962" y="0"/>
                </a:lnTo>
                <a:close/>
              </a:path>
              <a:path w="828039" h="282575">
                <a:moveTo>
                  <a:pt x="90040" y="0"/>
                </a:moveTo>
                <a:lnTo>
                  <a:pt x="51624" y="18101"/>
                </a:lnTo>
                <a:lnTo>
                  <a:pt x="23291" y="49485"/>
                </a:lnTo>
                <a:lnTo>
                  <a:pt x="5822" y="91436"/>
                </a:lnTo>
                <a:lnTo>
                  <a:pt x="0" y="141237"/>
                </a:lnTo>
                <a:lnTo>
                  <a:pt x="1450" y="167175"/>
                </a:lnTo>
                <a:lnTo>
                  <a:pt x="13059" y="213051"/>
                </a:lnTo>
                <a:lnTo>
                  <a:pt x="36099" y="250277"/>
                </a:lnTo>
                <a:lnTo>
                  <a:pt x="69511" y="274946"/>
                </a:lnTo>
                <a:lnTo>
                  <a:pt x="90040" y="282327"/>
                </a:lnTo>
                <a:lnTo>
                  <a:pt x="93612" y="270866"/>
                </a:lnTo>
                <a:lnTo>
                  <a:pt x="77525" y="263742"/>
                </a:lnTo>
                <a:lnTo>
                  <a:pt x="63642" y="253826"/>
                </a:lnTo>
                <a:lnTo>
                  <a:pt x="35165" y="207587"/>
                </a:lnTo>
                <a:lnTo>
                  <a:pt x="26793" y="164650"/>
                </a:lnTo>
                <a:lnTo>
                  <a:pt x="25746" y="139749"/>
                </a:lnTo>
                <a:lnTo>
                  <a:pt x="26793" y="115662"/>
                </a:lnTo>
                <a:lnTo>
                  <a:pt x="35165" y="73878"/>
                </a:lnTo>
                <a:lnTo>
                  <a:pt x="63754" y="28370"/>
                </a:lnTo>
                <a:lnTo>
                  <a:pt x="94058" y="11459"/>
                </a:lnTo>
                <a:lnTo>
                  <a:pt x="90040" y="0"/>
                </a:lnTo>
                <a:close/>
              </a:path>
            </a:pathLst>
          </a:custGeom>
          <a:solidFill>
            <a:srgbClr val="000000"/>
          </a:solidFill>
        </p:spPr>
        <p:txBody>
          <a:bodyPr wrap="square" lIns="0" tIns="0" rIns="0" bIns="0" rtlCol="0"/>
          <a:lstStyle/>
          <a:p>
            <a:endParaRPr/>
          </a:p>
        </p:txBody>
      </p:sp>
      <p:sp>
        <p:nvSpPr>
          <p:cNvPr id="4" name="object 4"/>
          <p:cNvSpPr/>
          <p:nvPr/>
        </p:nvSpPr>
        <p:spPr>
          <a:xfrm>
            <a:off x="7482006" y="2444739"/>
            <a:ext cx="1028700" cy="282575"/>
          </a:xfrm>
          <a:custGeom>
            <a:avLst/>
            <a:gdLst/>
            <a:ahLst/>
            <a:cxnLst/>
            <a:rect l="l" t="t" r="r" b="b"/>
            <a:pathLst>
              <a:path w="1028700" h="282575">
                <a:moveTo>
                  <a:pt x="938051" y="0"/>
                </a:moveTo>
                <a:lnTo>
                  <a:pt x="934032" y="11459"/>
                </a:lnTo>
                <a:lnTo>
                  <a:pt x="950375" y="18552"/>
                </a:lnTo>
                <a:lnTo>
                  <a:pt x="964430" y="28370"/>
                </a:lnTo>
                <a:lnTo>
                  <a:pt x="992968" y="73878"/>
                </a:lnTo>
                <a:lnTo>
                  <a:pt x="1001303" y="115662"/>
                </a:lnTo>
                <a:lnTo>
                  <a:pt x="1002344" y="139749"/>
                </a:lnTo>
                <a:lnTo>
                  <a:pt x="1001298" y="164650"/>
                </a:lnTo>
                <a:lnTo>
                  <a:pt x="992926" y="207587"/>
                </a:lnTo>
                <a:lnTo>
                  <a:pt x="964449" y="253826"/>
                </a:lnTo>
                <a:lnTo>
                  <a:pt x="934479" y="270866"/>
                </a:lnTo>
                <a:lnTo>
                  <a:pt x="938051" y="282327"/>
                </a:lnTo>
                <a:lnTo>
                  <a:pt x="976560" y="264263"/>
                </a:lnTo>
                <a:lnTo>
                  <a:pt x="1004874" y="232990"/>
                </a:lnTo>
                <a:lnTo>
                  <a:pt x="1022287" y="191113"/>
                </a:lnTo>
                <a:lnTo>
                  <a:pt x="1028091" y="141237"/>
                </a:lnTo>
                <a:lnTo>
                  <a:pt x="1026636" y="115355"/>
                </a:lnTo>
                <a:lnTo>
                  <a:pt x="1014990" y="69479"/>
                </a:lnTo>
                <a:lnTo>
                  <a:pt x="991894" y="32133"/>
                </a:lnTo>
                <a:lnTo>
                  <a:pt x="958519" y="7390"/>
                </a:lnTo>
                <a:lnTo>
                  <a:pt x="938051" y="0"/>
                </a:lnTo>
                <a:close/>
              </a:path>
              <a:path w="1028700" h="282575">
                <a:moveTo>
                  <a:pt x="90040" y="0"/>
                </a:moveTo>
                <a:lnTo>
                  <a:pt x="51624" y="18101"/>
                </a:lnTo>
                <a:lnTo>
                  <a:pt x="23290" y="49485"/>
                </a:lnTo>
                <a:lnTo>
                  <a:pt x="5822" y="91436"/>
                </a:lnTo>
                <a:lnTo>
                  <a:pt x="0" y="141237"/>
                </a:lnTo>
                <a:lnTo>
                  <a:pt x="1450" y="167175"/>
                </a:lnTo>
                <a:lnTo>
                  <a:pt x="13059" y="213051"/>
                </a:lnTo>
                <a:lnTo>
                  <a:pt x="36099" y="250277"/>
                </a:lnTo>
                <a:lnTo>
                  <a:pt x="69511" y="274946"/>
                </a:lnTo>
                <a:lnTo>
                  <a:pt x="90040" y="282327"/>
                </a:lnTo>
                <a:lnTo>
                  <a:pt x="93612" y="270866"/>
                </a:lnTo>
                <a:lnTo>
                  <a:pt x="77525" y="263742"/>
                </a:lnTo>
                <a:lnTo>
                  <a:pt x="63642" y="253826"/>
                </a:lnTo>
                <a:lnTo>
                  <a:pt x="35165" y="207587"/>
                </a:lnTo>
                <a:lnTo>
                  <a:pt x="26793" y="164650"/>
                </a:lnTo>
                <a:lnTo>
                  <a:pt x="25746" y="139749"/>
                </a:lnTo>
                <a:lnTo>
                  <a:pt x="26793" y="115662"/>
                </a:lnTo>
                <a:lnTo>
                  <a:pt x="35165" y="73878"/>
                </a:lnTo>
                <a:lnTo>
                  <a:pt x="63753" y="28370"/>
                </a:lnTo>
                <a:lnTo>
                  <a:pt x="94058" y="11459"/>
                </a:lnTo>
                <a:lnTo>
                  <a:pt x="90040" y="0"/>
                </a:lnTo>
                <a:close/>
              </a:path>
            </a:pathLst>
          </a:custGeom>
          <a:solidFill>
            <a:srgbClr val="000000"/>
          </a:solidFill>
        </p:spPr>
        <p:txBody>
          <a:bodyPr wrap="square" lIns="0" tIns="0" rIns="0" bIns="0" rtlCol="0"/>
          <a:lstStyle/>
          <a:p>
            <a:endParaRPr/>
          </a:p>
        </p:txBody>
      </p:sp>
      <p:sp>
        <p:nvSpPr>
          <p:cNvPr id="5" name="object 5"/>
          <p:cNvSpPr/>
          <p:nvPr/>
        </p:nvSpPr>
        <p:spPr>
          <a:xfrm>
            <a:off x="9475400" y="2444739"/>
            <a:ext cx="390525" cy="282575"/>
          </a:xfrm>
          <a:custGeom>
            <a:avLst/>
            <a:gdLst/>
            <a:ahLst/>
            <a:cxnLst/>
            <a:rect l="l" t="t" r="r" b="b"/>
            <a:pathLst>
              <a:path w="390525" h="282575">
                <a:moveTo>
                  <a:pt x="299876" y="0"/>
                </a:moveTo>
                <a:lnTo>
                  <a:pt x="295857" y="11459"/>
                </a:lnTo>
                <a:lnTo>
                  <a:pt x="312200" y="18552"/>
                </a:lnTo>
                <a:lnTo>
                  <a:pt x="326255" y="28370"/>
                </a:lnTo>
                <a:lnTo>
                  <a:pt x="354793" y="73878"/>
                </a:lnTo>
                <a:lnTo>
                  <a:pt x="363128" y="115662"/>
                </a:lnTo>
                <a:lnTo>
                  <a:pt x="364169" y="139749"/>
                </a:lnTo>
                <a:lnTo>
                  <a:pt x="363123" y="164650"/>
                </a:lnTo>
                <a:lnTo>
                  <a:pt x="354751" y="207587"/>
                </a:lnTo>
                <a:lnTo>
                  <a:pt x="326274" y="253826"/>
                </a:lnTo>
                <a:lnTo>
                  <a:pt x="296304" y="270866"/>
                </a:lnTo>
                <a:lnTo>
                  <a:pt x="299876" y="282327"/>
                </a:lnTo>
                <a:lnTo>
                  <a:pt x="338385" y="264263"/>
                </a:lnTo>
                <a:lnTo>
                  <a:pt x="366699" y="232990"/>
                </a:lnTo>
                <a:lnTo>
                  <a:pt x="384112" y="191113"/>
                </a:lnTo>
                <a:lnTo>
                  <a:pt x="389916" y="141237"/>
                </a:lnTo>
                <a:lnTo>
                  <a:pt x="388461" y="115355"/>
                </a:lnTo>
                <a:lnTo>
                  <a:pt x="376815" y="69479"/>
                </a:lnTo>
                <a:lnTo>
                  <a:pt x="353719" y="32133"/>
                </a:lnTo>
                <a:lnTo>
                  <a:pt x="320344" y="7390"/>
                </a:lnTo>
                <a:lnTo>
                  <a:pt x="299876" y="0"/>
                </a:lnTo>
                <a:close/>
              </a:path>
              <a:path w="390525" h="282575">
                <a:moveTo>
                  <a:pt x="90040" y="0"/>
                </a:moveTo>
                <a:lnTo>
                  <a:pt x="51624" y="18101"/>
                </a:lnTo>
                <a:lnTo>
                  <a:pt x="23290" y="49485"/>
                </a:lnTo>
                <a:lnTo>
                  <a:pt x="5822" y="91436"/>
                </a:lnTo>
                <a:lnTo>
                  <a:pt x="0" y="141237"/>
                </a:lnTo>
                <a:lnTo>
                  <a:pt x="1450" y="167175"/>
                </a:lnTo>
                <a:lnTo>
                  <a:pt x="13059" y="213051"/>
                </a:lnTo>
                <a:lnTo>
                  <a:pt x="36099" y="250277"/>
                </a:lnTo>
                <a:lnTo>
                  <a:pt x="69511" y="274946"/>
                </a:lnTo>
                <a:lnTo>
                  <a:pt x="90040" y="282327"/>
                </a:lnTo>
                <a:lnTo>
                  <a:pt x="93612" y="270866"/>
                </a:lnTo>
                <a:lnTo>
                  <a:pt x="77525" y="263742"/>
                </a:lnTo>
                <a:lnTo>
                  <a:pt x="63642" y="253826"/>
                </a:lnTo>
                <a:lnTo>
                  <a:pt x="35165" y="207587"/>
                </a:lnTo>
                <a:lnTo>
                  <a:pt x="26793" y="164650"/>
                </a:lnTo>
                <a:lnTo>
                  <a:pt x="25746" y="139749"/>
                </a:lnTo>
                <a:lnTo>
                  <a:pt x="26793" y="115662"/>
                </a:lnTo>
                <a:lnTo>
                  <a:pt x="35165" y="73878"/>
                </a:lnTo>
                <a:lnTo>
                  <a:pt x="63753" y="28370"/>
                </a:lnTo>
                <a:lnTo>
                  <a:pt x="94058" y="11459"/>
                </a:lnTo>
                <a:lnTo>
                  <a:pt x="90040" y="0"/>
                </a:lnTo>
                <a:close/>
              </a:path>
            </a:pathLst>
          </a:custGeom>
          <a:solidFill>
            <a:srgbClr val="000000"/>
          </a:solidFill>
        </p:spPr>
        <p:txBody>
          <a:bodyPr wrap="square" lIns="0" tIns="0" rIns="0" bIns="0" rtlCol="0"/>
          <a:lstStyle/>
          <a:p>
            <a:endParaRPr/>
          </a:p>
        </p:txBody>
      </p:sp>
      <p:sp>
        <p:nvSpPr>
          <p:cNvPr id="6" name="object 6"/>
          <p:cNvSpPr txBox="1"/>
          <p:nvPr/>
        </p:nvSpPr>
        <p:spPr>
          <a:xfrm>
            <a:off x="1750060" y="502602"/>
            <a:ext cx="8700135" cy="3928110"/>
          </a:xfrm>
          <a:prstGeom prst="rect">
            <a:avLst/>
          </a:prstGeom>
        </p:spPr>
        <p:txBody>
          <a:bodyPr vert="horz" wrap="square" lIns="0" tIns="12700" rIns="0" bIns="0" rtlCol="0">
            <a:spAutoFit/>
          </a:bodyPr>
          <a:lstStyle/>
          <a:p>
            <a:pPr marL="38100">
              <a:spcBef>
                <a:spcPts val="100"/>
              </a:spcBef>
            </a:pPr>
            <a:r>
              <a:rPr sz="2400" b="1" spc="-5" dirty="0">
                <a:solidFill>
                  <a:srgbClr val="004990"/>
                </a:solidFill>
                <a:latin typeface="Arial"/>
                <a:cs typeface="Arial"/>
              </a:rPr>
              <a:t>Norm</a:t>
            </a:r>
            <a:r>
              <a:rPr sz="2400" b="1" dirty="0">
                <a:solidFill>
                  <a:srgbClr val="004990"/>
                </a:solidFill>
                <a:latin typeface="Arial"/>
                <a:cs typeface="Arial"/>
              </a:rPr>
              <a:t> </a:t>
            </a:r>
            <a:r>
              <a:rPr sz="2400" b="1" spc="-5" dirty="0">
                <a:solidFill>
                  <a:srgbClr val="004990"/>
                </a:solidFill>
                <a:latin typeface="Arial"/>
                <a:cs typeface="Arial"/>
              </a:rPr>
              <a:t>Penalties</a:t>
            </a:r>
            <a:r>
              <a:rPr sz="2400" b="1" dirty="0">
                <a:solidFill>
                  <a:srgbClr val="004990"/>
                </a:solidFill>
                <a:latin typeface="Arial"/>
                <a:cs typeface="Arial"/>
              </a:rPr>
              <a:t> </a:t>
            </a:r>
            <a:r>
              <a:rPr sz="2400" b="1" spc="-5" dirty="0">
                <a:solidFill>
                  <a:srgbClr val="004990"/>
                </a:solidFill>
                <a:latin typeface="Arial"/>
                <a:cs typeface="Arial"/>
              </a:rPr>
              <a:t>with respect</a:t>
            </a:r>
            <a:r>
              <a:rPr sz="2400" b="1" spc="5" dirty="0">
                <a:solidFill>
                  <a:srgbClr val="004990"/>
                </a:solidFill>
                <a:latin typeface="Arial"/>
                <a:cs typeface="Arial"/>
              </a:rPr>
              <a:t> </a:t>
            </a:r>
            <a:r>
              <a:rPr sz="2400" b="1" dirty="0">
                <a:solidFill>
                  <a:srgbClr val="004990"/>
                </a:solidFill>
                <a:latin typeface="Arial"/>
                <a:cs typeface="Arial"/>
              </a:rPr>
              <a:t>to</a:t>
            </a:r>
            <a:r>
              <a:rPr sz="2400" b="1" spc="-5" dirty="0">
                <a:solidFill>
                  <a:srgbClr val="004990"/>
                </a:solidFill>
                <a:latin typeface="Arial"/>
                <a:cs typeface="Arial"/>
              </a:rPr>
              <a:t> Constrained Optimization</a:t>
            </a:r>
            <a:endParaRPr sz="2400">
              <a:latin typeface="Arial"/>
              <a:cs typeface="Arial"/>
            </a:endParaRPr>
          </a:p>
          <a:p>
            <a:pPr marL="472440" marR="68580">
              <a:lnSpc>
                <a:spcPct val="119200"/>
              </a:lnSpc>
              <a:spcBef>
                <a:spcPts val="1350"/>
              </a:spcBef>
            </a:pPr>
            <a:r>
              <a:rPr sz="2400" b="1" spc="-90" dirty="0">
                <a:latin typeface="Arial"/>
                <a:cs typeface="Arial"/>
              </a:rPr>
              <a:t>To</a:t>
            </a:r>
            <a:r>
              <a:rPr sz="2400" b="1" spc="-10" dirty="0">
                <a:latin typeface="Arial"/>
                <a:cs typeface="Arial"/>
              </a:rPr>
              <a:t> </a:t>
            </a:r>
            <a:r>
              <a:rPr sz="2400" b="1" spc="-5" dirty="0">
                <a:latin typeface="Arial"/>
                <a:cs typeface="Arial"/>
              </a:rPr>
              <a:t>gain</a:t>
            </a:r>
            <a:r>
              <a:rPr sz="2400" b="1" spc="-10" dirty="0">
                <a:latin typeface="Arial"/>
                <a:cs typeface="Arial"/>
              </a:rPr>
              <a:t> </a:t>
            </a:r>
            <a:r>
              <a:rPr sz="2400" b="1" spc="-5" dirty="0">
                <a:latin typeface="Arial"/>
                <a:cs typeface="Arial"/>
              </a:rPr>
              <a:t>some</a:t>
            </a:r>
            <a:r>
              <a:rPr sz="2400" b="1" dirty="0">
                <a:latin typeface="Arial"/>
                <a:cs typeface="Arial"/>
              </a:rPr>
              <a:t> </a:t>
            </a:r>
            <a:r>
              <a:rPr sz="2400" b="1" spc="-5" dirty="0">
                <a:latin typeface="Arial"/>
                <a:cs typeface="Arial"/>
              </a:rPr>
              <a:t>insight into</a:t>
            </a:r>
            <a:r>
              <a:rPr sz="2400" b="1" spc="-10" dirty="0">
                <a:latin typeface="Arial"/>
                <a:cs typeface="Arial"/>
              </a:rPr>
              <a:t> </a:t>
            </a:r>
            <a:r>
              <a:rPr sz="2400" b="1" spc="-5" dirty="0">
                <a:latin typeface="Arial"/>
                <a:cs typeface="Arial"/>
              </a:rPr>
              <a:t>the</a:t>
            </a:r>
            <a:r>
              <a:rPr sz="2400" b="1" spc="5" dirty="0">
                <a:latin typeface="Arial"/>
                <a:cs typeface="Arial"/>
              </a:rPr>
              <a:t> </a:t>
            </a:r>
            <a:r>
              <a:rPr sz="2400" b="1" dirty="0">
                <a:latin typeface="Arial"/>
                <a:cs typeface="Arial"/>
              </a:rPr>
              <a:t>effect</a:t>
            </a:r>
            <a:r>
              <a:rPr sz="2400" b="1" spc="-5" dirty="0">
                <a:latin typeface="Arial"/>
                <a:cs typeface="Arial"/>
              </a:rPr>
              <a:t> of the</a:t>
            </a:r>
            <a:r>
              <a:rPr sz="2400" b="1" dirty="0">
                <a:latin typeface="Arial"/>
                <a:cs typeface="Arial"/>
              </a:rPr>
              <a:t> </a:t>
            </a:r>
            <a:r>
              <a:rPr sz="2400" b="1" spc="-5" dirty="0">
                <a:latin typeface="Arial"/>
                <a:cs typeface="Arial"/>
              </a:rPr>
              <a:t>constraint,</a:t>
            </a:r>
            <a:r>
              <a:rPr sz="2400" b="1" spc="-10" dirty="0">
                <a:latin typeface="Arial"/>
                <a:cs typeface="Arial"/>
              </a:rPr>
              <a:t> </a:t>
            </a:r>
            <a:r>
              <a:rPr sz="2400" b="1" spc="-5" dirty="0">
                <a:latin typeface="Arial"/>
                <a:cs typeface="Arial"/>
              </a:rPr>
              <a:t>we </a:t>
            </a:r>
            <a:r>
              <a:rPr sz="2400" b="1" spc="-650" dirty="0">
                <a:latin typeface="Arial"/>
                <a:cs typeface="Arial"/>
              </a:rPr>
              <a:t> </a:t>
            </a:r>
            <a:r>
              <a:rPr sz="2400" b="1" dirty="0">
                <a:latin typeface="Arial"/>
                <a:cs typeface="Arial"/>
              </a:rPr>
              <a:t>can</a:t>
            </a:r>
            <a:r>
              <a:rPr sz="2400" b="1" spc="-15" dirty="0">
                <a:latin typeface="Arial"/>
                <a:cs typeface="Arial"/>
              </a:rPr>
              <a:t> </a:t>
            </a:r>
            <a:r>
              <a:rPr sz="2400" b="1" spc="-5" dirty="0">
                <a:latin typeface="Arial"/>
                <a:cs typeface="Arial"/>
              </a:rPr>
              <a:t>fix </a:t>
            </a:r>
            <a:r>
              <a:rPr sz="2400" spc="140" dirty="0">
                <a:latin typeface="Cambria Math"/>
                <a:cs typeface="Cambria Math"/>
              </a:rPr>
              <a:t>𝑎</a:t>
            </a:r>
            <a:r>
              <a:rPr sz="2625" spc="209" baseline="28571" dirty="0">
                <a:latin typeface="Cambria Math"/>
                <a:cs typeface="Cambria Math"/>
              </a:rPr>
              <a:t>∗</a:t>
            </a:r>
            <a:r>
              <a:rPr sz="2625" spc="555" baseline="28571" dirty="0">
                <a:latin typeface="Cambria Math"/>
                <a:cs typeface="Cambria Math"/>
              </a:rPr>
              <a:t> </a:t>
            </a:r>
            <a:r>
              <a:rPr sz="2400" b="1" spc="-5" dirty="0">
                <a:latin typeface="Arial"/>
                <a:cs typeface="Arial"/>
              </a:rPr>
              <a:t>and</a:t>
            </a:r>
            <a:r>
              <a:rPr sz="2400" b="1" spc="-10" dirty="0">
                <a:latin typeface="Arial"/>
                <a:cs typeface="Arial"/>
              </a:rPr>
              <a:t> </a:t>
            </a:r>
            <a:r>
              <a:rPr sz="2400" b="1" spc="-5" dirty="0">
                <a:latin typeface="Arial"/>
                <a:cs typeface="Arial"/>
              </a:rPr>
              <a:t>view</a:t>
            </a:r>
            <a:r>
              <a:rPr sz="2400" b="1" spc="-10" dirty="0">
                <a:latin typeface="Arial"/>
                <a:cs typeface="Arial"/>
              </a:rPr>
              <a:t> </a:t>
            </a:r>
            <a:r>
              <a:rPr sz="2400" b="1" spc="-5" dirty="0">
                <a:latin typeface="Arial"/>
                <a:cs typeface="Arial"/>
              </a:rPr>
              <a:t>the problem </a:t>
            </a:r>
            <a:r>
              <a:rPr sz="2400" b="1" dirty="0">
                <a:latin typeface="Arial"/>
                <a:cs typeface="Arial"/>
              </a:rPr>
              <a:t>as</a:t>
            </a:r>
            <a:r>
              <a:rPr sz="2400" b="1" spc="-5" dirty="0">
                <a:latin typeface="Arial"/>
                <a:cs typeface="Arial"/>
              </a:rPr>
              <a:t> just </a:t>
            </a:r>
            <a:r>
              <a:rPr sz="2400" b="1" dirty="0">
                <a:latin typeface="Arial"/>
                <a:cs typeface="Arial"/>
              </a:rPr>
              <a:t>a</a:t>
            </a:r>
            <a:r>
              <a:rPr sz="2400" b="1" spc="-5" dirty="0">
                <a:latin typeface="Arial"/>
                <a:cs typeface="Arial"/>
              </a:rPr>
              <a:t> function</a:t>
            </a:r>
            <a:r>
              <a:rPr sz="2400" b="1" spc="-10" dirty="0">
                <a:latin typeface="Arial"/>
                <a:cs typeface="Arial"/>
              </a:rPr>
              <a:t> </a:t>
            </a:r>
            <a:r>
              <a:rPr sz="2400" b="1" spc="-5" dirty="0">
                <a:latin typeface="Arial"/>
                <a:cs typeface="Arial"/>
              </a:rPr>
              <a:t>of </a:t>
            </a:r>
            <a:r>
              <a:rPr sz="2400" dirty="0">
                <a:latin typeface="Cambria Math"/>
                <a:cs typeface="Cambria Math"/>
              </a:rPr>
              <a:t>𝜽</a:t>
            </a:r>
            <a:r>
              <a:rPr sz="2400" spc="-5" dirty="0">
                <a:latin typeface="Cambria Math"/>
                <a:cs typeface="Cambria Math"/>
              </a:rPr>
              <a:t> </a:t>
            </a:r>
            <a:r>
              <a:rPr sz="2400" b="1" dirty="0">
                <a:latin typeface="Arial"/>
                <a:cs typeface="Arial"/>
              </a:rPr>
              <a:t>:</a:t>
            </a:r>
            <a:endParaRPr sz="2400">
              <a:latin typeface="Arial"/>
              <a:cs typeface="Arial"/>
            </a:endParaRPr>
          </a:p>
          <a:p>
            <a:pPr>
              <a:spcBef>
                <a:spcPts val="40"/>
              </a:spcBef>
            </a:pPr>
            <a:endParaRPr sz="3000">
              <a:latin typeface="Arial"/>
              <a:cs typeface="Arial"/>
            </a:endParaRPr>
          </a:p>
          <a:p>
            <a:pPr marL="487680">
              <a:tabLst>
                <a:tab pos="3723004" algn="l"/>
                <a:tab pos="6854190" algn="l"/>
              </a:tabLst>
            </a:pPr>
            <a:r>
              <a:rPr sz="2400" dirty="0">
                <a:latin typeface="Cambria Math"/>
                <a:cs typeface="Cambria Math"/>
              </a:rPr>
              <a:t>𝜽</a:t>
            </a:r>
            <a:r>
              <a:rPr sz="2625" baseline="28571" dirty="0">
                <a:latin typeface="Cambria Math"/>
                <a:cs typeface="Cambria Math"/>
              </a:rPr>
              <a:t>∗</a:t>
            </a:r>
            <a:r>
              <a:rPr sz="2625" spc="569" baseline="28571" dirty="0">
                <a:latin typeface="Cambria Math"/>
                <a:cs typeface="Cambria Math"/>
              </a:rPr>
              <a:t> </a:t>
            </a:r>
            <a:r>
              <a:rPr sz="2400" dirty="0">
                <a:latin typeface="Cambria Math"/>
                <a:cs typeface="Cambria Math"/>
              </a:rPr>
              <a:t>=</a:t>
            </a:r>
            <a:r>
              <a:rPr sz="2400" spc="135" dirty="0">
                <a:latin typeface="Cambria Math"/>
                <a:cs typeface="Cambria Math"/>
              </a:rPr>
              <a:t> </a:t>
            </a:r>
            <a:r>
              <a:rPr sz="2400" spc="-5" dirty="0">
                <a:latin typeface="Cambria Math"/>
                <a:cs typeface="Cambria Math"/>
              </a:rPr>
              <a:t>𝒂𝒓𝒈𝒎𝒊𝒏</a:t>
            </a:r>
            <a:r>
              <a:rPr sz="2625" spc="-7" baseline="-15873" dirty="0">
                <a:latin typeface="Cambria Math"/>
                <a:cs typeface="Cambria Math"/>
              </a:rPr>
              <a:t>𝜽</a:t>
            </a:r>
            <a:r>
              <a:rPr sz="2625" spc="330" baseline="-15873" dirty="0">
                <a:latin typeface="Cambria Math"/>
                <a:cs typeface="Cambria Math"/>
              </a:rPr>
              <a:t> </a:t>
            </a:r>
            <a:r>
              <a:rPr sz="2400" spc="245" dirty="0">
                <a:latin typeface="Cambria Math"/>
                <a:cs typeface="Cambria Math"/>
              </a:rPr>
              <a:t>𝐿</a:t>
            </a:r>
            <a:r>
              <a:rPr sz="2400" spc="475" dirty="0">
                <a:latin typeface="Cambria Math"/>
                <a:cs typeface="Cambria Math"/>
              </a:rPr>
              <a:t> </a:t>
            </a:r>
            <a:r>
              <a:rPr sz="2400" dirty="0">
                <a:latin typeface="Cambria Math"/>
                <a:cs typeface="Cambria Math"/>
              </a:rPr>
              <a:t>𝜽,</a:t>
            </a:r>
            <a:r>
              <a:rPr sz="2400" spc="-135" dirty="0">
                <a:latin typeface="Cambria Math"/>
                <a:cs typeface="Cambria Math"/>
              </a:rPr>
              <a:t> </a:t>
            </a:r>
            <a:r>
              <a:rPr sz="2400" spc="140" dirty="0">
                <a:latin typeface="Cambria Math"/>
                <a:cs typeface="Cambria Math"/>
              </a:rPr>
              <a:t>𝑎</a:t>
            </a:r>
            <a:r>
              <a:rPr sz="2625" spc="209" baseline="28571" dirty="0">
                <a:latin typeface="Cambria Math"/>
                <a:cs typeface="Cambria Math"/>
              </a:rPr>
              <a:t>∗	</a:t>
            </a:r>
            <a:r>
              <a:rPr sz="2400" dirty="0">
                <a:latin typeface="Cambria Math"/>
                <a:cs typeface="Cambria Math"/>
              </a:rPr>
              <a:t>=</a:t>
            </a:r>
            <a:r>
              <a:rPr sz="2400" spc="135" dirty="0">
                <a:latin typeface="Cambria Math"/>
                <a:cs typeface="Cambria Math"/>
              </a:rPr>
              <a:t> </a:t>
            </a:r>
            <a:r>
              <a:rPr sz="2400" spc="-5" dirty="0">
                <a:latin typeface="Cambria Math"/>
                <a:cs typeface="Cambria Math"/>
              </a:rPr>
              <a:t>𝒂𝒓𝒈𝒎𝒊𝒏</a:t>
            </a:r>
            <a:r>
              <a:rPr sz="2625" spc="-7" baseline="-15873" dirty="0">
                <a:latin typeface="Cambria Math"/>
                <a:cs typeface="Cambria Math"/>
              </a:rPr>
              <a:t>𝜽</a:t>
            </a:r>
            <a:r>
              <a:rPr sz="2625" spc="330" baseline="-15873" dirty="0">
                <a:latin typeface="Cambria Math"/>
                <a:cs typeface="Cambria Math"/>
              </a:rPr>
              <a:t> </a:t>
            </a:r>
            <a:r>
              <a:rPr sz="2400" dirty="0">
                <a:latin typeface="Cambria Math"/>
                <a:cs typeface="Cambria Math"/>
              </a:rPr>
              <a:t>[</a:t>
            </a:r>
            <a:r>
              <a:rPr sz="2400" spc="-5" dirty="0">
                <a:latin typeface="Cambria Math"/>
                <a:cs typeface="Cambria Math"/>
              </a:rPr>
              <a:t> </a:t>
            </a:r>
            <a:r>
              <a:rPr sz="2400" dirty="0">
                <a:latin typeface="Cambria Math"/>
                <a:cs typeface="Cambria Math"/>
              </a:rPr>
              <a:t>𝑱</a:t>
            </a:r>
            <a:r>
              <a:rPr sz="2400" spc="470" dirty="0">
                <a:latin typeface="Cambria Math"/>
                <a:cs typeface="Cambria Math"/>
              </a:rPr>
              <a:t> </a:t>
            </a:r>
            <a:r>
              <a:rPr sz="2400" dirty="0">
                <a:latin typeface="Cambria Math"/>
                <a:cs typeface="Cambria Math"/>
              </a:rPr>
              <a:t>𝜽;</a:t>
            </a:r>
            <a:r>
              <a:rPr sz="2400" spc="-125" dirty="0">
                <a:latin typeface="Cambria Math"/>
                <a:cs typeface="Cambria Math"/>
              </a:rPr>
              <a:t> </a:t>
            </a:r>
            <a:r>
              <a:rPr sz="2400" dirty="0">
                <a:latin typeface="Cambria Math"/>
                <a:cs typeface="Cambria Math"/>
              </a:rPr>
              <a:t>𝑿,</a:t>
            </a:r>
            <a:r>
              <a:rPr sz="2400" spc="-130" dirty="0">
                <a:latin typeface="Cambria Math"/>
                <a:cs typeface="Cambria Math"/>
              </a:rPr>
              <a:t> </a:t>
            </a:r>
            <a:r>
              <a:rPr sz="2400" dirty="0">
                <a:latin typeface="Cambria Math"/>
                <a:cs typeface="Cambria Math"/>
              </a:rPr>
              <a:t>𝒚	+</a:t>
            </a:r>
            <a:r>
              <a:rPr sz="2400" spc="-20" dirty="0">
                <a:latin typeface="Cambria Math"/>
                <a:cs typeface="Cambria Math"/>
              </a:rPr>
              <a:t> </a:t>
            </a:r>
            <a:r>
              <a:rPr sz="2400" spc="125" dirty="0">
                <a:latin typeface="Cambria Math"/>
                <a:cs typeface="Cambria Math"/>
              </a:rPr>
              <a:t>𝑎</a:t>
            </a:r>
            <a:r>
              <a:rPr sz="2625" spc="187" baseline="28571" dirty="0">
                <a:latin typeface="Cambria Math"/>
                <a:cs typeface="Cambria Math"/>
              </a:rPr>
              <a:t>∗</a:t>
            </a:r>
            <a:r>
              <a:rPr sz="2400" spc="125" dirty="0">
                <a:latin typeface="Cambria Math"/>
                <a:cs typeface="Cambria Math"/>
              </a:rPr>
              <a:t>𝛀</a:t>
            </a:r>
            <a:r>
              <a:rPr sz="2400" spc="430" dirty="0">
                <a:latin typeface="Cambria Math"/>
                <a:cs typeface="Cambria Math"/>
              </a:rPr>
              <a:t> </a:t>
            </a:r>
            <a:r>
              <a:rPr sz="2400" dirty="0">
                <a:latin typeface="Cambria Math"/>
                <a:cs typeface="Cambria Math"/>
              </a:rPr>
              <a:t>𝜽</a:t>
            </a:r>
            <a:r>
              <a:rPr sz="2400" spc="440" dirty="0">
                <a:latin typeface="Cambria Math"/>
                <a:cs typeface="Cambria Math"/>
              </a:rPr>
              <a:t> </a:t>
            </a:r>
            <a:r>
              <a:rPr sz="2400" dirty="0">
                <a:latin typeface="Cambria Math"/>
                <a:cs typeface="Cambria Math"/>
              </a:rPr>
              <a:t>]</a:t>
            </a:r>
            <a:endParaRPr sz="2400">
              <a:latin typeface="Cambria Math"/>
              <a:cs typeface="Cambria Math"/>
            </a:endParaRPr>
          </a:p>
          <a:p>
            <a:pPr>
              <a:lnSpc>
                <a:spcPct val="100000"/>
              </a:lnSpc>
            </a:pPr>
            <a:endParaRPr sz="3400">
              <a:latin typeface="Cambria Math"/>
              <a:cs typeface="Cambria Math"/>
            </a:endParaRPr>
          </a:p>
          <a:p>
            <a:pPr marL="472440" marR="854075">
              <a:lnSpc>
                <a:spcPct val="121500"/>
              </a:lnSpc>
              <a:spcBef>
                <a:spcPts val="2275"/>
              </a:spcBef>
            </a:pPr>
            <a:r>
              <a:rPr sz="2400" b="1" spc="-5" dirty="0">
                <a:latin typeface="Arial"/>
                <a:cs typeface="Arial"/>
              </a:rPr>
              <a:t>This is exactly the </a:t>
            </a:r>
            <a:r>
              <a:rPr sz="2400" b="1" dirty="0">
                <a:latin typeface="Arial"/>
                <a:cs typeface="Arial"/>
              </a:rPr>
              <a:t>same as </a:t>
            </a:r>
            <a:r>
              <a:rPr sz="2400" b="1" spc="-5" dirty="0">
                <a:latin typeface="Arial"/>
                <a:cs typeface="Arial"/>
              </a:rPr>
              <a:t>the regularized training </a:t>
            </a:r>
            <a:r>
              <a:rPr sz="2400" b="1" spc="-655" dirty="0">
                <a:latin typeface="Arial"/>
                <a:cs typeface="Arial"/>
              </a:rPr>
              <a:t> </a:t>
            </a:r>
            <a:r>
              <a:rPr sz="2400" b="1" spc="-5" dirty="0">
                <a:latin typeface="Arial"/>
                <a:cs typeface="Arial"/>
              </a:rPr>
              <a:t>problem</a:t>
            </a:r>
            <a:r>
              <a:rPr sz="2400" b="1" spc="-10" dirty="0">
                <a:latin typeface="Arial"/>
                <a:cs typeface="Arial"/>
              </a:rPr>
              <a:t> </a:t>
            </a:r>
            <a:r>
              <a:rPr sz="2400" b="1" spc="-5" dirty="0">
                <a:latin typeface="Arial"/>
                <a:cs typeface="Arial"/>
              </a:rPr>
              <a:t>of minimizing</a:t>
            </a:r>
            <a:r>
              <a:rPr sz="2400" b="1" spc="-10" dirty="0">
                <a:latin typeface="Arial"/>
                <a:cs typeface="Arial"/>
              </a:rPr>
              <a:t> </a:t>
            </a:r>
            <a:r>
              <a:rPr sz="2400" spc="-770" dirty="0">
                <a:latin typeface="Cambria Math"/>
                <a:cs typeface="Cambria Math"/>
              </a:rPr>
              <a:t>𝑱</a:t>
            </a:r>
            <a:r>
              <a:rPr sz="3600" spc="-1155" baseline="10416" dirty="0">
                <a:latin typeface="Cambria Math"/>
                <a:cs typeface="Cambria Math"/>
              </a:rPr>
              <a:t>A</a:t>
            </a:r>
            <a:endParaRPr sz="3600" baseline="10416">
              <a:latin typeface="Cambria Math"/>
              <a:cs typeface="Cambria Math"/>
            </a:endParaRPr>
          </a:p>
        </p:txBody>
      </p:sp>
      <p:sp>
        <p:nvSpPr>
          <p:cNvPr id="7" name="object 7"/>
          <p:cNvSpPr txBox="1">
            <a:spLocks noGrp="1"/>
          </p:cNvSpPr>
          <p:nvPr>
            <p:ph type="ftr" sz="quarter" idx="5"/>
          </p:nvPr>
        </p:nvSpPr>
        <p:spPr>
          <a:xfrm>
            <a:off x="6193600" y="6541868"/>
            <a:ext cx="870584" cy="256540"/>
          </a:xfrm>
          <a:prstGeom prst="rect">
            <a:avLst/>
          </a:prstGeom>
        </p:spPr>
        <p:txBody>
          <a:bodyPr vert="horz" wrap="square" lIns="0" tIns="0" rIns="0" bIns="0" rtlCol="0">
            <a:spAutoFit/>
          </a:bodyPr>
          <a:lstStyle>
            <a:defPPr>
              <a:defRPr lang="en-US"/>
            </a:defPPr>
            <a:lvl1pPr marL="0" algn="l" defTabSz="914400" rtl="0" eaLnBrk="1" latinLnBrk="0" hangingPunct="1">
              <a:defRPr sz="1600" b="1" i="1" kern="1200">
                <a:solidFill>
                  <a:schemeClr val="bg1"/>
                </a:solidFill>
                <a:latin typeface="Georgia"/>
                <a:ea typeface="+mn-ea"/>
                <a:cs typeface="Georgi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885"/>
              </a:lnSpc>
            </a:pPr>
            <a:r>
              <a:rPr lang="en-IN" spc="-5"/>
              <a:t>InfoLab</a:t>
            </a:r>
            <a:endParaRPr spc="-5" dirty="0"/>
          </a:p>
        </p:txBody>
      </p:sp>
      <p:sp>
        <p:nvSpPr>
          <p:cNvPr id="8" name="object 8"/>
          <p:cNvSpPr txBox="1">
            <a:spLocks noGrp="1"/>
          </p:cNvSpPr>
          <p:nvPr>
            <p:ph type="sldNum" sz="quarter" idx="7"/>
          </p:nvPr>
        </p:nvSpPr>
        <p:spPr>
          <a:xfrm>
            <a:off x="4278138" y="6587087"/>
            <a:ext cx="273685" cy="203200"/>
          </a:xfrm>
          <a:prstGeom prst="rect">
            <a:avLst/>
          </a:prstGeom>
        </p:spPr>
        <p:txBody>
          <a:bodyPr vert="horz" wrap="square" lIns="0" tIns="0" rIns="0" bIns="0" rtlCol="0">
            <a:spAutoFit/>
          </a:bodyPr>
          <a:lstStyle>
            <a:defPPr>
              <a:defRPr lang="en-US"/>
            </a:defPPr>
            <a:lvl1pPr marL="0" algn="l" defTabSz="914400" rtl="0" eaLnBrk="1" latinLnBrk="0" hangingPunct="1">
              <a:defRPr sz="1400" b="1"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460"/>
              </a:lnSpc>
            </a:pPr>
            <a:fld id="{81D60167-4931-47E6-BA6A-407CBD079E47}" type="slidenum">
              <a:rPr lang="en-IN" smtClean="0"/>
              <a:pPr marL="38100">
                <a:lnSpc>
                  <a:spcPts val="1460"/>
                </a:lnSpc>
              </a:pPr>
              <a:t>82</a:t>
            </a:fld>
            <a:endParaRPr dirty="0"/>
          </a:p>
        </p:txBody>
      </p:sp>
    </p:spTree>
    <p:extLst>
      <p:ext uri="{BB962C8B-B14F-4D97-AF65-F5344CB8AC3E}">
        <p14:creationId xmlns:p14="http://schemas.microsoft.com/office/powerpoint/2010/main" val="27015287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F1293B-08F1-43E1-9E5D-5F0658DBFAF5}"/>
              </a:ext>
            </a:extLst>
          </p:cNvPr>
          <p:cNvPicPr>
            <a:picLocks noChangeAspect="1"/>
          </p:cNvPicPr>
          <p:nvPr/>
        </p:nvPicPr>
        <p:blipFill rotWithShape="1">
          <a:blip r:embed="rId2"/>
          <a:srcRect l="20608" t="30512" r="39121" b="16515"/>
          <a:stretch/>
        </p:blipFill>
        <p:spPr>
          <a:xfrm>
            <a:off x="2512541" y="2092411"/>
            <a:ext cx="4909752" cy="3632886"/>
          </a:xfrm>
          <a:prstGeom prst="rect">
            <a:avLst/>
          </a:prstGeom>
        </p:spPr>
      </p:pic>
    </p:spTree>
    <p:extLst>
      <p:ext uri="{BB962C8B-B14F-4D97-AF65-F5344CB8AC3E}">
        <p14:creationId xmlns:p14="http://schemas.microsoft.com/office/powerpoint/2010/main" val="865245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9064" y="1241212"/>
            <a:ext cx="170687" cy="177800"/>
          </a:xfrm>
          <a:prstGeom prst="rect">
            <a:avLst/>
          </a:prstGeom>
        </p:spPr>
      </p:pic>
      <p:sp>
        <p:nvSpPr>
          <p:cNvPr id="3" name="object 3"/>
          <p:cNvSpPr txBox="1"/>
          <p:nvPr/>
        </p:nvSpPr>
        <p:spPr>
          <a:xfrm>
            <a:off x="2210180" y="1039663"/>
            <a:ext cx="7948930" cy="4263390"/>
          </a:xfrm>
          <a:prstGeom prst="rect">
            <a:avLst/>
          </a:prstGeom>
        </p:spPr>
        <p:txBody>
          <a:bodyPr vert="horz" wrap="square" lIns="0" tIns="12700" rIns="0" bIns="0" rtlCol="0">
            <a:spAutoFit/>
          </a:bodyPr>
          <a:lstStyle/>
          <a:p>
            <a:pPr marL="12700" marR="297180">
              <a:lnSpc>
                <a:spcPct val="119200"/>
              </a:lnSpc>
              <a:spcBef>
                <a:spcPts val="100"/>
              </a:spcBef>
            </a:pPr>
            <a:r>
              <a:rPr sz="2400" b="1" spc="-5" dirty="0">
                <a:latin typeface="Arial"/>
                <a:cs typeface="Arial"/>
              </a:rPr>
              <a:t>Squared L2 norm is used instead of original L2 norm </a:t>
            </a:r>
            <a:r>
              <a:rPr sz="2400" b="1" spc="-655" dirty="0">
                <a:latin typeface="Arial"/>
                <a:cs typeface="Arial"/>
              </a:rPr>
              <a:t> </a:t>
            </a:r>
            <a:r>
              <a:rPr sz="2400" b="1" spc="-5" dirty="0">
                <a:latin typeface="Arial"/>
                <a:cs typeface="Arial"/>
              </a:rPr>
              <a:t>for</a:t>
            </a:r>
            <a:r>
              <a:rPr sz="2400" b="1" spc="-10" dirty="0">
                <a:latin typeface="Arial"/>
                <a:cs typeface="Arial"/>
              </a:rPr>
              <a:t> </a:t>
            </a:r>
            <a:r>
              <a:rPr sz="2400" b="1" spc="-5" dirty="0">
                <a:latin typeface="Arial"/>
                <a:cs typeface="Arial"/>
              </a:rPr>
              <a:t>regularization</a:t>
            </a:r>
            <a:r>
              <a:rPr sz="2400" b="1" spc="-10" dirty="0">
                <a:latin typeface="Arial"/>
                <a:cs typeface="Arial"/>
              </a:rPr>
              <a:t> </a:t>
            </a:r>
            <a:r>
              <a:rPr sz="2400" b="1" spc="-5" dirty="0">
                <a:latin typeface="Arial"/>
                <a:cs typeface="Arial"/>
              </a:rPr>
              <a:t>in</a:t>
            </a:r>
            <a:r>
              <a:rPr sz="2400" b="1" spc="-10" dirty="0">
                <a:latin typeface="Arial"/>
                <a:cs typeface="Arial"/>
              </a:rPr>
              <a:t> </a:t>
            </a:r>
            <a:r>
              <a:rPr sz="2400" b="1" spc="-5" dirty="0">
                <a:latin typeface="Arial"/>
                <a:cs typeface="Arial"/>
              </a:rPr>
              <a:t>machine learning</a:t>
            </a:r>
            <a:r>
              <a:rPr sz="2400" b="1" spc="-10" dirty="0">
                <a:latin typeface="Arial"/>
                <a:cs typeface="Arial"/>
              </a:rPr>
              <a:t> </a:t>
            </a:r>
            <a:r>
              <a:rPr sz="2400" b="1" dirty="0">
                <a:latin typeface="Arial"/>
                <a:cs typeface="Arial"/>
              </a:rPr>
              <a:t>task</a:t>
            </a:r>
            <a:endParaRPr sz="2400">
              <a:latin typeface="Arial"/>
              <a:cs typeface="Arial"/>
            </a:endParaRPr>
          </a:p>
          <a:p>
            <a:pPr>
              <a:lnSpc>
                <a:spcPct val="100000"/>
              </a:lnSpc>
            </a:pPr>
            <a:endParaRPr sz="2400">
              <a:latin typeface="Arial"/>
              <a:cs typeface="Arial"/>
            </a:endParaRPr>
          </a:p>
          <a:p>
            <a:pPr marL="12700" marR="586105">
              <a:lnSpc>
                <a:spcPct val="120400"/>
              </a:lnSpc>
              <a:spcBef>
                <a:spcPts val="1840"/>
              </a:spcBef>
            </a:pPr>
            <a:r>
              <a:rPr sz="2400" b="1" spc="-5" dirty="0">
                <a:latin typeface="Arial"/>
                <a:cs typeface="Arial"/>
              </a:rPr>
              <a:t>All of the derivatives of the L2 norm depend on the </a:t>
            </a:r>
            <a:r>
              <a:rPr sz="2400" b="1" spc="-655" dirty="0">
                <a:latin typeface="Arial"/>
                <a:cs typeface="Arial"/>
              </a:rPr>
              <a:t> </a:t>
            </a:r>
            <a:r>
              <a:rPr sz="2400" b="1" spc="-5" dirty="0">
                <a:latin typeface="Arial"/>
                <a:cs typeface="Arial"/>
              </a:rPr>
              <a:t>entire</a:t>
            </a:r>
            <a:r>
              <a:rPr sz="2400" b="1" spc="-10" dirty="0">
                <a:latin typeface="Arial"/>
                <a:cs typeface="Arial"/>
              </a:rPr>
              <a:t> </a:t>
            </a:r>
            <a:r>
              <a:rPr sz="2400" b="1" spc="-5" dirty="0">
                <a:latin typeface="Arial"/>
                <a:cs typeface="Arial"/>
              </a:rPr>
              <a:t>vector</a:t>
            </a:r>
            <a:endParaRPr sz="2400">
              <a:latin typeface="Arial"/>
              <a:cs typeface="Arial"/>
            </a:endParaRPr>
          </a:p>
          <a:p>
            <a:pPr>
              <a:lnSpc>
                <a:spcPct val="100000"/>
              </a:lnSpc>
            </a:pPr>
            <a:endParaRPr sz="2400">
              <a:latin typeface="Arial"/>
              <a:cs typeface="Arial"/>
            </a:endParaRPr>
          </a:p>
          <a:p>
            <a:pPr marL="12700" marR="5080">
              <a:lnSpc>
                <a:spcPct val="119800"/>
              </a:lnSpc>
              <a:spcBef>
                <a:spcPts val="1855"/>
              </a:spcBef>
            </a:pPr>
            <a:r>
              <a:rPr sz="2400" b="1" spc="-5" dirty="0">
                <a:latin typeface="Arial"/>
                <a:cs typeface="Arial"/>
              </a:rPr>
              <a:t>The derivatives</a:t>
            </a:r>
            <a:r>
              <a:rPr sz="2400" b="1" dirty="0">
                <a:latin typeface="Arial"/>
                <a:cs typeface="Arial"/>
              </a:rPr>
              <a:t> </a:t>
            </a:r>
            <a:r>
              <a:rPr sz="2400" b="1" spc="-5" dirty="0">
                <a:latin typeface="Arial"/>
                <a:cs typeface="Arial"/>
              </a:rPr>
              <a:t>of the</a:t>
            </a:r>
            <a:r>
              <a:rPr sz="2400" b="1" dirty="0">
                <a:latin typeface="Arial"/>
                <a:cs typeface="Arial"/>
              </a:rPr>
              <a:t> </a:t>
            </a:r>
            <a:r>
              <a:rPr sz="2400" b="1" spc="-5" dirty="0">
                <a:latin typeface="Arial"/>
                <a:cs typeface="Arial"/>
              </a:rPr>
              <a:t>squared L2</a:t>
            </a:r>
            <a:r>
              <a:rPr sz="2400" b="1" spc="5" dirty="0">
                <a:latin typeface="Arial"/>
                <a:cs typeface="Arial"/>
              </a:rPr>
              <a:t> </a:t>
            </a:r>
            <a:r>
              <a:rPr sz="2400" b="1" spc="-5" dirty="0">
                <a:latin typeface="Arial"/>
                <a:cs typeface="Arial"/>
              </a:rPr>
              <a:t>norm</a:t>
            </a:r>
            <a:r>
              <a:rPr sz="2400" b="1" dirty="0">
                <a:latin typeface="Arial"/>
                <a:cs typeface="Arial"/>
              </a:rPr>
              <a:t> </a:t>
            </a:r>
            <a:r>
              <a:rPr sz="2400" b="1" spc="-5" dirty="0">
                <a:latin typeface="Arial"/>
                <a:cs typeface="Arial"/>
              </a:rPr>
              <a:t>with</a:t>
            </a:r>
            <a:r>
              <a:rPr sz="2400" b="1" spc="-10" dirty="0">
                <a:latin typeface="Arial"/>
                <a:cs typeface="Arial"/>
              </a:rPr>
              <a:t> </a:t>
            </a:r>
            <a:r>
              <a:rPr sz="2400" b="1" spc="-5" dirty="0">
                <a:latin typeface="Arial"/>
                <a:cs typeface="Arial"/>
              </a:rPr>
              <a:t>respect</a:t>
            </a:r>
            <a:r>
              <a:rPr sz="2400" b="1" dirty="0">
                <a:latin typeface="Arial"/>
                <a:cs typeface="Arial"/>
              </a:rPr>
              <a:t> to </a:t>
            </a:r>
            <a:r>
              <a:rPr sz="2400" b="1" spc="-650" dirty="0">
                <a:latin typeface="Arial"/>
                <a:cs typeface="Arial"/>
              </a:rPr>
              <a:t> </a:t>
            </a:r>
            <a:r>
              <a:rPr sz="2400" b="1" dirty="0">
                <a:latin typeface="Arial"/>
                <a:cs typeface="Arial"/>
              </a:rPr>
              <a:t>each</a:t>
            </a:r>
            <a:r>
              <a:rPr sz="2400" b="1" spc="-15" dirty="0">
                <a:latin typeface="Arial"/>
                <a:cs typeface="Arial"/>
              </a:rPr>
              <a:t> </a:t>
            </a:r>
            <a:r>
              <a:rPr sz="2400" b="1" spc="-5" dirty="0">
                <a:latin typeface="Arial"/>
                <a:cs typeface="Arial"/>
              </a:rPr>
              <a:t>element of </a:t>
            </a:r>
            <a:r>
              <a:rPr sz="2400" dirty="0">
                <a:latin typeface="Cambria Math"/>
                <a:cs typeface="Cambria Math"/>
              </a:rPr>
              <a:t>𝒙</a:t>
            </a:r>
            <a:r>
              <a:rPr sz="2400" spc="135" dirty="0">
                <a:latin typeface="Cambria Math"/>
                <a:cs typeface="Cambria Math"/>
              </a:rPr>
              <a:t> </a:t>
            </a:r>
            <a:r>
              <a:rPr sz="2400" b="1" dirty="0">
                <a:latin typeface="Arial"/>
                <a:cs typeface="Arial"/>
              </a:rPr>
              <a:t>each</a:t>
            </a:r>
            <a:r>
              <a:rPr sz="2400" b="1" spc="-15" dirty="0">
                <a:latin typeface="Arial"/>
                <a:cs typeface="Arial"/>
              </a:rPr>
              <a:t> </a:t>
            </a:r>
            <a:r>
              <a:rPr sz="2400" b="1" spc="-5" dirty="0">
                <a:latin typeface="Arial"/>
                <a:cs typeface="Arial"/>
              </a:rPr>
              <a:t>depend</a:t>
            </a:r>
            <a:r>
              <a:rPr sz="2400" b="1" spc="-10" dirty="0">
                <a:latin typeface="Arial"/>
                <a:cs typeface="Arial"/>
              </a:rPr>
              <a:t> </a:t>
            </a:r>
            <a:r>
              <a:rPr sz="2400" b="1" spc="-5" dirty="0">
                <a:latin typeface="Arial"/>
                <a:cs typeface="Arial"/>
              </a:rPr>
              <a:t>only on</a:t>
            </a:r>
            <a:r>
              <a:rPr sz="2400" b="1" spc="-10" dirty="0">
                <a:latin typeface="Arial"/>
                <a:cs typeface="Arial"/>
              </a:rPr>
              <a:t> </a:t>
            </a:r>
            <a:r>
              <a:rPr sz="2400" b="1" spc="-5" dirty="0">
                <a:latin typeface="Arial"/>
                <a:cs typeface="Arial"/>
              </a:rPr>
              <a:t>the </a:t>
            </a:r>
            <a:r>
              <a:rPr sz="2400" b="1" dirty="0">
                <a:latin typeface="Arial"/>
                <a:cs typeface="Arial"/>
              </a:rPr>
              <a:t> </a:t>
            </a:r>
            <a:r>
              <a:rPr sz="2400" b="1" spc="-5" dirty="0">
                <a:latin typeface="Arial"/>
                <a:cs typeface="Arial"/>
              </a:rPr>
              <a:t>corresponding</a:t>
            </a:r>
            <a:r>
              <a:rPr sz="2400" b="1" spc="-10" dirty="0">
                <a:latin typeface="Arial"/>
                <a:cs typeface="Arial"/>
              </a:rPr>
              <a:t> </a:t>
            </a:r>
            <a:r>
              <a:rPr sz="2400" b="1" spc="-5" dirty="0">
                <a:latin typeface="Arial"/>
                <a:cs typeface="Arial"/>
              </a:rPr>
              <a:t>element of </a:t>
            </a:r>
            <a:r>
              <a:rPr sz="2400" dirty="0">
                <a:latin typeface="Cambria Math"/>
                <a:cs typeface="Cambria Math"/>
              </a:rPr>
              <a:t>𝒙</a:t>
            </a:r>
            <a:endParaRPr sz="2400">
              <a:latin typeface="Cambria Math"/>
              <a:cs typeface="Cambria Math"/>
            </a:endParaRPr>
          </a:p>
        </p:txBody>
      </p:sp>
      <p:pic>
        <p:nvPicPr>
          <p:cNvPr id="4" name="object 4"/>
          <p:cNvPicPr/>
          <p:nvPr/>
        </p:nvPicPr>
        <p:blipFill>
          <a:blip r:embed="rId2" cstate="print"/>
          <a:stretch>
            <a:fillRect/>
          </a:stretch>
        </p:blipFill>
        <p:spPr>
          <a:xfrm>
            <a:off x="1909064" y="2701712"/>
            <a:ext cx="170687" cy="177800"/>
          </a:xfrm>
          <a:prstGeom prst="rect">
            <a:avLst/>
          </a:prstGeom>
        </p:spPr>
      </p:pic>
      <p:pic>
        <p:nvPicPr>
          <p:cNvPr id="5" name="object 5"/>
          <p:cNvPicPr/>
          <p:nvPr/>
        </p:nvPicPr>
        <p:blipFill>
          <a:blip r:embed="rId2" cstate="print"/>
          <a:stretch>
            <a:fillRect/>
          </a:stretch>
        </p:blipFill>
        <p:spPr>
          <a:xfrm>
            <a:off x="1909064" y="4166447"/>
            <a:ext cx="170687" cy="177800"/>
          </a:xfrm>
          <a:prstGeom prst="rect">
            <a:avLst/>
          </a:prstGeom>
        </p:spPr>
      </p:pic>
      <p:sp>
        <p:nvSpPr>
          <p:cNvPr id="7" name="object 7"/>
          <p:cNvSpPr txBox="1">
            <a:spLocks noGrp="1"/>
          </p:cNvSpPr>
          <p:nvPr>
            <p:ph type="title"/>
          </p:nvPr>
        </p:nvSpPr>
        <p:spPr>
          <a:xfrm>
            <a:off x="1554961" y="265766"/>
            <a:ext cx="3409315" cy="513080"/>
          </a:xfrm>
          <a:prstGeom prst="rect">
            <a:avLst/>
          </a:prstGeom>
        </p:spPr>
        <p:txBody>
          <a:bodyPr vert="horz" wrap="square" lIns="0" tIns="12700" rIns="0" bIns="0" rtlCol="0" anchor="ctr">
            <a:spAutoFit/>
          </a:bodyPr>
          <a:lstStyle/>
          <a:p>
            <a:pPr marL="12700">
              <a:lnSpc>
                <a:spcPct val="100000"/>
              </a:lnSpc>
              <a:spcBef>
                <a:spcPts val="100"/>
              </a:spcBef>
            </a:pPr>
            <a:r>
              <a:rPr sz="3200" spc="-5" dirty="0">
                <a:solidFill>
                  <a:srgbClr val="004990"/>
                </a:solidFill>
              </a:rPr>
              <a:t>Squared</a:t>
            </a:r>
            <a:r>
              <a:rPr sz="3200" spc="-45" dirty="0">
                <a:solidFill>
                  <a:srgbClr val="004990"/>
                </a:solidFill>
              </a:rPr>
              <a:t> </a:t>
            </a:r>
            <a:r>
              <a:rPr sz="3200" spc="-5" dirty="0">
                <a:solidFill>
                  <a:srgbClr val="004990"/>
                </a:solidFill>
              </a:rPr>
              <a:t>L2</a:t>
            </a:r>
            <a:r>
              <a:rPr sz="3200" spc="-45" dirty="0">
                <a:solidFill>
                  <a:srgbClr val="004990"/>
                </a:solidFill>
              </a:rPr>
              <a:t> </a:t>
            </a:r>
            <a:r>
              <a:rPr sz="3200" spc="-5" dirty="0">
                <a:solidFill>
                  <a:srgbClr val="004990"/>
                </a:solidFill>
              </a:rPr>
              <a:t>Norm</a:t>
            </a:r>
            <a:endParaRPr sz="3200" dirty="0"/>
          </a:p>
        </p:txBody>
      </p:sp>
      <p:sp>
        <p:nvSpPr>
          <p:cNvPr id="8" name="object 8"/>
          <p:cNvSpPr txBox="1">
            <a:spLocks noGrp="1"/>
          </p:cNvSpPr>
          <p:nvPr>
            <p:ph type="ftr" sz="quarter" idx="5"/>
          </p:nvPr>
        </p:nvSpPr>
        <p:spPr>
          <a:xfrm>
            <a:off x="6193600" y="6541868"/>
            <a:ext cx="870584" cy="256540"/>
          </a:xfrm>
          <a:prstGeom prst="rect">
            <a:avLst/>
          </a:prstGeom>
        </p:spPr>
        <p:txBody>
          <a:bodyPr vert="horz" wrap="square" lIns="0" tIns="0" rIns="0" bIns="0" rtlCol="0">
            <a:spAutoFit/>
          </a:bodyPr>
          <a:lstStyle>
            <a:defPPr>
              <a:defRPr lang="en-US"/>
            </a:defPPr>
            <a:lvl1pPr marL="0" algn="l" defTabSz="914400" rtl="0" eaLnBrk="1" latinLnBrk="0" hangingPunct="1">
              <a:defRPr sz="1600" b="1" i="1" kern="1200">
                <a:solidFill>
                  <a:schemeClr val="bg1"/>
                </a:solidFill>
                <a:latin typeface="Georgia"/>
                <a:ea typeface="+mn-ea"/>
                <a:cs typeface="Georgi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885"/>
              </a:lnSpc>
            </a:pPr>
            <a:r>
              <a:rPr lang="en-IN" spc="-5"/>
              <a:t>InfoLab</a:t>
            </a:r>
            <a:endParaRPr spc="-5" dirty="0"/>
          </a:p>
        </p:txBody>
      </p:sp>
      <p:sp>
        <p:nvSpPr>
          <p:cNvPr id="9" name="object 9"/>
          <p:cNvSpPr txBox="1">
            <a:spLocks noGrp="1"/>
          </p:cNvSpPr>
          <p:nvPr>
            <p:ph type="sldNum" sz="quarter" idx="7"/>
          </p:nvPr>
        </p:nvSpPr>
        <p:spPr>
          <a:xfrm>
            <a:off x="4278138" y="6587087"/>
            <a:ext cx="273685" cy="203200"/>
          </a:xfrm>
          <a:prstGeom prst="rect">
            <a:avLst/>
          </a:prstGeom>
        </p:spPr>
        <p:txBody>
          <a:bodyPr vert="horz" wrap="square" lIns="0" tIns="0" rIns="0" bIns="0" rtlCol="0">
            <a:spAutoFit/>
          </a:bodyPr>
          <a:lstStyle>
            <a:defPPr>
              <a:defRPr lang="en-US"/>
            </a:defPPr>
            <a:lvl1pPr marL="0" algn="l" defTabSz="914400" rtl="0" eaLnBrk="1" latinLnBrk="0" hangingPunct="1">
              <a:defRPr sz="1400" b="1"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460"/>
              </a:lnSpc>
            </a:pPr>
            <a:fld id="{81D60167-4931-47E6-BA6A-407CBD079E47}" type="slidenum">
              <a:rPr lang="en-IN" smtClean="0"/>
              <a:pPr marL="38100">
                <a:lnSpc>
                  <a:spcPts val="1460"/>
                </a:lnSpc>
              </a:pPr>
              <a:t>9</a:t>
            </a:fld>
            <a:endParaRPr dirty="0"/>
          </a:p>
        </p:txBody>
      </p:sp>
    </p:spTree>
    <p:extLst>
      <p:ext uri="{BB962C8B-B14F-4D97-AF65-F5344CB8AC3E}">
        <p14:creationId xmlns:p14="http://schemas.microsoft.com/office/powerpoint/2010/main" val="26532646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52EDD37C5E6EF408C936612402FAB23" ma:contentTypeVersion="2" ma:contentTypeDescription="Create a new document." ma:contentTypeScope="" ma:versionID="9d4fb952dab1d21ef7353847fbf8aeaa">
  <xsd:schema xmlns:xsd="http://www.w3.org/2001/XMLSchema" xmlns:xs="http://www.w3.org/2001/XMLSchema" xmlns:p="http://schemas.microsoft.com/office/2006/metadata/properties" xmlns:ns2="a0aa0f62-0089-45e5-a70c-744e11f105bf" targetNamespace="http://schemas.microsoft.com/office/2006/metadata/properties" ma:root="true" ma:fieldsID="70a18cd72b88244595462bb53fab5852" ns2:_="">
    <xsd:import namespace="a0aa0f62-0089-45e5-a70c-744e11f105b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aa0f62-0089-45e5-a70c-744e11f105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5E4EFAF-4F79-4B9F-B538-EBA2D91B25B5}">
  <ds:schemaRefs>
    <ds:schemaRef ds:uri="http://schemas.microsoft.com/sharepoint/v3/contenttype/forms"/>
  </ds:schemaRefs>
</ds:datastoreItem>
</file>

<file path=customXml/itemProps2.xml><?xml version="1.0" encoding="utf-8"?>
<ds:datastoreItem xmlns:ds="http://schemas.openxmlformats.org/officeDocument/2006/customXml" ds:itemID="{E7F81636-EF06-4501-B5B9-0D49A43CA833}">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796F604A-D8FB-40D6-BC05-3ED9B9CF5D9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0aa0f62-0089-45e5-a70c-744e11f105b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3590</TotalTime>
  <Words>3951</Words>
  <Application>Microsoft Office PowerPoint</Application>
  <PresentationFormat>Widescreen</PresentationFormat>
  <Paragraphs>478</Paragraphs>
  <Slides>83</Slides>
  <Notes>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83</vt:i4>
      </vt:variant>
    </vt:vector>
  </HeadingPairs>
  <TitlesOfParts>
    <vt:vector size="99" baseType="lpstr">
      <vt:lpstr>Malgun Gothic</vt:lpstr>
      <vt:lpstr>Arial</vt:lpstr>
      <vt:lpstr>Arial MT</vt:lpstr>
      <vt:lpstr>Calibri</vt:lpstr>
      <vt:lpstr>Calibri Light</vt:lpstr>
      <vt:lpstr>Cambria Math</vt:lpstr>
      <vt:lpstr>CMMI10</vt:lpstr>
      <vt:lpstr>CMR10</vt:lpstr>
      <vt:lpstr>CMR8</vt:lpstr>
      <vt:lpstr>CMSY10</vt:lpstr>
      <vt:lpstr>ComputerModernItalic</vt:lpstr>
      <vt:lpstr>ComputerModernRoman</vt:lpstr>
      <vt:lpstr>Georgia</vt:lpstr>
      <vt:lpstr>Times New Roman</vt:lpstr>
      <vt:lpstr>Wingdings</vt:lpstr>
      <vt:lpstr>Office Theme</vt:lpstr>
      <vt:lpstr>Regularization for Deep Learning</vt:lpstr>
      <vt:lpstr>Introduction to Regularization</vt:lpstr>
      <vt:lpstr>Definition and objective</vt:lpstr>
      <vt:lpstr>Parameter Norm Penalties</vt:lpstr>
      <vt:lpstr>Supervised learning (Inference)</vt:lpstr>
      <vt:lpstr>Supervised learning (Learning)</vt:lpstr>
      <vt:lpstr>Norms (Definition)</vt:lpstr>
      <vt:lpstr>Norms (Example)</vt:lpstr>
      <vt:lpstr>Squared L2 Norm</vt:lpstr>
      <vt:lpstr>Squared L2 Norm</vt:lpstr>
      <vt:lpstr>Regularization?</vt:lpstr>
      <vt:lpstr>Regularization…</vt:lpstr>
      <vt:lpstr>Regularization…</vt:lpstr>
      <vt:lpstr>Regularization..</vt:lpstr>
      <vt:lpstr>Parameter Norm Penalties</vt:lpstr>
      <vt:lpstr>Norm penalties</vt:lpstr>
      <vt:lpstr>Norms (Matrix norm)</vt:lpstr>
      <vt:lpstr>L2 Parameter Regularization</vt:lpstr>
      <vt:lpstr>L2 norm Regularization</vt:lpstr>
      <vt:lpstr>L2 norm Regularization</vt:lpstr>
      <vt:lpstr>Effect of L2 norm Regularization</vt:lpstr>
      <vt:lpstr>L2 Parameter Regularization</vt:lpstr>
      <vt:lpstr>L1 norm Regularization</vt:lpstr>
      <vt:lpstr>L1 norm Regularization</vt:lpstr>
      <vt:lpstr>Comparison L1 and L2 norm Regularization</vt:lpstr>
      <vt:lpstr>Comparison L1 and L2 norm Regularization</vt:lpstr>
      <vt:lpstr>Norm Regularization without bias</vt:lpstr>
      <vt:lpstr>Norm Regularization without bias</vt:lpstr>
      <vt:lpstr>Pros and Cons</vt:lpstr>
      <vt:lpstr>Data Augmentation and Noise Robustness</vt:lpstr>
      <vt:lpstr>Introduction to Dataset Augmentation</vt:lpstr>
      <vt:lpstr>Data Augmentation</vt:lpstr>
      <vt:lpstr>Injecting noise (Training data)</vt:lpstr>
      <vt:lpstr>Injecting noise (Weight)</vt:lpstr>
      <vt:lpstr>Injecting noise (Label)</vt:lpstr>
      <vt:lpstr>Early Stopping</vt:lpstr>
      <vt:lpstr>Early Stopping</vt:lpstr>
      <vt:lpstr>Early Stopping</vt:lpstr>
      <vt:lpstr>Early Stopping</vt:lpstr>
      <vt:lpstr>Features of Early Stopping</vt:lpstr>
      <vt:lpstr>Features of Early Stopping</vt:lpstr>
      <vt:lpstr>Features of Early Stopping</vt:lpstr>
      <vt:lpstr>How early stopping acts as a regularizer?</vt:lpstr>
      <vt:lpstr>Parameter Tying and Parameter Sharing</vt:lpstr>
      <vt:lpstr>A Scenario of parameter typing</vt:lpstr>
      <vt:lpstr>L2 penalty for parameter typing</vt:lpstr>
      <vt:lpstr>Parameter sharing</vt:lpstr>
      <vt:lpstr>Multi-Task Learning (MTL)</vt:lpstr>
      <vt:lpstr>Two MTL Methods</vt:lpstr>
      <vt:lpstr>Parameter Sharing</vt:lpstr>
      <vt:lpstr>Bagging and Other Ensemble Methods</vt:lpstr>
      <vt:lpstr>Concept of Bagging</vt:lpstr>
      <vt:lpstr>Ensemble Methods</vt:lpstr>
      <vt:lpstr>Why Bagging Works?</vt:lpstr>
      <vt:lpstr>Why Bagging Works?</vt:lpstr>
      <vt:lpstr>Why Bagging Works?</vt:lpstr>
      <vt:lpstr>Dropout</vt:lpstr>
      <vt:lpstr>Overfitting</vt:lpstr>
      <vt:lpstr>Solutions for Overfitting</vt:lpstr>
      <vt:lpstr>Dropout</vt:lpstr>
      <vt:lpstr>Dropout</vt:lpstr>
      <vt:lpstr>Dropout..</vt:lpstr>
      <vt:lpstr>Effect of Dropout</vt:lpstr>
      <vt:lpstr>Effect of Dropout</vt:lpstr>
      <vt:lpstr>Dropout Modeling</vt:lpstr>
      <vt:lpstr>Dropout Performance </vt:lpstr>
      <vt:lpstr>Dropout another effect: Sparsity</vt:lpstr>
      <vt:lpstr>Hyper parameter 𝑝: the Dropout rate</vt:lpstr>
      <vt:lpstr>PowerPoint Presentation</vt:lpstr>
      <vt:lpstr>Adversarial Training</vt:lpstr>
      <vt:lpstr>Introduction </vt:lpstr>
      <vt:lpstr>Adversarial Examples</vt:lpstr>
      <vt:lpstr>Adversarial Examples</vt:lpstr>
      <vt:lpstr>Adversarial Examples</vt:lpstr>
      <vt:lpstr>Additional Content</vt:lpstr>
      <vt:lpstr>Constrained optimization</vt:lpstr>
      <vt:lpstr>Expression of constrained function</vt:lpstr>
      <vt:lpstr>Generalized Lagrange function</vt:lpstr>
      <vt:lpstr>Generalized Lagrange function</vt:lpstr>
      <vt:lpstr>Norm Penalties with respect to Constrained Optimization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dc:creator>
  <cp:lastModifiedBy>H</cp:lastModifiedBy>
  <cp:revision>79</cp:revision>
  <dcterms:created xsi:type="dcterms:W3CDTF">2021-10-04T09:23:36Z</dcterms:created>
  <dcterms:modified xsi:type="dcterms:W3CDTF">2022-09-27T09:37:52Z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0x010100252EDD37C5E6EF408C936612402FAB23</vt:lpwstr>
  </property>
</Properties>
</file>